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70" r:id="rId4"/>
    <p:sldId id="269" r:id="rId5"/>
    <p:sldId id="268" r:id="rId6"/>
    <p:sldId id="267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1" autoAdjust="0"/>
    <p:restoredTop sz="94660"/>
  </p:normalViewPr>
  <p:slideViewPr>
    <p:cSldViewPr snapToGrid="0">
      <p:cViewPr varScale="1">
        <p:scale>
          <a:sx n="40" d="100"/>
          <a:sy n="40" d="100"/>
        </p:scale>
        <p:origin x="6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A1C8A-A2D9-4FF4-9D6B-E91AB276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3.3 </a:t>
            </a:r>
            <a:r>
              <a:rPr lang="ko-KR" altLang="en-US" sz="3000" dirty="0"/>
              <a:t>딥러닝 컴퓨터 셋팅 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/>
              <a:t>- </a:t>
            </a:r>
            <a:r>
              <a:rPr lang="ko-KR" altLang="en-US" sz="3000" dirty="0"/>
              <a:t>주피터 노트북 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딥러닝</a:t>
            </a:r>
            <a:r>
              <a:rPr lang="en-US" altLang="ko-KR" sz="3000" dirty="0"/>
              <a:t> </a:t>
            </a:r>
            <a:r>
              <a:rPr lang="ko-KR" altLang="en-US" sz="3000" dirty="0"/>
              <a:t>실험</a:t>
            </a:r>
            <a:r>
              <a:rPr lang="en-US" altLang="ko-KR" sz="3000" dirty="0"/>
              <a:t>, </a:t>
            </a:r>
            <a:r>
              <a:rPr lang="ko-KR" altLang="en-US" sz="3000" dirty="0"/>
              <a:t>예제 코드를 위한 최적의 방법 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웹 브라우저에서 작성할 수 있다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파이썬 코드가 실행 가능하고</a:t>
            </a:r>
            <a:r>
              <a:rPr lang="en-US" altLang="ko-KR" sz="3000" dirty="0"/>
              <a:t>, </a:t>
            </a:r>
            <a:r>
              <a:rPr lang="ko-KR" altLang="en-US" sz="3000" dirty="0"/>
              <a:t>코드를 독립적으로 실행 가능하다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작업 중 실수가 나더라도 이전 코드를 모두 수행할 필요가 없다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067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9A97-7177-43BA-BAA4-1FD071E0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9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3300" dirty="0"/>
              <a:t>클라우드에서 딥러닝 작업을 수행했을 때 의 장단점</a:t>
            </a:r>
            <a:br>
              <a:rPr lang="en-US" altLang="ko-KR" sz="3300" dirty="0"/>
            </a:br>
            <a:br>
              <a:rPr lang="en-US" altLang="ko-KR" sz="3300" dirty="0"/>
            </a:br>
            <a:br>
              <a:rPr lang="en-US" altLang="ko-KR" sz="3300" dirty="0"/>
            </a:br>
            <a:r>
              <a:rPr lang="ko-KR" altLang="en-US" sz="3300" dirty="0"/>
              <a:t>장점 </a:t>
            </a:r>
            <a:r>
              <a:rPr lang="en-US" altLang="ko-KR" sz="3300" dirty="0"/>
              <a:t>– GPU</a:t>
            </a:r>
            <a:r>
              <a:rPr lang="ko-KR" altLang="en-US" sz="3300" dirty="0"/>
              <a:t>를 사지 않아도 된다</a:t>
            </a:r>
            <a:r>
              <a:rPr lang="en-US" altLang="ko-KR" sz="3300" dirty="0"/>
              <a:t>.</a:t>
            </a:r>
            <a:br>
              <a:rPr lang="en-US" altLang="ko-KR" sz="3300" dirty="0"/>
            </a:br>
            <a:br>
              <a:rPr lang="en-US" altLang="ko-KR" sz="3300" dirty="0"/>
            </a:br>
            <a:r>
              <a:rPr lang="en-US" altLang="ko-KR" sz="3300" dirty="0"/>
              <a:t>       - </a:t>
            </a:r>
            <a:r>
              <a:rPr lang="ko-KR" altLang="en-US" sz="3300" dirty="0"/>
              <a:t>클라우드로 실행하게 되면 간단하고 저렴하다</a:t>
            </a:r>
            <a:r>
              <a:rPr lang="en-US" altLang="ko-KR" sz="3300" dirty="0"/>
              <a:t>.</a:t>
            </a:r>
            <a:br>
              <a:rPr lang="en-US" altLang="ko-KR" sz="3300" dirty="0"/>
            </a:br>
            <a:br>
              <a:rPr lang="en-US" altLang="ko-KR" sz="3300" dirty="0"/>
            </a:br>
            <a:br>
              <a:rPr lang="en-US" altLang="ko-KR" sz="3300" dirty="0"/>
            </a:br>
            <a:r>
              <a:rPr lang="ko-KR" altLang="en-US" sz="3300" dirty="0"/>
              <a:t>단점 </a:t>
            </a:r>
            <a:r>
              <a:rPr lang="en-US" altLang="ko-KR" sz="3300" dirty="0"/>
              <a:t> - </a:t>
            </a:r>
            <a:r>
              <a:rPr lang="ko-KR" altLang="en-US" sz="3300" dirty="0"/>
              <a:t>대규모 딥러닝 작업을 수행하기 어렵다</a:t>
            </a:r>
            <a:r>
              <a:rPr lang="en-US" altLang="ko-KR" sz="3300" dirty="0"/>
              <a:t>.</a:t>
            </a:r>
            <a:br>
              <a:rPr lang="en-US" altLang="ko-KR" sz="3300" dirty="0"/>
            </a:br>
            <a:br>
              <a:rPr lang="en-US" altLang="ko-KR" sz="3300" dirty="0"/>
            </a:br>
            <a:r>
              <a:rPr lang="en-US" altLang="ko-KR" sz="3300" dirty="0"/>
              <a:t>	- </a:t>
            </a:r>
            <a:r>
              <a:rPr lang="ko-KR" altLang="en-US" sz="3300" dirty="0"/>
              <a:t>장기적인 차원에서 좋지 못하다</a:t>
            </a:r>
            <a:r>
              <a:rPr lang="en-US" altLang="ko-KR" sz="4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20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D207F-5AB4-4970-BAEA-86EFD4B2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953293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3.6 </a:t>
            </a:r>
            <a:r>
              <a:rPr lang="ko-KR" altLang="en-US" sz="3000" dirty="0"/>
              <a:t>주택 가격 예측 </a:t>
            </a:r>
            <a:r>
              <a:rPr lang="en-US" altLang="ko-KR" sz="3000" dirty="0"/>
              <a:t>: </a:t>
            </a:r>
            <a:r>
              <a:rPr lang="ko-KR" altLang="en-US" sz="3000" dirty="0"/>
              <a:t>회귀 문제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데이터 준비</a:t>
            </a: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데이터 정규화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2F8572-F147-4F1C-A081-7B8CA68A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5" y="1975602"/>
            <a:ext cx="7636142" cy="2012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0EC8F0-CDB4-4432-A8F7-25019FDAB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5" y="4889367"/>
            <a:ext cx="5084411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10D5B24B-FC52-40CB-83CA-A5646430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3" y="1877461"/>
            <a:ext cx="7442200" cy="233076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58E22DC-E8A2-4490-A867-DD04EF9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43" y="2766218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모델 구성</a:t>
            </a: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 err="1"/>
              <a:t>mse</a:t>
            </a:r>
            <a:r>
              <a:rPr lang="en-US" altLang="ko-KR" sz="3000" dirty="0"/>
              <a:t> : </a:t>
            </a:r>
            <a:r>
              <a:rPr lang="ko-KR" altLang="en-US" sz="3000" dirty="0"/>
              <a:t>평균 제곱 오차 </a:t>
            </a:r>
            <a:r>
              <a:rPr lang="en-US" altLang="ko-KR" sz="3000" dirty="0"/>
              <a:t>( </a:t>
            </a:r>
            <a:r>
              <a:rPr lang="ko-KR" altLang="en-US" sz="3000" dirty="0"/>
              <a:t>예측과 타깃 사이 거리의 제곱 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 err="1"/>
              <a:t>mae</a:t>
            </a:r>
            <a:r>
              <a:rPr lang="en-US" altLang="ko-KR" sz="3000" dirty="0"/>
              <a:t> : </a:t>
            </a:r>
            <a:r>
              <a:rPr lang="ko-KR" altLang="en-US" sz="3000" dirty="0"/>
              <a:t>평균 절대 오차 </a:t>
            </a:r>
            <a:r>
              <a:rPr lang="en-US" altLang="ko-KR" sz="3000" dirty="0"/>
              <a:t>( </a:t>
            </a:r>
            <a:r>
              <a:rPr lang="ko-KR" altLang="en-US" sz="3000" dirty="0"/>
              <a:t>예측과 타깃 사이 거리의 절댓값 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9250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41D4942-9DB3-4BDB-8AC5-E9158423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8" y="1352183"/>
            <a:ext cx="9003666" cy="52832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DC0A7D8-CA80-4B59-9E36-2BF203C6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8" y="2226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K-</a:t>
            </a:r>
            <a:r>
              <a:rPr lang="ko-KR" altLang="en-US" sz="3000" dirty="0"/>
              <a:t>겹 검증을 사용한 훈련 검증</a:t>
            </a:r>
          </a:p>
        </p:txBody>
      </p:sp>
    </p:spTree>
    <p:extLst>
      <p:ext uri="{BB962C8B-B14F-4D97-AF65-F5344CB8AC3E}">
        <p14:creationId xmlns:p14="http://schemas.microsoft.com/office/powerpoint/2010/main" val="327588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E55F5-8B06-4434-AD7A-826B523B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190284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K-</a:t>
            </a:r>
            <a:r>
              <a:rPr lang="ko-KR" altLang="en-US" sz="3000" dirty="0"/>
              <a:t>겹 검증 점수 평균 기록</a:t>
            </a: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검증 점수 그래프 표현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635A4D-3FC0-40D5-B79B-1B1F6B5F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3913281"/>
            <a:ext cx="5232400" cy="1417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75A9BA-1CC2-41C2-AAFF-14D9E4E54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70" y="1713297"/>
            <a:ext cx="6158230" cy="4255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4FAB1B-480C-41B7-8E39-91A064079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6512"/>
            <a:ext cx="548894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3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D52BB62-B90F-49F8-A067-A48D6DCB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9" y="1109311"/>
            <a:ext cx="5359400" cy="4639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D00497-2BCA-4EB4-8CE0-4CFB6FB88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1" y="761879"/>
            <a:ext cx="4838299" cy="2815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5734BC-4714-4541-998F-E521A4686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1271"/>
            <a:ext cx="5384800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5F34A-4385-4758-A6D6-8C0CB335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3.6</a:t>
            </a:r>
            <a:r>
              <a:rPr lang="ko-KR" altLang="en-US" sz="3000" dirty="0"/>
              <a:t> 정리 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2700" dirty="0"/>
              <a:t>회귀 문제에서는 평균 제곱 오차</a:t>
            </a:r>
            <a:r>
              <a:rPr lang="en-US" altLang="ko-KR" sz="2700" dirty="0"/>
              <a:t>(MSE)</a:t>
            </a:r>
            <a:r>
              <a:rPr lang="ko-KR" altLang="en-US" sz="2700" dirty="0"/>
              <a:t>를 손실 함수로 주로 사용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ko-KR" altLang="en-US" sz="2700" dirty="0"/>
              <a:t>일반적인 회귀 평가 지표는 평균 절대 오차</a:t>
            </a:r>
            <a:r>
              <a:rPr lang="en-US" altLang="ko-KR" sz="2700" dirty="0"/>
              <a:t>(MSE)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ko-KR" altLang="en-US" sz="2700" dirty="0"/>
              <a:t>입력 데이터의 특성이 서로 다른 범위를 가질 경우</a:t>
            </a:r>
            <a:r>
              <a:rPr lang="en-US" altLang="ko-KR" sz="2700" dirty="0"/>
              <a:t>, </a:t>
            </a:r>
            <a:r>
              <a:rPr lang="ko-KR" altLang="en-US" sz="2700" dirty="0" err="1"/>
              <a:t>전처리</a:t>
            </a:r>
            <a:r>
              <a:rPr lang="ko-KR" altLang="en-US" sz="2700" dirty="0"/>
              <a:t> 단계에서 각 특성을 개별적으로 스케일 </a:t>
            </a:r>
            <a:r>
              <a:rPr lang="ko-KR" altLang="en-US" sz="2700" dirty="0" err="1"/>
              <a:t>조정해야함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ko-KR" altLang="en-US" sz="2700" dirty="0"/>
              <a:t>가용할 데이터가 적을 경우 </a:t>
            </a:r>
            <a:r>
              <a:rPr lang="en-US" altLang="ko-KR" sz="2700" dirty="0"/>
              <a:t>K-</a:t>
            </a:r>
            <a:r>
              <a:rPr lang="ko-KR" altLang="en-US" sz="2700" dirty="0"/>
              <a:t>겹 검증을 사용하는 것이 신뢰할 수 있는 모델 평가 방법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ko-KR" altLang="en-US" sz="2700" dirty="0"/>
              <a:t>가용할 훈련 데이터가 적다면 과대적합을 피하기 위해 은닉 층의 수를 줄인 모델이 좋음 </a:t>
            </a:r>
          </a:p>
        </p:txBody>
      </p:sp>
    </p:spTree>
    <p:extLst>
      <p:ext uri="{BB962C8B-B14F-4D97-AF65-F5344CB8AC3E}">
        <p14:creationId xmlns:p14="http://schemas.microsoft.com/office/powerpoint/2010/main" val="28467964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258</Words>
  <Application>Microsoft Office PowerPoint</Application>
  <PresentationFormat>와이드스크린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3.3 딥러닝 컴퓨터 셋팅   - 주피터 노트북   딥러닝 실험, 예제 코드를 위한 최적의 방법   웹 브라우저에서 작성할 수 있다.  파이썬 코드가 실행 가능하고, 코드를 독립적으로 실행 가능하다.  작업 중 실수가 나더라도 이전 코드를 모두 수행할 필요가 없다.</vt:lpstr>
      <vt:lpstr>클라우드에서 딥러닝 작업을 수행했을 때 의 장단점   장점 – GPU를 사지 않아도 된다.         - 클라우드로 실행하게 되면 간단하고 저렴하다.   단점  - 대규모 딥러닝 작업을 수행하기 어렵다.   - 장기적인 차원에서 좋지 못하다.</vt:lpstr>
      <vt:lpstr>3.6 주택 가격 예측 : 회귀 문제  데이터 준비       데이터 정규화</vt:lpstr>
      <vt:lpstr>모델 구성          mse : 평균 제곱 오차 ( 예측과 타깃 사이 거리의 제곱 )  mae : 평균 절대 오차 ( 예측과 타깃 사이 거리의 절댓값 )</vt:lpstr>
      <vt:lpstr>K-겹 검증을 사용한 훈련 검증</vt:lpstr>
      <vt:lpstr>K-겹 검증 점수 평균 기록     검증 점수 그래프 표현</vt:lpstr>
      <vt:lpstr>PowerPoint 프레젠테이션</vt:lpstr>
      <vt:lpstr>3.6 정리   회귀 문제에서는 평균 제곱 오차(MSE)를 손실 함수로 주로 사용  일반적인 회귀 평가 지표는 평균 절대 오차(MSE)  입력 데이터의 특성이 서로 다른 범위를 가질 경우, 전처리 단계에서 각 특성을 개별적으로 스케일 조정해야함  가용할 데이터가 적을 경우 K-겹 검증을 사용하는 것이 신뢰할 수 있는 모델 평가 방법  가용할 훈련 데이터가 적다면 과대적합을 피하기 위해 은닉 층의 수를 줄인 모델이 좋음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선진</cp:lastModifiedBy>
  <cp:revision>6</cp:revision>
  <dcterms:created xsi:type="dcterms:W3CDTF">2020-11-10T04:34:51Z</dcterms:created>
  <dcterms:modified xsi:type="dcterms:W3CDTF">2021-01-25T08:29:19Z</dcterms:modified>
</cp:coreProperties>
</file>