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6" r:id="rId3"/>
    <p:sldId id="267" r:id="rId4"/>
    <p:sldId id="269" r:id="rId5"/>
    <p:sldId id="270" r:id="rId6"/>
    <p:sldId id="271" r:id="rId7"/>
    <p:sldId id="268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C0DD"/>
    <a:srgbClr val="FF99FF"/>
    <a:srgbClr val="CAAD85"/>
    <a:srgbClr val="CAAD21"/>
    <a:srgbClr val="4F61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31" autoAdjust="0"/>
    <p:restoredTop sz="94660"/>
  </p:normalViewPr>
  <p:slideViewPr>
    <p:cSldViewPr snapToGrid="0">
      <p:cViewPr varScale="1">
        <p:scale>
          <a:sx n="68" d="100"/>
          <a:sy n="68" d="100"/>
        </p:scale>
        <p:origin x="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49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84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516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893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13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302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831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450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16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309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7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">
              <a:srgbClr val="4F616F"/>
            </a:gs>
            <a:gs pos="100000">
              <a:srgbClr val="CAAD85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13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4786545" y="1547624"/>
            <a:ext cx="3970214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3450113" y="1547624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prstClr val="white"/>
                  </a:solidFill>
                </a:rPr>
                <a:t>이름</a:t>
              </a: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3450113" y="2110332"/>
            <a:ext cx="5306646" cy="3015658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i="1" kern="0" dirty="0" smtClean="0">
                <a:solidFill>
                  <a:prstClr val="white"/>
                </a:solidFill>
              </a:rPr>
              <a:t>3</a:t>
            </a:r>
            <a:r>
              <a:rPr lang="ko-KR" altLang="en-US" sz="3600" b="1" i="1" kern="0" dirty="0" smtClean="0">
                <a:solidFill>
                  <a:prstClr val="white"/>
                </a:solidFill>
              </a:rPr>
              <a:t>장</a:t>
            </a:r>
            <a:r>
              <a:rPr lang="en-US" altLang="ko-KR" sz="3600" b="1" i="1" kern="0" dirty="0" smtClean="0">
                <a:solidFill>
                  <a:prstClr val="white"/>
                </a:solidFill>
              </a:rPr>
              <a:t>. </a:t>
            </a:r>
            <a:r>
              <a:rPr lang="ko-KR" altLang="en-US" sz="3600" b="1" i="1" kern="0" dirty="0" smtClean="0">
                <a:solidFill>
                  <a:prstClr val="white"/>
                </a:solidFill>
              </a:rPr>
              <a:t>신경망 시작하기</a:t>
            </a:r>
            <a:endParaRPr lang="en-US" altLang="ko-KR" sz="1200" b="1" i="1" kern="0" dirty="0">
              <a:solidFill>
                <a:prstClr val="white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5077777" y="1665630"/>
            <a:ext cx="3387750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0DCC86"/>
                </a:solidFill>
              </a:rPr>
              <a:t>DeepLearningStudy_</a:t>
            </a:r>
            <a:r>
              <a:rPr lang="en-US" altLang="ko-KR" sz="1200" dirty="0" smtClean="0">
                <a:solidFill>
                  <a:srgbClr val="0DCC86"/>
                </a:solidFill>
              </a:rPr>
              <a:t>3</a:t>
            </a:r>
            <a:r>
              <a:rPr lang="ko-KR" altLang="en-US" sz="1200" dirty="0" smtClean="0">
                <a:solidFill>
                  <a:srgbClr val="0DCC86"/>
                </a:solidFill>
              </a:rPr>
              <a:t>기</a:t>
            </a:r>
            <a:r>
              <a:rPr lang="en-US" altLang="ko-KR" sz="1200" dirty="0" smtClean="0">
                <a:solidFill>
                  <a:srgbClr val="0DCC86"/>
                </a:solidFill>
              </a:rPr>
              <a:t>_A</a:t>
            </a:r>
            <a:r>
              <a:rPr lang="ko-KR" altLang="en-US" sz="1200" dirty="0" smtClean="0">
                <a:solidFill>
                  <a:srgbClr val="0DCC86"/>
                </a:solidFill>
              </a:rPr>
              <a:t>팀</a:t>
            </a:r>
            <a:endParaRPr lang="en-US" altLang="ko-KR" sz="1200" dirty="0">
              <a:solidFill>
                <a:srgbClr val="0DCC86"/>
              </a:solidFill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96762" y="2461990"/>
            <a:ext cx="0" cy="532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79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8151" y="235575"/>
            <a:ext cx="11522849" cy="6407834"/>
            <a:chOff x="279945" y="225083"/>
            <a:chExt cx="11522849" cy="640783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9713A4A-8C39-4CED-8F0C-B0C868A04FD3}"/>
                </a:ext>
              </a:extLst>
            </p:cNvPr>
            <p:cNvSpPr/>
            <p:nvPr/>
          </p:nvSpPr>
          <p:spPr>
            <a:xfrm>
              <a:off x="1617786" y="225083"/>
              <a:ext cx="10185008" cy="562708"/>
            </a:xfrm>
            <a:prstGeom prst="rect">
              <a:avLst/>
            </a:prstGeom>
            <a:solidFill>
              <a:srgbClr val="0DC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DECF3579-9D1B-4F32-B5B4-B144E2A0BFFA}"/>
                </a:ext>
              </a:extLst>
            </p:cNvPr>
            <p:cNvGrpSpPr/>
            <p:nvPr/>
          </p:nvGrpSpPr>
          <p:grpSpPr>
            <a:xfrm>
              <a:off x="281354" y="225083"/>
              <a:ext cx="1488246" cy="562708"/>
              <a:chOff x="281354" y="225083"/>
              <a:chExt cx="1488246" cy="562708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FFF6C09F-7DEB-4D99-84EA-234F595981E1}"/>
                  </a:ext>
                </a:extLst>
              </p:cNvPr>
              <p:cNvSpPr/>
              <p:nvPr/>
            </p:nvSpPr>
            <p:spPr>
              <a:xfrm>
                <a:off x="281354" y="225083"/>
                <a:ext cx="1336432" cy="562708"/>
              </a:xfrm>
              <a:prstGeom prst="rect">
                <a:avLst/>
              </a:prstGeom>
              <a:solidFill>
                <a:srgbClr val="0BAB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prstClr val="white"/>
                    </a:solidFill>
                  </a:rPr>
                  <a:t>PAGE.1</a:t>
                </a:r>
                <a:endParaRPr lang="ko-KR" altLang="en-US" sz="1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이등변 삼각형 23">
                <a:extLst>
                  <a:ext uri="{FF2B5EF4-FFF2-40B4-BE49-F238E27FC236}">
                    <a16:creationId xmlns:a16="http://schemas.microsoft.com/office/drawing/2014/main" id="{E4134D1D-87B7-423E-B298-84DA02455A23}"/>
                  </a:ext>
                </a:extLst>
              </p:cNvPr>
              <p:cNvSpPr/>
              <p:nvPr/>
            </p:nvSpPr>
            <p:spPr>
              <a:xfrm rot="5400000">
                <a:off x="1592973" y="430530"/>
                <a:ext cx="201440" cy="151814"/>
              </a:xfrm>
              <a:prstGeom prst="triangle">
                <a:avLst/>
              </a:prstGeom>
              <a:solidFill>
                <a:srgbClr val="0BAB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0B18CF6-D809-4D7F-AFEB-2F0D60E208F6}"/>
                </a:ext>
              </a:extLst>
            </p:cNvPr>
            <p:cNvSpPr/>
            <p:nvPr/>
          </p:nvSpPr>
          <p:spPr>
            <a:xfrm>
              <a:off x="281354" y="787791"/>
              <a:ext cx="11521440" cy="584512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3B56779-E726-4FC2-9CB3-3D0DCF7D1128}"/>
                </a:ext>
              </a:extLst>
            </p:cNvPr>
            <p:cNvSpPr/>
            <p:nvPr/>
          </p:nvSpPr>
          <p:spPr>
            <a:xfrm>
              <a:off x="1617786" y="1008795"/>
              <a:ext cx="9726489" cy="5443488"/>
            </a:xfrm>
            <a:prstGeom prst="rect">
              <a:avLst/>
            </a:prstGeom>
            <a:solidFill>
              <a:schemeClr val="bg1">
                <a:alpha val="72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8F6AB17A-3FA7-474D-BBEF-83CB2760D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543" y="3137572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36">
              <a:extLst>
                <a:ext uri="{FF2B5EF4-FFF2-40B4-BE49-F238E27FC236}">
                  <a16:creationId xmlns:a16="http://schemas.microsoft.com/office/drawing/2014/main" id="{10D33EC3-8543-4845-97A2-D38BE89D3A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154" y="5063613"/>
              <a:ext cx="113404" cy="19073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23">
              <a:extLst>
                <a:ext uri="{FF2B5EF4-FFF2-40B4-BE49-F238E27FC236}">
                  <a16:creationId xmlns:a16="http://schemas.microsoft.com/office/drawing/2014/main" id="{9DE6512C-BDB3-4376-9AC7-31424A53FA0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23" y="4435296"/>
              <a:ext cx="170716" cy="14941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B68D00C6-D84C-4803-B1EB-FECD65204530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767131" y="3803449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2B1EC7E-B4C1-427F-9DD0-1F995024FB07}"/>
                </a:ext>
              </a:extLst>
            </p:cNvPr>
            <p:cNvGrpSpPr/>
            <p:nvPr/>
          </p:nvGrpSpPr>
          <p:grpSpPr>
            <a:xfrm>
              <a:off x="698813" y="1323163"/>
              <a:ext cx="323769" cy="323769"/>
              <a:chOff x="1593332" y="2172798"/>
              <a:chExt cx="1083168" cy="1083168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7A7D0EE5-09F8-4A5D-9D20-26D494089502}"/>
                  </a:ext>
                </a:extLst>
              </p:cNvPr>
              <p:cNvSpPr/>
              <p:nvPr/>
            </p:nvSpPr>
            <p:spPr>
              <a:xfrm>
                <a:off x="1593332" y="2172798"/>
                <a:ext cx="1083168" cy="10831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5ABCC0C8-17E4-4B81-A27A-147B2E5454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5" y="2321121"/>
                <a:ext cx="786521" cy="786521"/>
              </a:xfrm>
              <a:prstGeom prst="rect">
                <a:avLst/>
              </a:prstGeom>
            </p:spPr>
          </p:pic>
        </p:grpSp>
        <p:sp>
          <p:nvSpPr>
            <p:cNvPr id="12" name="모서리가 둥근 직사각형 31">
              <a:extLst>
                <a:ext uri="{FF2B5EF4-FFF2-40B4-BE49-F238E27FC236}">
                  <a16:creationId xmlns:a16="http://schemas.microsoft.com/office/drawing/2014/main" id="{0D70DB20-3D1F-43F8-A839-231CD4EFCF5E}"/>
                </a:ext>
              </a:extLst>
            </p:cNvPr>
            <p:cNvSpPr/>
            <p:nvPr/>
          </p:nvSpPr>
          <p:spPr>
            <a:xfrm>
              <a:off x="655381" y="2395195"/>
              <a:ext cx="396000" cy="396000"/>
            </a:xfrm>
            <a:prstGeom prst="ellipse">
              <a:avLst/>
            </a:prstGeom>
            <a:solidFill>
              <a:srgbClr val="0DCC86"/>
            </a:solidFill>
            <a:ln>
              <a:noFill/>
            </a:ln>
            <a:effectLst>
              <a:outerShdw blurRad="50800" dist="38100" dir="5400000" algn="t" rotWithShape="0">
                <a:srgbClr val="0DCC86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endParaRPr lang="en-US" altLang="ko-KR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52077E4-87D8-48E7-B880-FDAAA95124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8709" y="2499085"/>
              <a:ext cx="229344" cy="18243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9" name="Freeform 13">
                <a:extLst>
                  <a:ext uri="{FF2B5EF4-FFF2-40B4-BE49-F238E27FC236}">
                    <a16:creationId xmlns:a16="http://schemas.microsoft.com/office/drawing/2014/main" id="{AA59A9F0-ECA0-4E49-9271-27F0084E36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4">
                <a:extLst>
                  <a:ext uri="{FF2B5EF4-FFF2-40B4-BE49-F238E27FC236}">
                    <a16:creationId xmlns:a16="http://schemas.microsoft.com/office/drawing/2014/main" id="{E13AA14F-D8D4-46A8-8F13-204E95910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C63EB2D-4443-423A-B6F5-EB0E0415417D}"/>
                </a:ext>
              </a:extLst>
            </p:cNvPr>
            <p:cNvSpPr/>
            <p:nvPr/>
          </p:nvSpPr>
          <p:spPr>
            <a:xfrm>
              <a:off x="541781" y="1697252"/>
              <a:ext cx="63023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prstClr val="white"/>
                  </a:solidFill>
                </a:rPr>
                <a:t>seok830621</a:t>
              </a:r>
              <a:endParaRPr lang="ko-KR" altLang="en-US" sz="600" dirty="0">
                <a:solidFill>
                  <a:prstClr val="white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C7F552E-2F2C-476B-BDF9-0C3593816EC0}"/>
                </a:ext>
              </a:extLst>
            </p:cNvPr>
            <p:cNvSpPr/>
            <p:nvPr/>
          </p:nvSpPr>
          <p:spPr>
            <a:xfrm>
              <a:off x="883333" y="3037425"/>
              <a:ext cx="177525" cy="177525"/>
            </a:xfrm>
            <a:prstGeom prst="ellipse">
              <a:avLst/>
            </a:prstGeom>
            <a:solidFill>
              <a:srgbClr val="0DC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1000" dirty="0">
                  <a:solidFill>
                    <a:prstClr val="white"/>
                  </a:solidFill>
                </a:rPr>
                <a:t>5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77FE53B-CD33-43C1-8B9D-5F70E8EB8C19}"/>
                </a:ext>
              </a:extLst>
            </p:cNvPr>
            <p:cNvSpPr/>
            <p:nvPr/>
          </p:nvSpPr>
          <p:spPr>
            <a:xfrm>
              <a:off x="851124" y="4971292"/>
              <a:ext cx="177525" cy="177525"/>
            </a:xfrm>
            <a:prstGeom prst="ellipse">
              <a:avLst/>
            </a:prstGeom>
            <a:solidFill>
              <a:srgbClr val="0DC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600" dirty="0">
                  <a:solidFill>
                    <a:prstClr val="white"/>
                  </a:solidFill>
                </a:rPr>
                <a:t>off</a:t>
              </a:r>
              <a:endParaRPr lang="ko-KR" altLang="en-US" sz="600" dirty="0">
                <a:solidFill>
                  <a:prstClr val="white"/>
                </a:solidFill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CD3C5819-FF22-4C44-B2A3-CEEDF1492ED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60697" y="1647918"/>
              <a:ext cx="0" cy="468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7408E5D-8505-4A08-A825-2BD8E12A542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39945" y="872917"/>
              <a:ext cx="0" cy="11520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6" y="356752"/>
            <a:ext cx="3438003" cy="3419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 smtClean="0">
                <a:solidFill>
                  <a:srgbClr val="0DCC86"/>
                </a:solidFill>
              </a:rPr>
              <a:t>3.4 </a:t>
            </a:r>
            <a:r>
              <a:rPr lang="ko-KR" altLang="en-US" sz="1400" b="1" i="1" dirty="0" smtClean="0">
                <a:solidFill>
                  <a:srgbClr val="0DCC86"/>
                </a:solidFill>
              </a:rPr>
              <a:t>영화 리뷰 분류 </a:t>
            </a:r>
            <a:r>
              <a:rPr lang="en-US" altLang="ko-KR" sz="1400" b="1" i="1" dirty="0" smtClean="0">
                <a:solidFill>
                  <a:srgbClr val="0DCC86"/>
                </a:solidFill>
              </a:rPr>
              <a:t>: </a:t>
            </a:r>
            <a:r>
              <a:rPr lang="ko-KR" altLang="en-US" sz="1400" b="1" i="1" dirty="0" smtClean="0">
                <a:solidFill>
                  <a:srgbClr val="0DCC86"/>
                </a:solidFill>
              </a:rPr>
              <a:t>이진 분류 예제</a:t>
            </a:r>
            <a:endParaRPr lang="en-US" altLang="ko-KR" sz="1400" b="1" i="1" dirty="0">
              <a:solidFill>
                <a:srgbClr val="0DCC86"/>
              </a:solidFill>
            </a:endParaRPr>
          </a:p>
        </p:txBody>
      </p:sp>
      <p:sp>
        <p:nvSpPr>
          <p:cNvPr id="26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5567209" y="356276"/>
            <a:ext cx="2815140" cy="3213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 smtClean="0">
                <a:solidFill>
                  <a:srgbClr val="0DCC86"/>
                </a:solidFill>
              </a:rPr>
              <a:t>3.4.3 </a:t>
            </a:r>
            <a:r>
              <a:rPr lang="ko-KR" altLang="en-US" sz="1400" b="1" i="1" dirty="0" smtClean="0">
                <a:solidFill>
                  <a:srgbClr val="0DCC86"/>
                </a:solidFill>
              </a:rPr>
              <a:t>신경망 모델 만들기</a:t>
            </a:r>
            <a:endParaRPr lang="en-US" altLang="ko-KR" sz="1400" b="1" i="1" dirty="0">
              <a:solidFill>
                <a:srgbClr val="0DCC8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53506" y="1324582"/>
            <a:ext cx="9142874" cy="20005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&lt;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신경망 모델 만들기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&gt;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입력 데이터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=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벡터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&amp;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레이블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=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스칼라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⟹ </a:t>
            </a:r>
            <a:r>
              <a:rPr lang="en-US" altLang="ko-KR" b="1" dirty="0" err="1" smtClean="0">
                <a:solidFill>
                  <a:srgbClr val="7030A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relu</a:t>
            </a:r>
            <a:r>
              <a:rPr lang="en-US" altLang="ko-KR" b="1" dirty="0" smtClean="0">
                <a:solidFill>
                  <a:srgbClr val="7030A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 smtClean="0">
                <a:solidFill>
                  <a:srgbClr val="7030A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활성화 함수를 사용한 완전 </a:t>
            </a:r>
            <a:r>
              <a:rPr lang="ko-KR" altLang="en-US" b="1" dirty="0" err="1" smtClean="0">
                <a:solidFill>
                  <a:srgbClr val="7030A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연결층을</a:t>
            </a:r>
            <a:r>
              <a:rPr lang="ko-KR" altLang="en-US" b="1" dirty="0" smtClean="0">
                <a:solidFill>
                  <a:srgbClr val="7030A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 그냥 쌓은 것</a:t>
            </a:r>
            <a:endParaRPr lang="en-US" altLang="ko-KR" b="1" dirty="0" smtClean="0">
              <a:solidFill>
                <a:srgbClr val="7030A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cs typeface="함초롬돋움" panose="020B0604000101010101" pitchFamily="50" charset="-127"/>
            </a:endParaRPr>
          </a:p>
          <a:p>
            <a:endParaRPr lang="en-US" altLang="ko-KR" sz="1600" b="1" dirty="0">
              <a:solidFill>
                <a:srgbClr val="0070C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cs typeface="함초롬돋움" panose="020B0604000101010101" pitchFamily="50" charset="-127"/>
            </a:endParaRPr>
          </a:p>
          <a:p>
            <a:r>
              <a:rPr lang="en-US" altLang="ko-KR" b="1" dirty="0" smtClean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* Dense(16, activation = ‘</a:t>
            </a:r>
            <a:r>
              <a:rPr lang="en-US" altLang="ko-KR" b="1" dirty="0" err="1" smtClean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relu</a:t>
            </a:r>
            <a:r>
              <a:rPr lang="en-US" altLang="ko-KR" b="1" dirty="0" smtClean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’) </a:t>
            </a:r>
          </a:p>
          <a:p>
            <a:endParaRPr lang="en-US" altLang="ko-KR" b="1" dirty="0" smtClean="0">
              <a:solidFill>
                <a:srgbClr val="0070C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16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개의 은닉 유닛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=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가중치 행렬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w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의 크기가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input_dimension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16)</a:t>
            </a:r>
          </a:p>
        </p:txBody>
      </p:sp>
      <p:sp>
        <p:nvSpPr>
          <p:cNvPr id="28" name="타원 27"/>
          <p:cNvSpPr/>
          <p:nvPr/>
        </p:nvSpPr>
        <p:spPr>
          <a:xfrm>
            <a:off x="2937289" y="2453113"/>
            <a:ext cx="263107" cy="24236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꺾인 연결선 32"/>
          <p:cNvCxnSpPr/>
          <p:nvPr/>
        </p:nvCxnSpPr>
        <p:spPr>
          <a:xfrm rot="5400000" flipH="1" flipV="1">
            <a:off x="4198243" y="1243277"/>
            <a:ext cx="48763" cy="232481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346239" y="2251798"/>
            <a:ext cx="1375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은닉 유닛의 개수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9360" y="2675290"/>
            <a:ext cx="2459961" cy="31852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9" name="TextBox 38"/>
          <p:cNvSpPr txBox="1"/>
          <p:nvPr/>
        </p:nvSpPr>
        <p:spPr>
          <a:xfrm>
            <a:off x="1953506" y="3673353"/>
            <a:ext cx="3958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모델 정의하기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3506" y="4187301"/>
            <a:ext cx="6255966" cy="16607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1" name="직사각형 40"/>
          <p:cNvSpPr/>
          <p:nvPr/>
        </p:nvSpPr>
        <p:spPr>
          <a:xfrm>
            <a:off x="4425351" y="5106597"/>
            <a:ext cx="1486552" cy="4143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연결선 52"/>
          <p:cNvCxnSpPr/>
          <p:nvPr/>
        </p:nvCxnSpPr>
        <p:spPr>
          <a:xfrm>
            <a:off x="4770408" y="4718649"/>
            <a:ext cx="0" cy="3879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4779034" y="4727276"/>
            <a:ext cx="43994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836095" y="4302810"/>
            <a:ext cx="21081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16</a:t>
            </a:r>
            <a:r>
              <a:rPr lang="ko-KR" altLang="en-US" sz="1500" dirty="0" smtClean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개의 은닉 유닛을 가진 </a:t>
            </a:r>
            <a:r>
              <a:rPr lang="en-US" altLang="ko-KR" sz="1500" dirty="0" smtClean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</a:t>
            </a:r>
            <a:r>
              <a:rPr lang="ko-KR" altLang="en-US" sz="1500" dirty="0" smtClean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개의 은닉 층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274180" y="5294036"/>
            <a:ext cx="21081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확률 출력을 </a:t>
            </a:r>
            <a:r>
              <a:rPr lang="ko-KR" altLang="en-US" sz="1500" smtClean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위해 </a:t>
            </a:r>
            <a:r>
              <a:rPr lang="en-US" altLang="ko-KR" sz="1500" dirty="0" smtClean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sigmoid </a:t>
            </a:r>
            <a:r>
              <a:rPr lang="ko-KR" altLang="en-US" sz="1500" dirty="0" smtClean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활성화 함수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330460" y="5549280"/>
            <a:ext cx="1811087" cy="2214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/>
          <p:cNvCxnSpPr/>
          <p:nvPr/>
        </p:nvCxnSpPr>
        <p:spPr>
          <a:xfrm flipV="1">
            <a:off x="6141547" y="5471941"/>
            <a:ext cx="500793" cy="2295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96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88151" y="235575"/>
            <a:ext cx="11522849" cy="6407834"/>
            <a:chOff x="279945" y="225083"/>
            <a:chExt cx="11522849" cy="640783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9713A4A-8C39-4CED-8F0C-B0C868A04FD3}"/>
                </a:ext>
              </a:extLst>
            </p:cNvPr>
            <p:cNvSpPr/>
            <p:nvPr/>
          </p:nvSpPr>
          <p:spPr>
            <a:xfrm>
              <a:off x="1617786" y="225083"/>
              <a:ext cx="10185008" cy="562708"/>
            </a:xfrm>
            <a:prstGeom prst="rect">
              <a:avLst/>
            </a:prstGeom>
            <a:solidFill>
              <a:srgbClr val="0DC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ECF3579-9D1B-4F32-B5B4-B144E2A0BFFA}"/>
                </a:ext>
              </a:extLst>
            </p:cNvPr>
            <p:cNvGrpSpPr/>
            <p:nvPr/>
          </p:nvGrpSpPr>
          <p:grpSpPr>
            <a:xfrm>
              <a:off x="281354" y="225083"/>
              <a:ext cx="1488246" cy="562708"/>
              <a:chOff x="281354" y="225083"/>
              <a:chExt cx="1488246" cy="562708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FFF6C09F-7DEB-4D99-84EA-234F595981E1}"/>
                  </a:ext>
                </a:extLst>
              </p:cNvPr>
              <p:cNvSpPr/>
              <p:nvPr/>
            </p:nvSpPr>
            <p:spPr>
              <a:xfrm>
                <a:off x="281354" y="225083"/>
                <a:ext cx="1336432" cy="562708"/>
              </a:xfrm>
              <a:prstGeom prst="rect">
                <a:avLst/>
              </a:prstGeom>
              <a:solidFill>
                <a:srgbClr val="0BAB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prstClr val="white"/>
                    </a:solidFill>
                  </a:rPr>
                  <a:t>PAGE.1</a:t>
                </a:r>
                <a:endParaRPr lang="ko-KR" altLang="en-US" sz="1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이등변 삼각형 24">
                <a:extLst>
                  <a:ext uri="{FF2B5EF4-FFF2-40B4-BE49-F238E27FC236}">
                    <a16:creationId xmlns:a16="http://schemas.microsoft.com/office/drawing/2014/main" id="{E4134D1D-87B7-423E-B298-84DA02455A23}"/>
                  </a:ext>
                </a:extLst>
              </p:cNvPr>
              <p:cNvSpPr/>
              <p:nvPr/>
            </p:nvSpPr>
            <p:spPr>
              <a:xfrm rot="5400000">
                <a:off x="1592973" y="430530"/>
                <a:ext cx="201440" cy="151814"/>
              </a:xfrm>
              <a:prstGeom prst="triangle">
                <a:avLst/>
              </a:prstGeom>
              <a:solidFill>
                <a:srgbClr val="0BAB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0B18CF6-D809-4D7F-AFEB-2F0D60E208F6}"/>
                </a:ext>
              </a:extLst>
            </p:cNvPr>
            <p:cNvSpPr/>
            <p:nvPr/>
          </p:nvSpPr>
          <p:spPr>
            <a:xfrm>
              <a:off x="281354" y="787791"/>
              <a:ext cx="11521440" cy="584512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3B56779-E726-4FC2-9CB3-3D0DCF7D1128}"/>
                </a:ext>
              </a:extLst>
            </p:cNvPr>
            <p:cNvSpPr/>
            <p:nvPr/>
          </p:nvSpPr>
          <p:spPr>
            <a:xfrm>
              <a:off x="1617786" y="1008795"/>
              <a:ext cx="9726489" cy="5443488"/>
            </a:xfrm>
            <a:prstGeom prst="rect">
              <a:avLst/>
            </a:prstGeom>
            <a:solidFill>
              <a:schemeClr val="bg1">
                <a:alpha val="72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8F6AB17A-3FA7-474D-BBEF-83CB2760D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543" y="3137572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36">
              <a:extLst>
                <a:ext uri="{FF2B5EF4-FFF2-40B4-BE49-F238E27FC236}">
                  <a16:creationId xmlns:a16="http://schemas.microsoft.com/office/drawing/2014/main" id="{10D33EC3-8543-4845-97A2-D38BE89D3A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154" y="5063613"/>
              <a:ext cx="113404" cy="19073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자유형 23">
              <a:extLst>
                <a:ext uri="{FF2B5EF4-FFF2-40B4-BE49-F238E27FC236}">
                  <a16:creationId xmlns:a16="http://schemas.microsoft.com/office/drawing/2014/main" id="{9DE6512C-BDB3-4376-9AC7-31424A53FA0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23" y="4435296"/>
              <a:ext cx="170716" cy="14941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B68D00C6-D84C-4803-B1EB-FECD65204530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767131" y="3803449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2B1EC7E-B4C1-427F-9DD0-1F995024FB07}"/>
                </a:ext>
              </a:extLst>
            </p:cNvPr>
            <p:cNvGrpSpPr/>
            <p:nvPr/>
          </p:nvGrpSpPr>
          <p:grpSpPr>
            <a:xfrm>
              <a:off x="698813" y="1323163"/>
              <a:ext cx="323769" cy="323769"/>
              <a:chOff x="1593332" y="2172798"/>
              <a:chExt cx="1083168" cy="1083168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7A7D0EE5-09F8-4A5D-9D20-26D494089502}"/>
                  </a:ext>
                </a:extLst>
              </p:cNvPr>
              <p:cNvSpPr/>
              <p:nvPr/>
            </p:nvSpPr>
            <p:spPr>
              <a:xfrm>
                <a:off x="1593332" y="2172798"/>
                <a:ext cx="1083168" cy="10831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5ABCC0C8-17E4-4B81-A27A-147B2E5454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5" y="2321121"/>
                <a:ext cx="786521" cy="786521"/>
              </a:xfrm>
              <a:prstGeom prst="rect">
                <a:avLst/>
              </a:prstGeom>
            </p:spPr>
          </p:pic>
        </p:grpSp>
        <p:sp>
          <p:nvSpPr>
            <p:cNvPr id="13" name="모서리가 둥근 직사각형 31">
              <a:extLst>
                <a:ext uri="{FF2B5EF4-FFF2-40B4-BE49-F238E27FC236}">
                  <a16:creationId xmlns:a16="http://schemas.microsoft.com/office/drawing/2014/main" id="{0D70DB20-3D1F-43F8-A839-231CD4EFCF5E}"/>
                </a:ext>
              </a:extLst>
            </p:cNvPr>
            <p:cNvSpPr/>
            <p:nvPr/>
          </p:nvSpPr>
          <p:spPr>
            <a:xfrm>
              <a:off x="655381" y="2395195"/>
              <a:ext cx="396000" cy="396000"/>
            </a:xfrm>
            <a:prstGeom prst="ellipse">
              <a:avLst/>
            </a:prstGeom>
            <a:solidFill>
              <a:srgbClr val="0DCC86"/>
            </a:solidFill>
            <a:ln>
              <a:noFill/>
            </a:ln>
            <a:effectLst>
              <a:outerShdw blurRad="50800" dist="38100" dir="5400000" algn="t" rotWithShape="0">
                <a:srgbClr val="0DCC86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endParaRPr lang="en-US" altLang="ko-KR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14" name="Group 12">
              <a:extLst>
                <a:ext uri="{FF2B5EF4-FFF2-40B4-BE49-F238E27FC236}">
                  <a16:creationId xmlns:a16="http://schemas.microsoft.com/office/drawing/2014/main" id="{252077E4-87D8-48E7-B880-FDAAA95124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8709" y="2499085"/>
              <a:ext cx="229344" cy="18243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20" name="Freeform 13">
                <a:extLst>
                  <a:ext uri="{FF2B5EF4-FFF2-40B4-BE49-F238E27FC236}">
                    <a16:creationId xmlns:a16="http://schemas.microsoft.com/office/drawing/2014/main" id="{AA59A9F0-ECA0-4E49-9271-27F0084E36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4">
                <a:extLst>
                  <a:ext uri="{FF2B5EF4-FFF2-40B4-BE49-F238E27FC236}">
                    <a16:creationId xmlns:a16="http://schemas.microsoft.com/office/drawing/2014/main" id="{E13AA14F-D8D4-46A8-8F13-204E95910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C63EB2D-4443-423A-B6F5-EB0E0415417D}"/>
                </a:ext>
              </a:extLst>
            </p:cNvPr>
            <p:cNvSpPr/>
            <p:nvPr/>
          </p:nvSpPr>
          <p:spPr>
            <a:xfrm>
              <a:off x="541781" y="1697252"/>
              <a:ext cx="63023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prstClr val="white"/>
                  </a:solidFill>
                </a:rPr>
                <a:t>seok830621</a:t>
              </a:r>
              <a:endParaRPr lang="ko-KR" altLang="en-US" sz="600" dirty="0">
                <a:solidFill>
                  <a:prstClr val="white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5C7F552E-2F2C-476B-BDF9-0C3593816EC0}"/>
                </a:ext>
              </a:extLst>
            </p:cNvPr>
            <p:cNvSpPr/>
            <p:nvPr/>
          </p:nvSpPr>
          <p:spPr>
            <a:xfrm>
              <a:off x="883333" y="3037425"/>
              <a:ext cx="177525" cy="177525"/>
            </a:xfrm>
            <a:prstGeom prst="ellipse">
              <a:avLst/>
            </a:prstGeom>
            <a:solidFill>
              <a:srgbClr val="0DC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1000" dirty="0">
                  <a:solidFill>
                    <a:prstClr val="white"/>
                  </a:solidFill>
                </a:rPr>
                <a:t>5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77FE53B-CD33-43C1-8B9D-5F70E8EB8C19}"/>
                </a:ext>
              </a:extLst>
            </p:cNvPr>
            <p:cNvSpPr/>
            <p:nvPr/>
          </p:nvSpPr>
          <p:spPr>
            <a:xfrm>
              <a:off x="851124" y="4971292"/>
              <a:ext cx="177525" cy="177525"/>
            </a:xfrm>
            <a:prstGeom prst="ellipse">
              <a:avLst/>
            </a:prstGeom>
            <a:solidFill>
              <a:srgbClr val="0DC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600" dirty="0">
                  <a:solidFill>
                    <a:prstClr val="white"/>
                  </a:solidFill>
                </a:rPr>
                <a:t>off</a:t>
              </a:r>
              <a:endParaRPr lang="ko-KR" altLang="en-US" sz="600" dirty="0">
                <a:solidFill>
                  <a:prstClr val="white"/>
                </a:solidFill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CD3C5819-FF22-4C44-B2A3-CEEDF1492ED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60697" y="1647918"/>
              <a:ext cx="0" cy="468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57408E5D-8505-4A08-A825-2BD8E12A542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39945" y="872917"/>
              <a:ext cx="0" cy="11520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6" y="356752"/>
            <a:ext cx="3438003" cy="3419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 smtClean="0">
                <a:solidFill>
                  <a:srgbClr val="0DCC86"/>
                </a:solidFill>
              </a:rPr>
              <a:t>3.4 </a:t>
            </a:r>
            <a:r>
              <a:rPr lang="ko-KR" altLang="en-US" sz="1400" b="1" i="1" dirty="0" smtClean="0">
                <a:solidFill>
                  <a:srgbClr val="0DCC86"/>
                </a:solidFill>
              </a:rPr>
              <a:t>영화 리뷰 분류 </a:t>
            </a:r>
            <a:r>
              <a:rPr lang="en-US" altLang="ko-KR" sz="1400" b="1" i="1" dirty="0" smtClean="0">
                <a:solidFill>
                  <a:srgbClr val="0DCC86"/>
                </a:solidFill>
              </a:rPr>
              <a:t>: </a:t>
            </a:r>
            <a:r>
              <a:rPr lang="ko-KR" altLang="en-US" sz="1400" b="1" i="1" dirty="0" smtClean="0">
                <a:solidFill>
                  <a:srgbClr val="0DCC86"/>
                </a:solidFill>
              </a:rPr>
              <a:t>이진 분류 예제</a:t>
            </a:r>
            <a:endParaRPr lang="en-US" altLang="ko-KR" sz="1400" b="1" i="1" dirty="0">
              <a:solidFill>
                <a:srgbClr val="0DCC86"/>
              </a:solidFill>
            </a:endParaRPr>
          </a:p>
        </p:txBody>
      </p:sp>
      <p:sp>
        <p:nvSpPr>
          <p:cNvPr id="27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5567209" y="356276"/>
            <a:ext cx="2815140" cy="3213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 smtClean="0">
                <a:solidFill>
                  <a:srgbClr val="0DCC86"/>
                </a:solidFill>
              </a:rPr>
              <a:t>3.4.3 </a:t>
            </a:r>
            <a:r>
              <a:rPr lang="ko-KR" altLang="en-US" sz="1400" b="1" i="1" dirty="0" smtClean="0">
                <a:solidFill>
                  <a:srgbClr val="0DCC86"/>
                </a:solidFill>
              </a:rPr>
              <a:t>신경망 모델 만들기</a:t>
            </a:r>
            <a:endParaRPr lang="en-US" altLang="ko-KR" sz="1400" b="1" i="1" dirty="0">
              <a:solidFill>
                <a:srgbClr val="0DCC8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53506" y="1310873"/>
            <a:ext cx="3958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모델 컴파일하기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386" y="1747613"/>
            <a:ext cx="3744927" cy="8216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0" name="TextBox 29"/>
          <p:cNvSpPr txBox="1"/>
          <p:nvPr/>
        </p:nvSpPr>
        <p:spPr>
          <a:xfrm>
            <a:off x="6212639" y="1915240"/>
            <a:ext cx="4123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손실 함수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: 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출력이 확률</a:t>
            </a:r>
            <a:endParaRPr lang="en-US" altLang="ko-KR" sz="1400" dirty="0" smtClean="0">
              <a:solidFill>
                <a:schemeClr val="accent6">
                  <a:lumMod val="7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원본 분포 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&amp; 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예측 분포 사이 측정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5567209" y="2158449"/>
            <a:ext cx="675192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4344837" y="2809241"/>
            <a:ext cx="675192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4554747" y="1531260"/>
            <a:ext cx="0" cy="3295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229939" y="1383064"/>
            <a:ext cx="4123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옵티마이저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: </a:t>
            </a:r>
            <a:r>
              <a:rPr lang="en-US" altLang="ko-KR" sz="1400" dirty="0" err="1" smtClean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rmsprop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4344837" y="2472109"/>
            <a:ext cx="0" cy="3295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4554747" y="1531260"/>
            <a:ext cx="675192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001969" y="2682014"/>
            <a:ext cx="4123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정확도 모니터링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953506" y="3474812"/>
            <a:ext cx="8976162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&lt;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추가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옵티마이저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매개변수를 바꾸는 경우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자신만의 손실 함수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측정 함수를 전달해야 하는 경우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-&gt; (loss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와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metrics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매개변수에 함수 객체 전달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7209" y="3707694"/>
            <a:ext cx="4241935" cy="11195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9" name="그림 6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4863" y="5061715"/>
            <a:ext cx="3897272" cy="11717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473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8151" y="235575"/>
            <a:ext cx="11522849" cy="6407834"/>
            <a:chOff x="279945" y="225083"/>
            <a:chExt cx="11522849" cy="640783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9713A4A-8C39-4CED-8F0C-B0C868A04FD3}"/>
                </a:ext>
              </a:extLst>
            </p:cNvPr>
            <p:cNvSpPr/>
            <p:nvPr/>
          </p:nvSpPr>
          <p:spPr>
            <a:xfrm>
              <a:off x="1617786" y="225083"/>
              <a:ext cx="10185008" cy="562708"/>
            </a:xfrm>
            <a:prstGeom prst="rect">
              <a:avLst/>
            </a:prstGeom>
            <a:solidFill>
              <a:srgbClr val="0DC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DECF3579-9D1B-4F32-B5B4-B144E2A0BFFA}"/>
                </a:ext>
              </a:extLst>
            </p:cNvPr>
            <p:cNvGrpSpPr/>
            <p:nvPr/>
          </p:nvGrpSpPr>
          <p:grpSpPr>
            <a:xfrm>
              <a:off x="281354" y="225083"/>
              <a:ext cx="1488246" cy="562708"/>
              <a:chOff x="281354" y="225083"/>
              <a:chExt cx="1488246" cy="562708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FFF6C09F-7DEB-4D99-84EA-234F595981E1}"/>
                  </a:ext>
                </a:extLst>
              </p:cNvPr>
              <p:cNvSpPr/>
              <p:nvPr/>
            </p:nvSpPr>
            <p:spPr>
              <a:xfrm>
                <a:off x="281354" y="225083"/>
                <a:ext cx="1336432" cy="562708"/>
              </a:xfrm>
              <a:prstGeom prst="rect">
                <a:avLst/>
              </a:prstGeom>
              <a:solidFill>
                <a:srgbClr val="0BAB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prstClr val="white"/>
                    </a:solidFill>
                  </a:rPr>
                  <a:t>PAGE.1</a:t>
                </a:r>
                <a:endParaRPr lang="ko-KR" altLang="en-US" sz="1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이등변 삼각형 23">
                <a:extLst>
                  <a:ext uri="{FF2B5EF4-FFF2-40B4-BE49-F238E27FC236}">
                    <a16:creationId xmlns:a16="http://schemas.microsoft.com/office/drawing/2014/main" id="{E4134D1D-87B7-423E-B298-84DA02455A23}"/>
                  </a:ext>
                </a:extLst>
              </p:cNvPr>
              <p:cNvSpPr/>
              <p:nvPr/>
            </p:nvSpPr>
            <p:spPr>
              <a:xfrm rot="5400000">
                <a:off x="1592973" y="430530"/>
                <a:ext cx="201440" cy="151814"/>
              </a:xfrm>
              <a:prstGeom prst="triangle">
                <a:avLst/>
              </a:prstGeom>
              <a:solidFill>
                <a:srgbClr val="0BAB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0B18CF6-D809-4D7F-AFEB-2F0D60E208F6}"/>
                </a:ext>
              </a:extLst>
            </p:cNvPr>
            <p:cNvSpPr/>
            <p:nvPr/>
          </p:nvSpPr>
          <p:spPr>
            <a:xfrm>
              <a:off x="281354" y="787791"/>
              <a:ext cx="11521440" cy="584512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3B56779-E726-4FC2-9CB3-3D0DCF7D1128}"/>
                </a:ext>
              </a:extLst>
            </p:cNvPr>
            <p:cNvSpPr/>
            <p:nvPr/>
          </p:nvSpPr>
          <p:spPr>
            <a:xfrm>
              <a:off x="1617786" y="1008795"/>
              <a:ext cx="9726489" cy="5443488"/>
            </a:xfrm>
            <a:prstGeom prst="rect">
              <a:avLst/>
            </a:prstGeom>
            <a:solidFill>
              <a:schemeClr val="bg1">
                <a:alpha val="72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8F6AB17A-3FA7-474D-BBEF-83CB2760D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543" y="3137572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36">
              <a:extLst>
                <a:ext uri="{FF2B5EF4-FFF2-40B4-BE49-F238E27FC236}">
                  <a16:creationId xmlns:a16="http://schemas.microsoft.com/office/drawing/2014/main" id="{10D33EC3-8543-4845-97A2-D38BE89D3A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154" y="5063613"/>
              <a:ext cx="113404" cy="19073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23">
              <a:extLst>
                <a:ext uri="{FF2B5EF4-FFF2-40B4-BE49-F238E27FC236}">
                  <a16:creationId xmlns:a16="http://schemas.microsoft.com/office/drawing/2014/main" id="{9DE6512C-BDB3-4376-9AC7-31424A53FA0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23" y="4435296"/>
              <a:ext cx="170716" cy="14941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B68D00C6-D84C-4803-B1EB-FECD65204530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767131" y="3803449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2B1EC7E-B4C1-427F-9DD0-1F995024FB07}"/>
                </a:ext>
              </a:extLst>
            </p:cNvPr>
            <p:cNvGrpSpPr/>
            <p:nvPr/>
          </p:nvGrpSpPr>
          <p:grpSpPr>
            <a:xfrm>
              <a:off x="698813" y="1323163"/>
              <a:ext cx="323769" cy="323769"/>
              <a:chOff x="1593332" y="2172798"/>
              <a:chExt cx="1083168" cy="1083168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7A7D0EE5-09F8-4A5D-9D20-26D494089502}"/>
                  </a:ext>
                </a:extLst>
              </p:cNvPr>
              <p:cNvSpPr/>
              <p:nvPr/>
            </p:nvSpPr>
            <p:spPr>
              <a:xfrm>
                <a:off x="1593332" y="2172798"/>
                <a:ext cx="1083168" cy="10831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5ABCC0C8-17E4-4B81-A27A-147B2E5454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5" y="2321121"/>
                <a:ext cx="786521" cy="786521"/>
              </a:xfrm>
              <a:prstGeom prst="rect">
                <a:avLst/>
              </a:prstGeom>
            </p:spPr>
          </p:pic>
        </p:grpSp>
        <p:sp>
          <p:nvSpPr>
            <p:cNvPr id="12" name="모서리가 둥근 직사각형 31">
              <a:extLst>
                <a:ext uri="{FF2B5EF4-FFF2-40B4-BE49-F238E27FC236}">
                  <a16:creationId xmlns:a16="http://schemas.microsoft.com/office/drawing/2014/main" id="{0D70DB20-3D1F-43F8-A839-231CD4EFCF5E}"/>
                </a:ext>
              </a:extLst>
            </p:cNvPr>
            <p:cNvSpPr/>
            <p:nvPr/>
          </p:nvSpPr>
          <p:spPr>
            <a:xfrm>
              <a:off x="655381" y="2395195"/>
              <a:ext cx="396000" cy="396000"/>
            </a:xfrm>
            <a:prstGeom prst="ellipse">
              <a:avLst/>
            </a:prstGeom>
            <a:solidFill>
              <a:srgbClr val="0DCC86"/>
            </a:solidFill>
            <a:ln>
              <a:noFill/>
            </a:ln>
            <a:effectLst>
              <a:outerShdw blurRad="50800" dist="38100" dir="5400000" algn="t" rotWithShape="0">
                <a:srgbClr val="0DCC86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endParaRPr lang="en-US" altLang="ko-KR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52077E4-87D8-48E7-B880-FDAAA95124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8709" y="2499085"/>
              <a:ext cx="229344" cy="18243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9" name="Freeform 13">
                <a:extLst>
                  <a:ext uri="{FF2B5EF4-FFF2-40B4-BE49-F238E27FC236}">
                    <a16:creationId xmlns:a16="http://schemas.microsoft.com/office/drawing/2014/main" id="{AA59A9F0-ECA0-4E49-9271-27F0084E36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4">
                <a:extLst>
                  <a:ext uri="{FF2B5EF4-FFF2-40B4-BE49-F238E27FC236}">
                    <a16:creationId xmlns:a16="http://schemas.microsoft.com/office/drawing/2014/main" id="{E13AA14F-D8D4-46A8-8F13-204E95910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C63EB2D-4443-423A-B6F5-EB0E0415417D}"/>
                </a:ext>
              </a:extLst>
            </p:cNvPr>
            <p:cNvSpPr/>
            <p:nvPr/>
          </p:nvSpPr>
          <p:spPr>
            <a:xfrm>
              <a:off x="541781" y="1697252"/>
              <a:ext cx="63023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prstClr val="white"/>
                  </a:solidFill>
                </a:rPr>
                <a:t>seok830621</a:t>
              </a:r>
              <a:endParaRPr lang="ko-KR" altLang="en-US" sz="600" dirty="0">
                <a:solidFill>
                  <a:prstClr val="white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C7F552E-2F2C-476B-BDF9-0C3593816EC0}"/>
                </a:ext>
              </a:extLst>
            </p:cNvPr>
            <p:cNvSpPr/>
            <p:nvPr/>
          </p:nvSpPr>
          <p:spPr>
            <a:xfrm>
              <a:off x="883333" y="3037425"/>
              <a:ext cx="177525" cy="177525"/>
            </a:xfrm>
            <a:prstGeom prst="ellipse">
              <a:avLst/>
            </a:prstGeom>
            <a:solidFill>
              <a:srgbClr val="0DC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1000" dirty="0">
                  <a:solidFill>
                    <a:prstClr val="white"/>
                  </a:solidFill>
                </a:rPr>
                <a:t>5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77FE53B-CD33-43C1-8B9D-5F70E8EB8C19}"/>
                </a:ext>
              </a:extLst>
            </p:cNvPr>
            <p:cNvSpPr/>
            <p:nvPr/>
          </p:nvSpPr>
          <p:spPr>
            <a:xfrm>
              <a:off x="851124" y="4971292"/>
              <a:ext cx="177525" cy="177525"/>
            </a:xfrm>
            <a:prstGeom prst="ellipse">
              <a:avLst/>
            </a:prstGeom>
            <a:solidFill>
              <a:srgbClr val="0DC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600" dirty="0">
                  <a:solidFill>
                    <a:prstClr val="white"/>
                  </a:solidFill>
                </a:rPr>
                <a:t>off</a:t>
              </a:r>
              <a:endParaRPr lang="ko-KR" altLang="en-US" sz="600" dirty="0">
                <a:solidFill>
                  <a:prstClr val="white"/>
                </a:solidFill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CD3C5819-FF22-4C44-B2A3-CEEDF1492ED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60697" y="1647918"/>
              <a:ext cx="0" cy="468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7408E5D-8505-4A08-A825-2BD8E12A542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39945" y="872917"/>
              <a:ext cx="0" cy="11520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6" y="356752"/>
            <a:ext cx="3438003" cy="3419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 smtClean="0">
                <a:solidFill>
                  <a:srgbClr val="0DCC86"/>
                </a:solidFill>
              </a:rPr>
              <a:t>3.4 </a:t>
            </a:r>
            <a:r>
              <a:rPr lang="ko-KR" altLang="en-US" sz="1400" b="1" i="1" dirty="0" smtClean="0">
                <a:solidFill>
                  <a:srgbClr val="0DCC86"/>
                </a:solidFill>
              </a:rPr>
              <a:t>영화 리뷰 분류 </a:t>
            </a:r>
            <a:r>
              <a:rPr lang="en-US" altLang="ko-KR" sz="1400" b="1" i="1" dirty="0" smtClean="0">
                <a:solidFill>
                  <a:srgbClr val="0DCC86"/>
                </a:solidFill>
              </a:rPr>
              <a:t>: </a:t>
            </a:r>
            <a:r>
              <a:rPr lang="ko-KR" altLang="en-US" sz="1400" b="1" i="1" dirty="0" smtClean="0">
                <a:solidFill>
                  <a:srgbClr val="0DCC86"/>
                </a:solidFill>
              </a:rPr>
              <a:t>이진 분류 예제</a:t>
            </a:r>
            <a:endParaRPr lang="en-US" altLang="ko-KR" sz="1400" b="1" i="1" dirty="0">
              <a:solidFill>
                <a:srgbClr val="0DCC86"/>
              </a:solidFill>
            </a:endParaRPr>
          </a:p>
        </p:txBody>
      </p:sp>
      <p:sp>
        <p:nvSpPr>
          <p:cNvPr id="26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5567209" y="356276"/>
            <a:ext cx="2815140" cy="3213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 smtClean="0">
                <a:solidFill>
                  <a:srgbClr val="0DCC86"/>
                </a:solidFill>
              </a:rPr>
              <a:t>3.4.4 </a:t>
            </a:r>
            <a:r>
              <a:rPr lang="ko-KR" altLang="en-US" sz="1400" b="1" i="1" dirty="0" smtClean="0">
                <a:solidFill>
                  <a:srgbClr val="0DCC86"/>
                </a:solidFill>
              </a:rPr>
              <a:t>훈련 검증</a:t>
            </a:r>
            <a:endParaRPr lang="en-US" altLang="ko-KR" sz="1400" b="1" i="1" dirty="0">
              <a:solidFill>
                <a:srgbClr val="0DCC8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53506" y="1310873"/>
            <a:ext cx="3958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검증 세트 준비하기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987" y="1728425"/>
            <a:ext cx="3343522" cy="12578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9" name="TextBox 28"/>
          <p:cNvSpPr txBox="1"/>
          <p:nvPr/>
        </p:nvSpPr>
        <p:spPr>
          <a:xfrm>
            <a:off x="1953505" y="3351514"/>
            <a:ext cx="3958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모델 훈련하기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987" y="3848455"/>
            <a:ext cx="5581650" cy="1495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31" name="직선 화살표 연결선 30"/>
          <p:cNvCxnSpPr/>
          <p:nvPr/>
        </p:nvCxnSpPr>
        <p:spPr>
          <a:xfrm>
            <a:off x="5229613" y="2405687"/>
            <a:ext cx="675192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882508" y="2279983"/>
            <a:ext cx="4123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10,000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개의 샘플을 떼어 검증 세트 만들기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6193766" y="4519302"/>
            <a:ext cx="1630392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824158" y="4216249"/>
            <a:ext cx="243233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512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개의 </a:t>
            </a:r>
            <a:r>
              <a:rPr lang="ko-KR" altLang="en-US" sz="1400" dirty="0" err="1" smtClean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샘플씩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미니 배치 생성</a:t>
            </a:r>
            <a:endParaRPr lang="en-US" altLang="ko-KR" sz="1400" dirty="0" smtClean="0">
              <a:solidFill>
                <a:schemeClr val="accent6">
                  <a:lumMod val="7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endParaRPr lang="en-US" altLang="ko-KR" sz="300" dirty="0">
              <a:solidFill>
                <a:schemeClr val="accent6">
                  <a:lumMod val="7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20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번의 </a:t>
            </a:r>
            <a:r>
              <a:rPr lang="ko-KR" altLang="en-US" sz="1400" dirty="0" err="1" smtClean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에포크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동안 훈련</a:t>
            </a:r>
            <a:endParaRPr lang="en-US" altLang="ko-KR" sz="1400" dirty="0" smtClean="0">
              <a:solidFill>
                <a:schemeClr val="accent6">
                  <a:lumMod val="7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6003985" y="4095547"/>
            <a:ext cx="18978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6009739" y="4860420"/>
            <a:ext cx="18978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V="1">
            <a:off x="6193766" y="4080294"/>
            <a:ext cx="0" cy="78012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5096706" y="5698245"/>
            <a:ext cx="1630392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5098211" y="5169473"/>
            <a:ext cx="0" cy="5153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776642" y="5505455"/>
            <a:ext cx="43773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매개변수에 검증 데이터 전달</a:t>
            </a:r>
            <a:endParaRPr lang="en-US" altLang="ko-KR" sz="1400" dirty="0" smtClean="0">
              <a:solidFill>
                <a:schemeClr val="accent6">
                  <a:lumMod val="7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endParaRPr lang="en-US" altLang="ko-KR" sz="300" dirty="0" smtClean="0">
              <a:solidFill>
                <a:schemeClr val="accent6">
                  <a:lumMod val="7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-&gt; 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떼어 놓은 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10,000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개의 샘플에서 손실과 정확도 측정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197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8151" y="235575"/>
            <a:ext cx="11522849" cy="6407834"/>
            <a:chOff x="279945" y="225083"/>
            <a:chExt cx="11522849" cy="640783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9713A4A-8C39-4CED-8F0C-B0C868A04FD3}"/>
                </a:ext>
              </a:extLst>
            </p:cNvPr>
            <p:cNvSpPr/>
            <p:nvPr/>
          </p:nvSpPr>
          <p:spPr>
            <a:xfrm>
              <a:off x="1617786" y="225083"/>
              <a:ext cx="10185008" cy="562708"/>
            </a:xfrm>
            <a:prstGeom prst="rect">
              <a:avLst/>
            </a:prstGeom>
            <a:solidFill>
              <a:srgbClr val="0DC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DECF3579-9D1B-4F32-B5B4-B144E2A0BFFA}"/>
                </a:ext>
              </a:extLst>
            </p:cNvPr>
            <p:cNvGrpSpPr/>
            <p:nvPr/>
          </p:nvGrpSpPr>
          <p:grpSpPr>
            <a:xfrm>
              <a:off x="281354" y="225083"/>
              <a:ext cx="1488246" cy="562708"/>
              <a:chOff x="281354" y="225083"/>
              <a:chExt cx="1488246" cy="562708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FFF6C09F-7DEB-4D99-84EA-234F595981E1}"/>
                  </a:ext>
                </a:extLst>
              </p:cNvPr>
              <p:cNvSpPr/>
              <p:nvPr/>
            </p:nvSpPr>
            <p:spPr>
              <a:xfrm>
                <a:off x="281354" y="225083"/>
                <a:ext cx="1336432" cy="562708"/>
              </a:xfrm>
              <a:prstGeom prst="rect">
                <a:avLst/>
              </a:prstGeom>
              <a:solidFill>
                <a:srgbClr val="0BAB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prstClr val="white"/>
                    </a:solidFill>
                  </a:rPr>
                  <a:t>PAGE.1</a:t>
                </a:r>
                <a:endParaRPr lang="ko-KR" altLang="en-US" sz="1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이등변 삼각형 23">
                <a:extLst>
                  <a:ext uri="{FF2B5EF4-FFF2-40B4-BE49-F238E27FC236}">
                    <a16:creationId xmlns:a16="http://schemas.microsoft.com/office/drawing/2014/main" id="{E4134D1D-87B7-423E-B298-84DA02455A23}"/>
                  </a:ext>
                </a:extLst>
              </p:cNvPr>
              <p:cNvSpPr/>
              <p:nvPr/>
            </p:nvSpPr>
            <p:spPr>
              <a:xfrm rot="5400000">
                <a:off x="1592973" y="430530"/>
                <a:ext cx="201440" cy="151814"/>
              </a:xfrm>
              <a:prstGeom prst="triangle">
                <a:avLst/>
              </a:prstGeom>
              <a:solidFill>
                <a:srgbClr val="0BAB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0B18CF6-D809-4D7F-AFEB-2F0D60E208F6}"/>
                </a:ext>
              </a:extLst>
            </p:cNvPr>
            <p:cNvSpPr/>
            <p:nvPr/>
          </p:nvSpPr>
          <p:spPr>
            <a:xfrm>
              <a:off x="281354" y="787791"/>
              <a:ext cx="11521440" cy="584512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3B56779-E726-4FC2-9CB3-3D0DCF7D1128}"/>
                </a:ext>
              </a:extLst>
            </p:cNvPr>
            <p:cNvSpPr/>
            <p:nvPr/>
          </p:nvSpPr>
          <p:spPr>
            <a:xfrm>
              <a:off x="1617786" y="1008795"/>
              <a:ext cx="9726489" cy="5443488"/>
            </a:xfrm>
            <a:prstGeom prst="rect">
              <a:avLst/>
            </a:prstGeom>
            <a:solidFill>
              <a:schemeClr val="bg1">
                <a:alpha val="72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8F6AB17A-3FA7-474D-BBEF-83CB2760D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543" y="3137572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36">
              <a:extLst>
                <a:ext uri="{FF2B5EF4-FFF2-40B4-BE49-F238E27FC236}">
                  <a16:creationId xmlns:a16="http://schemas.microsoft.com/office/drawing/2014/main" id="{10D33EC3-8543-4845-97A2-D38BE89D3A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154" y="5063613"/>
              <a:ext cx="113404" cy="19073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23">
              <a:extLst>
                <a:ext uri="{FF2B5EF4-FFF2-40B4-BE49-F238E27FC236}">
                  <a16:creationId xmlns:a16="http://schemas.microsoft.com/office/drawing/2014/main" id="{9DE6512C-BDB3-4376-9AC7-31424A53FA0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23" y="4435296"/>
              <a:ext cx="170716" cy="14941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B68D00C6-D84C-4803-B1EB-FECD65204530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767131" y="3803449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2B1EC7E-B4C1-427F-9DD0-1F995024FB07}"/>
                </a:ext>
              </a:extLst>
            </p:cNvPr>
            <p:cNvGrpSpPr/>
            <p:nvPr/>
          </p:nvGrpSpPr>
          <p:grpSpPr>
            <a:xfrm>
              <a:off x="698813" y="1323163"/>
              <a:ext cx="323769" cy="323769"/>
              <a:chOff x="1593332" y="2172798"/>
              <a:chExt cx="1083168" cy="1083168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7A7D0EE5-09F8-4A5D-9D20-26D494089502}"/>
                  </a:ext>
                </a:extLst>
              </p:cNvPr>
              <p:cNvSpPr/>
              <p:nvPr/>
            </p:nvSpPr>
            <p:spPr>
              <a:xfrm>
                <a:off x="1593332" y="2172798"/>
                <a:ext cx="1083168" cy="10831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5ABCC0C8-17E4-4B81-A27A-147B2E5454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5" y="2321121"/>
                <a:ext cx="786521" cy="786521"/>
              </a:xfrm>
              <a:prstGeom prst="rect">
                <a:avLst/>
              </a:prstGeom>
            </p:spPr>
          </p:pic>
        </p:grpSp>
        <p:sp>
          <p:nvSpPr>
            <p:cNvPr id="12" name="모서리가 둥근 직사각형 31">
              <a:extLst>
                <a:ext uri="{FF2B5EF4-FFF2-40B4-BE49-F238E27FC236}">
                  <a16:creationId xmlns:a16="http://schemas.microsoft.com/office/drawing/2014/main" id="{0D70DB20-3D1F-43F8-A839-231CD4EFCF5E}"/>
                </a:ext>
              </a:extLst>
            </p:cNvPr>
            <p:cNvSpPr/>
            <p:nvPr/>
          </p:nvSpPr>
          <p:spPr>
            <a:xfrm>
              <a:off x="655381" y="2395195"/>
              <a:ext cx="396000" cy="396000"/>
            </a:xfrm>
            <a:prstGeom prst="ellipse">
              <a:avLst/>
            </a:prstGeom>
            <a:solidFill>
              <a:srgbClr val="0DCC86"/>
            </a:solidFill>
            <a:ln>
              <a:noFill/>
            </a:ln>
            <a:effectLst>
              <a:outerShdw blurRad="50800" dist="38100" dir="5400000" algn="t" rotWithShape="0">
                <a:srgbClr val="0DCC86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endParaRPr lang="en-US" altLang="ko-KR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52077E4-87D8-48E7-B880-FDAAA95124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8709" y="2499085"/>
              <a:ext cx="229344" cy="18243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9" name="Freeform 13">
                <a:extLst>
                  <a:ext uri="{FF2B5EF4-FFF2-40B4-BE49-F238E27FC236}">
                    <a16:creationId xmlns:a16="http://schemas.microsoft.com/office/drawing/2014/main" id="{AA59A9F0-ECA0-4E49-9271-27F0084E36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4">
                <a:extLst>
                  <a:ext uri="{FF2B5EF4-FFF2-40B4-BE49-F238E27FC236}">
                    <a16:creationId xmlns:a16="http://schemas.microsoft.com/office/drawing/2014/main" id="{E13AA14F-D8D4-46A8-8F13-204E95910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C63EB2D-4443-423A-B6F5-EB0E0415417D}"/>
                </a:ext>
              </a:extLst>
            </p:cNvPr>
            <p:cNvSpPr/>
            <p:nvPr/>
          </p:nvSpPr>
          <p:spPr>
            <a:xfrm>
              <a:off x="541781" y="1697252"/>
              <a:ext cx="63023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prstClr val="white"/>
                  </a:solidFill>
                </a:rPr>
                <a:t>seok830621</a:t>
              </a:r>
              <a:endParaRPr lang="ko-KR" altLang="en-US" sz="600" dirty="0">
                <a:solidFill>
                  <a:prstClr val="white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C7F552E-2F2C-476B-BDF9-0C3593816EC0}"/>
                </a:ext>
              </a:extLst>
            </p:cNvPr>
            <p:cNvSpPr/>
            <p:nvPr/>
          </p:nvSpPr>
          <p:spPr>
            <a:xfrm>
              <a:off x="883333" y="3037425"/>
              <a:ext cx="177525" cy="177525"/>
            </a:xfrm>
            <a:prstGeom prst="ellipse">
              <a:avLst/>
            </a:prstGeom>
            <a:solidFill>
              <a:srgbClr val="0DC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1000" dirty="0">
                  <a:solidFill>
                    <a:prstClr val="white"/>
                  </a:solidFill>
                </a:rPr>
                <a:t>5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77FE53B-CD33-43C1-8B9D-5F70E8EB8C19}"/>
                </a:ext>
              </a:extLst>
            </p:cNvPr>
            <p:cNvSpPr/>
            <p:nvPr/>
          </p:nvSpPr>
          <p:spPr>
            <a:xfrm>
              <a:off x="851124" y="4971292"/>
              <a:ext cx="177525" cy="177525"/>
            </a:xfrm>
            <a:prstGeom prst="ellipse">
              <a:avLst/>
            </a:prstGeom>
            <a:solidFill>
              <a:srgbClr val="0DC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600" dirty="0">
                  <a:solidFill>
                    <a:prstClr val="white"/>
                  </a:solidFill>
                </a:rPr>
                <a:t>off</a:t>
              </a:r>
              <a:endParaRPr lang="ko-KR" altLang="en-US" sz="600" dirty="0">
                <a:solidFill>
                  <a:prstClr val="white"/>
                </a:solidFill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CD3C5819-FF22-4C44-B2A3-CEEDF1492ED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60697" y="1647918"/>
              <a:ext cx="0" cy="468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7408E5D-8505-4A08-A825-2BD8E12A542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39945" y="872917"/>
              <a:ext cx="0" cy="11520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6" y="356752"/>
            <a:ext cx="3438003" cy="3419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 smtClean="0">
                <a:solidFill>
                  <a:srgbClr val="0DCC86"/>
                </a:solidFill>
              </a:rPr>
              <a:t>3.4 </a:t>
            </a:r>
            <a:r>
              <a:rPr lang="ko-KR" altLang="en-US" sz="1400" b="1" i="1" dirty="0" smtClean="0">
                <a:solidFill>
                  <a:srgbClr val="0DCC86"/>
                </a:solidFill>
              </a:rPr>
              <a:t>영화 리뷰 분류 </a:t>
            </a:r>
            <a:r>
              <a:rPr lang="en-US" altLang="ko-KR" sz="1400" b="1" i="1" dirty="0" smtClean="0">
                <a:solidFill>
                  <a:srgbClr val="0DCC86"/>
                </a:solidFill>
              </a:rPr>
              <a:t>: </a:t>
            </a:r>
            <a:r>
              <a:rPr lang="ko-KR" altLang="en-US" sz="1400" b="1" i="1" dirty="0" smtClean="0">
                <a:solidFill>
                  <a:srgbClr val="0DCC86"/>
                </a:solidFill>
              </a:rPr>
              <a:t>이진 분류 예제</a:t>
            </a:r>
            <a:endParaRPr lang="en-US" altLang="ko-KR" sz="1400" b="1" i="1" dirty="0">
              <a:solidFill>
                <a:srgbClr val="0DCC86"/>
              </a:solidFill>
            </a:endParaRPr>
          </a:p>
        </p:txBody>
      </p:sp>
      <p:sp>
        <p:nvSpPr>
          <p:cNvPr id="26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5567209" y="356276"/>
            <a:ext cx="2815140" cy="3213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 smtClean="0">
                <a:solidFill>
                  <a:srgbClr val="0DCC86"/>
                </a:solidFill>
              </a:rPr>
              <a:t>3.4.4 </a:t>
            </a:r>
            <a:r>
              <a:rPr lang="ko-KR" altLang="en-US" sz="1400" b="1" i="1" dirty="0" smtClean="0">
                <a:solidFill>
                  <a:srgbClr val="0DCC86"/>
                </a:solidFill>
              </a:rPr>
              <a:t>훈련 검증</a:t>
            </a:r>
            <a:endParaRPr lang="en-US" altLang="ko-KR" sz="1400" b="1" i="1" dirty="0">
              <a:solidFill>
                <a:srgbClr val="0DCC8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53506" y="1310873"/>
            <a:ext cx="565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훈련과 검증 손실 그리기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/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훈련과 검증 정확도 그리기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505" y="1860838"/>
            <a:ext cx="4488259" cy="32169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0831" y="1860839"/>
            <a:ext cx="4475987" cy="30044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0" name="TextBox 29"/>
          <p:cNvSpPr txBox="1"/>
          <p:nvPr/>
        </p:nvSpPr>
        <p:spPr>
          <a:xfrm>
            <a:off x="2523645" y="2461410"/>
            <a:ext cx="3184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검증 손실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: </a:t>
            </a:r>
          </a:p>
          <a:p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4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번째 </a:t>
            </a:r>
            <a:r>
              <a:rPr lang="ko-KR" altLang="en-US" sz="1400" dirty="0" err="1" smtClean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에포크에서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endParaRPr lang="en-US" altLang="ko-KR" sz="1400" dirty="0" smtClean="0">
              <a:solidFill>
                <a:schemeClr val="accent6">
                  <a:lumMod val="7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 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그래프 역전 </a:t>
            </a:r>
            <a:endParaRPr lang="en-US" altLang="ko-KR" sz="1400" dirty="0" smtClean="0">
              <a:solidFill>
                <a:schemeClr val="accent6">
                  <a:lumMod val="7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69642" y="3878798"/>
            <a:ext cx="1434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훈련 손실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: </a:t>
            </a:r>
          </a:p>
          <a:p>
            <a:r>
              <a:rPr lang="ko-KR" altLang="en-US" sz="1400" dirty="0" err="1" smtClean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에포크마다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감소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6053" y="1873053"/>
            <a:ext cx="4849215" cy="25727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0651" y="1860838"/>
            <a:ext cx="4759336" cy="30347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4" name="TextBox 33"/>
          <p:cNvSpPr txBox="1"/>
          <p:nvPr/>
        </p:nvSpPr>
        <p:spPr>
          <a:xfrm>
            <a:off x="4780351" y="3236412"/>
            <a:ext cx="121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과대적합</a:t>
            </a:r>
            <a:endParaRPr lang="ko-KR" altLang="en-US" dirty="0">
              <a:solidFill>
                <a:srgbClr val="FF0000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382349" y="2585724"/>
            <a:ext cx="26626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훈련 데이터에 과도하게 최적화</a:t>
            </a:r>
            <a:endParaRPr lang="en-US" altLang="ko-KR" sz="1400" dirty="0" smtClean="0">
              <a:solidFill>
                <a:schemeClr val="accent6">
                  <a:lumMod val="7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-&gt; 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훈련 데이터에 특화된 표현 학습</a:t>
            </a:r>
            <a:endParaRPr lang="en-US" altLang="ko-KR" sz="1400" dirty="0" smtClean="0">
              <a:solidFill>
                <a:schemeClr val="accent6">
                  <a:lumMod val="7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-&gt; 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일반화 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462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4" grpId="0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8151" y="235575"/>
            <a:ext cx="11522849" cy="6407834"/>
            <a:chOff x="279945" y="225083"/>
            <a:chExt cx="11522849" cy="640783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9713A4A-8C39-4CED-8F0C-B0C868A04FD3}"/>
                </a:ext>
              </a:extLst>
            </p:cNvPr>
            <p:cNvSpPr/>
            <p:nvPr/>
          </p:nvSpPr>
          <p:spPr>
            <a:xfrm>
              <a:off x="1617786" y="225083"/>
              <a:ext cx="10185008" cy="562708"/>
            </a:xfrm>
            <a:prstGeom prst="rect">
              <a:avLst/>
            </a:prstGeom>
            <a:solidFill>
              <a:srgbClr val="0DC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DECF3579-9D1B-4F32-B5B4-B144E2A0BFFA}"/>
                </a:ext>
              </a:extLst>
            </p:cNvPr>
            <p:cNvGrpSpPr/>
            <p:nvPr/>
          </p:nvGrpSpPr>
          <p:grpSpPr>
            <a:xfrm>
              <a:off x="281354" y="225083"/>
              <a:ext cx="1488246" cy="562708"/>
              <a:chOff x="281354" y="225083"/>
              <a:chExt cx="1488246" cy="562708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FFF6C09F-7DEB-4D99-84EA-234F595981E1}"/>
                  </a:ext>
                </a:extLst>
              </p:cNvPr>
              <p:cNvSpPr/>
              <p:nvPr/>
            </p:nvSpPr>
            <p:spPr>
              <a:xfrm>
                <a:off x="281354" y="225083"/>
                <a:ext cx="1336432" cy="562708"/>
              </a:xfrm>
              <a:prstGeom prst="rect">
                <a:avLst/>
              </a:prstGeom>
              <a:solidFill>
                <a:srgbClr val="0BAB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prstClr val="white"/>
                    </a:solidFill>
                  </a:rPr>
                  <a:t>PAGE.1</a:t>
                </a:r>
                <a:endParaRPr lang="ko-KR" altLang="en-US" sz="1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이등변 삼각형 23">
                <a:extLst>
                  <a:ext uri="{FF2B5EF4-FFF2-40B4-BE49-F238E27FC236}">
                    <a16:creationId xmlns:a16="http://schemas.microsoft.com/office/drawing/2014/main" id="{E4134D1D-87B7-423E-B298-84DA02455A23}"/>
                  </a:ext>
                </a:extLst>
              </p:cNvPr>
              <p:cNvSpPr/>
              <p:nvPr/>
            </p:nvSpPr>
            <p:spPr>
              <a:xfrm rot="5400000">
                <a:off x="1592973" y="430530"/>
                <a:ext cx="201440" cy="151814"/>
              </a:xfrm>
              <a:prstGeom prst="triangle">
                <a:avLst/>
              </a:prstGeom>
              <a:solidFill>
                <a:srgbClr val="0BAB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0B18CF6-D809-4D7F-AFEB-2F0D60E208F6}"/>
                </a:ext>
              </a:extLst>
            </p:cNvPr>
            <p:cNvSpPr/>
            <p:nvPr/>
          </p:nvSpPr>
          <p:spPr>
            <a:xfrm>
              <a:off x="281354" y="787791"/>
              <a:ext cx="11521440" cy="584512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3B56779-E726-4FC2-9CB3-3D0DCF7D1128}"/>
                </a:ext>
              </a:extLst>
            </p:cNvPr>
            <p:cNvSpPr/>
            <p:nvPr/>
          </p:nvSpPr>
          <p:spPr>
            <a:xfrm>
              <a:off x="1617786" y="1008795"/>
              <a:ext cx="9726489" cy="5443488"/>
            </a:xfrm>
            <a:prstGeom prst="rect">
              <a:avLst/>
            </a:prstGeom>
            <a:solidFill>
              <a:schemeClr val="bg1">
                <a:alpha val="72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8F6AB17A-3FA7-474D-BBEF-83CB2760D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543" y="3137572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36">
              <a:extLst>
                <a:ext uri="{FF2B5EF4-FFF2-40B4-BE49-F238E27FC236}">
                  <a16:creationId xmlns:a16="http://schemas.microsoft.com/office/drawing/2014/main" id="{10D33EC3-8543-4845-97A2-D38BE89D3A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154" y="5063613"/>
              <a:ext cx="113404" cy="19073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23">
              <a:extLst>
                <a:ext uri="{FF2B5EF4-FFF2-40B4-BE49-F238E27FC236}">
                  <a16:creationId xmlns:a16="http://schemas.microsoft.com/office/drawing/2014/main" id="{9DE6512C-BDB3-4376-9AC7-31424A53FA0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23" y="4435296"/>
              <a:ext cx="170716" cy="14941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B68D00C6-D84C-4803-B1EB-FECD65204530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767131" y="3803449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2B1EC7E-B4C1-427F-9DD0-1F995024FB07}"/>
                </a:ext>
              </a:extLst>
            </p:cNvPr>
            <p:cNvGrpSpPr/>
            <p:nvPr/>
          </p:nvGrpSpPr>
          <p:grpSpPr>
            <a:xfrm>
              <a:off x="698813" y="1323163"/>
              <a:ext cx="323769" cy="323769"/>
              <a:chOff x="1593332" y="2172798"/>
              <a:chExt cx="1083168" cy="1083168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7A7D0EE5-09F8-4A5D-9D20-26D494089502}"/>
                  </a:ext>
                </a:extLst>
              </p:cNvPr>
              <p:cNvSpPr/>
              <p:nvPr/>
            </p:nvSpPr>
            <p:spPr>
              <a:xfrm>
                <a:off x="1593332" y="2172798"/>
                <a:ext cx="1083168" cy="10831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5ABCC0C8-17E4-4B81-A27A-147B2E5454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5" y="2321121"/>
                <a:ext cx="786521" cy="786521"/>
              </a:xfrm>
              <a:prstGeom prst="rect">
                <a:avLst/>
              </a:prstGeom>
            </p:spPr>
          </p:pic>
        </p:grpSp>
        <p:sp>
          <p:nvSpPr>
            <p:cNvPr id="12" name="모서리가 둥근 직사각형 31">
              <a:extLst>
                <a:ext uri="{FF2B5EF4-FFF2-40B4-BE49-F238E27FC236}">
                  <a16:creationId xmlns:a16="http://schemas.microsoft.com/office/drawing/2014/main" id="{0D70DB20-3D1F-43F8-A839-231CD4EFCF5E}"/>
                </a:ext>
              </a:extLst>
            </p:cNvPr>
            <p:cNvSpPr/>
            <p:nvPr/>
          </p:nvSpPr>
          <p:spPr>
            <a:xfrm>
              <a:off x="655381" y="2395195"/>
              <a:ext cx="396000" cy="396000"/>
            </a:xfrm>
            <a:prstGeom prst="ellipse">
              <a:avLst/>
            </a:prstGeom>
            <a:solidFill>
              <a:srgbClr val="0DCC86"/>
            </a:solidFill>
            <a:ln>
              <a:noFill/>
            </a:ln>
            <a:effectLst>
              <a:outerShdw blurRad="50800" dist="38100" dir="5400000" algn="t" rotWithShape="0">
                <a:srgbClr val="0DCC86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endParaRPr lang="en-US" altLang="ko-KR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52077E4-87D8-48E7-B880-FDAAA95124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8709" y="2499085"/>
              <a:ext cx="229344" cy="18243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9" name="Freeform 13">
                <a:extLst>
                  <a:ext uri="{FF2B5EF4-FFF2-40B4-BE49-F238E27FC236}">
                    <a16:creationId xmlns:a16="http://schemas.microsoft.com/office/drawing/2014/main" id="{AA59A9F0-ECA0-4E49-9271-27F0084E36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4">
                <a:extLst>
                  <a:ext uri="{FF2B5EF4-FFF2-40B4-BE49-F238E27FC236}">
                    <a16:creationId xmlns:a16="http://schemas.microsoft.com/office/drawing/2014/main" id="{E13AA14F-D8D4-46A8-8F13-204E95910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C63EB2D-4443-423A-B6F5-EB0E0415417D}"/>
                </a:ext>
              </a:extLst>
            </p:cNvPr>
            <p:cNvSpPr/>
            <p:nvPr/>
          </p:nvSpPr>
          <p:spPr>
            <a:xfrm>
              <a:off x="541781" y="1697252"/>
              <a:ext cx="63023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prstClr val="white"/>
                  </a:solidFill>
                </a:rPr>
                <a:t>seok830621</a:t>
              </a:r>
              <a:endParaRPr lang="ko-KR" altLang="en-US" sz="600" dirty="0">
                <a:solidFill>
                  <a:prstClr val="white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C7F552E-2F2C-476B-BDF9-0C3593816EC0}"/>
                </a:ext>
              </a:extLst>
            </p:cNvPr>
            <p:cNvSpPr/>
            <p:nvPr/>
          </p:nvSpPr>
          <p:spPr>
            <a:xfrm>
              <a:off x="883333" y="3037425"/>
              <a:ext cx="177525" cy="177525"/>
            </a:xfrm>
            <a:prstGeom prst="ellipse">
              <a:avLst/>
            </a:prstGeom>
            <a:solidFill>
              <a:srgbClr val="0DC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1000" dirty="0">
                  <a:solidFill>
                    <a:prstClr val="white"/>
                  </a:solidFill>
                </a:rPr>
                <a:t>5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77FE53B-CD33-43C1-8B9D-5F70E8EB8C19}"/>
                </a:ext>
              </a:extLst>
            </p:cNvPr>
            <p:cNvSpPr/>
            <p:nvPr/>
          </p:nvSpPr>
          <p:spPr>
            <a:xfrm>
              <a:off x="851124" y="4971292"/>
              <a:ext cx="177525" cy="177525"/>
            </a:xfrm>
            <a:prstGeom prst="ellipse">
              <a:avLst/>
            </a:prstGeom>
            <a:solidFill>
              <a:srgbClr val="0DC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600" dirty="0">
                  <a:solidFill>
                    <a:prstClr val="white"/>
                  </a:solidFill>
                </a:rPr>
                <a:t>off</a:t>
              </a:r>
              <a:endParaRPr lang="ko-KR" altLang="en-US" sz="600" dirty="0">
                <a:solidFill>
                  <a:prstClr val="white"/>
                </a:solidFill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CD3C5819-FF22-4C44-B2A3-CEEDF1492ED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60697" y="1647918"/>
              <a:ext cx="0" cy="468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7408E5D-8505-4A08-A825-2BD8E12A542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39945" y="872917"/>
              <a:ext cx="0" cy="11520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6" y="356752"/>
            <a:ext cx="3438003" cy="3419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 smtClean="0">
                <a:solidFill>
                  <a:srgbClr val="0DCC86"/>
                </a:solidFill>
              </a:rPr>
              <a:t>3.4 </a:t>
            </a:r>
            <a:r>
              <a:rPr lang="ko-KR" altLang="en-US" sz="1400" b="1" i="1" dirty="0" smtClean="0">
                <a:solidFill>
                  <a:srgbClr val="0DCC86"/>
                </a:solidFill>
              </a:rPr>
              <a:t>영화 리뷰 분류 </a:t>
            </a:r>
            <a:r>
              <a:rPr lang="en-US" altLang="ko-KR" sz="1400" b="1" i="1" dirty="0" smtClean="0">
                <a:solidFill>
                  <a:srgbClr val="0DCC86"/>
                </a:solidFill>
              </a:rPr>
              <a:t>: </a:t>
            </a:r>
            <a:r>
              <a:rPr lang="ko-KR" altLang="en-US" sz="1400" b="1" i="1" dirty="0" smtClean="0">
                <a:solidFill>
                  <a:srgbClr val="0DCC86"/>
                </a:solidFill>
              </a:rPr>
              <a:t>이진 분류 예제</a:t>
            </a:r>
            <a:endParaRPr lang="en-US" altLang="ko-KR" sz="1400" b="1" i="1" dirty="0">
              <a:solidFill>
                <a:srgbClr val="0DCC86"/>
              </a:solidFill>
            </a:endParaRPr>
          </a:p>
        </p:txBody>
      </p:sp>
      <p:sp>
        <p:nvSpPr>
          <p:cNvPr id="26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5567209" y="356276"/>
            <a:ext cx="2815140" cy="3213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 smtClean="0">
                <a:solidFill>
                  <a:srgbClr val="0DCC86"/>
                </a:solidFill>
              </a:rPr>
              <a:t>3.4.4 </a:t>
            </a:r>
            <a:r>
              <a:rPr lang="ko-KR" altLang="en-US" sz="1400" b="1" i="1" dirty="0" smtClean="0">
                <a:solidFill>
                  <a:srgbClr val="0DCC86"/>
                </a:solidFill>
              </a:rPr>
              <a:t>훈련 검증</a:t>
            </a:r>
            <a:endParaRPr lang="en-US" altLang="ko-KR" sz="1400" b="1" i="1" dirty="0">
              <a:solidFill>
                <a:srgbClr val="0DCC8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53506" y="1310873"/>
            <a:ext cx="475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8"/>
            </a:pP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4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번의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에포크로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모델을 처음부터 다시 훈련하기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161" y="5101828"/>
            <a:ext cx="3200400" cy="914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1161" y="1950912"/>
            <a:ext cx="6846025" cy="27047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3" name="직사각형 32"/>
          <p:cNvSpPr/>
          <p:nvPr/>
        </p:nvSpPr>
        <p:spPr>
          <a:xfrm>
            <a:off x="4839419" y="4063042"/>
            <a:ext cx="871268" cy="2329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5126096" y="5752736"/>
            <a:ext cx="675192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54649" y="5607720"/>
            <a:ext cx="1551925" cy="318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정확도 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: 87% 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달성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90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8151" y="235575"/>
            <a:ext cx="11522849" cy="6407834"/>
            <a:chOff x="279945" y="225083"/>
            <a:chExt cx="11522849" cy="640783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9713A4A-8C39-4CED-8F0C-B0C868A04FD3}"/>
                </a:ext>
              </a:extLst>
            </p:cNvPr>
            <p:cNvSpPr/>
            <p:nvPr/>
          </p:nvSpPr>
          <p:spPr>
            <a:xfrm>
              <a:off x="1617786" y="225083"/>
              <a:ext cx="10185008" cy="562708"/>
            </a:xfrm>
            <a:prstGeom prst="rect">
              <a:avLst/>
            </a:prstGeom>
            <a:solidFill>
              <a:srgbClr val="0DC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DECF3579-9D1B-4F32-B5B4-B144E2A0BFFA}"/>
                </a:ext>
              </a:extLst>
            </p:cNvPr>
            <p:cNvGrpSpPr/>
            <p:nvPr/>
          </p:nvGrpSpPr>
          <p:grpSpPr>
            <a:xfrm>
              <a:off x="281354" y="225083"/>
              <a:ext cx="1488246" cy="562708"/>
              <a:chOff x="281354" y="225083"/>
              <a:chExt cx="1488246" cy="562708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FFF6C09F-7DEB-4D99-84EA-234F595981E1}"/>
                  </a:ext>
                </a:extLst>
              </p:cNvPr>
              <p:cNvSpPr/>
              <p:nvPr/>
            </p:nvSpPr>
            <p:spPr>
              <a:xfrm>
                <a:off x="281354" y="225083"/>
                <a:ext cx="1336432" cy="562708"/>
              </a:xfrm>
              <a:prstGeom prst="rect">
                <a:avLst/>
              </a:prstGeom>
              <a:solidFill>
                <a:srgbClr val="0BAB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prstClr val="white"/>
                    </a:solidFill>
                  </a:rPr>
                  <a:t>PAGE.1</a:t>
                </a:r>
                <a:endParaRPr lang="ko-KR" altLang="en-US" sz="1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이등변 삼각형 23">
                <a:extLst>
                  <a:ext uri="{FF2B5EF4-FFF2-40B4-BE49-F238E27FC236}">
                    <a16:creationId xmlns:a16="http://schemas.microsoft.com/office/drawing/2014/main" id="{E4134D1D-87B7-423E-B298-84DA02455A23}"/>
                  </a:ext>
                </a:extLst>
              </p:cNvPr>
              <p:cNvSpPr/>
              <p:nvPr/>
            </p:nvSpPr>
            <p:spPr>
              <a:xfrm rot="5400000">
                <a:off x="1592973" y="430530"/>
                <a:ext cx="201440" cy="151814"/>
              </a:xfrm>
              <a:prstGeom prst="triangle">
                <a:avLst/>
              </a:prstGeom>
              <a:solidFill>
                <a:srgbClr val="0BAB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0B18CF6-D809-4D7F-AFEB-2F0D60E208F6}"/>
                </a:ext>
              </a:extLst>
            </p:cNvPr>
            <p:cNvSpPr/>
            <p:nvPr/>
          </p:nvSpPr>
          <p:spPr>
            <a:xfrm>
              <a:off x="281354" y="787791"/>
              <a:ext cx="11521440" cy="584512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3B56779-E726-4FC2-9CB3-3D0DCF7D1128}"/>
                </a:ext>
              </a:extLst>
            </p:cNvPr>
            <p:cNvSpPr/>
            <p:nvPr/>
          </p:nvSpPr>
          <p:spPr>
            <a:xfrm>
              <a:off x="1617786" y="1008795"/>
              <a:ext cx="9726489" cy="5443488"/>
            </a:xfrm>
            <a:prstGeom prst="rect">
              <a:avLst/>
            </a:prstGeom>
            <a:solidFill>
              <a:schemeClr val="bg1">
                <a:alpha val="72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8F6AB17A-3FA7-474D-BBEF-83CB2760D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543" y="3137572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36">
              <a:extLst>
                <a:ext uri="{FF2B5EF4-FFF2-40B4-BE49-F238E27FC236}">
                  <a16:creationId xmlns:a16="http://schemas.microsoft.com/office/drawing/2014/main" id="{10D33EC3-8543-4845-97A2-D38BE89D3A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154" y="5063613"/>
              <a:ext cx="113404" cy="19073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23">
              <a:extLst>
                <a:ext uri="{FF2B5EF4-FFF2-40B4-BE49-F238E27FC236}">
                  <a16:creationId xmlns:a16="http://schemas.microsoft.com/office/drawing/2014/main" id="{9DE6512C-BDB3-4376-9AC7-31424A53FA0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23" y="4435296"/>
              <a:ext cx="170716" cy="14941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B68D00C6-D84C-4803-B1EB-FECD65204530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767131" y="3803449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2B1EC7E-B4C1-427F-9DD0-1F995024FB07}"/>
                </a:ext>
              </a:extLst>
            </p:cNvPr>
            <p:cNvGrpSpPr/>
            <p:nvPr/>
          </p:nvGrpSpPr>
          <p:grpSpPr>
            <a:xfrm>
              <a:off x="698813" y="1323163"/>
              <a:ext cx="323769" cy="323769"/>
              <a:chOff x="1593332" y="2172798"/>
              <a:chExt cx="1083168" cy="1083168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7A7D0EE5-09F8-4A5D-9D20-26D494089502}"/>
                  </a:ext>
                </a:extLst>
              </p:cNvPr>
              <p:cNvSpPr/>
              <p:nvPr/>
            </p:nvSpPr>
            <p:spPr>
              <a:xfrm>
                <a:off x="1593332" y="2172798"/>
                <a:ext cx="1083168" cy="10831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5ABCC0C8-17E4-4B81-A27A-147B2E5454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5" y="2321121"/>
                <a:ext cx="786521" cy="786521"/>
              </a:xfrm>
              <a:prstGeom prst="rect">
                <a:avLst/>
              </a:prstGeom>
            </p:spPr>
          </p:pic>
        </p:grpSp>
        <p:sp>
          <p:nvSpPr>
            <p:cNvPr id="12" name="모서리가 둥근 직사각형 31">
              <a:extLst>
                <a:ext uri="{FF2B5EF4-FFF2-40B4-BE49-F238E27FC236}">
                  <a16:creationId xmlns:a16="http://schemas.microsoft.com/office/drawing/2014/main" id="{0D70DB20-3D1F-43F8-A839-231CD4EFCF5E}"/>
                </a:ext>
              </a:extLst>
            </p:cNvPr>
            <p:cNvSpPr/>
            <p:nvPr/>
          </p:nvSpPr>
          <p:spPr>
            <a:xfrm>
              <a:off x="655381" y="2395195"/>
              <a:ext cx="396000" cy="396000"/>
            </a:xfrm>
            <a:prstGeom prst="ellipse">
              <a:avLst/>
            </a:prstGeom>
            <a:solidFill>
              <a:srgbClr val="0DCC86"/>
            </a:solidFill>
            <a:ln>
              <a:noFill/>
            </a:ln>
            <a:effectLst>
              <a:outerShdw blurRad="50800" dist="38100" dir="5400000" algn="t" rotWithShape="0">
                <a:srgbClr val="0DCC86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endParaRPr lang="en-US" altLang="ko-KR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52077E4-87D8-48E7-B880-FDAAA95124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8709" y="2499085"/>
              <a:ext cx="229344" cy="18243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9" name="Freeform 13">
                <a:extLst>
                  <a:ext uri="{FF2B5EF4-FFF2-40B4-BE49-F238E27FC236}">
                    <a16:creationId xmlns:a16="http://schemas.microsoft.com/office/drawing/2014/main" id="{AA59A9F0-ECA0-4E49-9271-27F0084E36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4">
                <a:extLst>
                  <a:ext uri="{FF2B5EF4-FFF2-40B4-BE49-F238E27FC236}">
                    <a16:creationId xmlns:a16="http://schemas.microsoft.com/office/drawing/2014/main" id="{E13AA14F-D8D4-46A8-8F13-204E95910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C63EB2D-4443-423A-B6F5-EB0E0415417D}"/>
                </a:ext>
              </a:extLst>
            </p:cNvPr>
            <p:cNvSpPr/>
            <p:nvPr/>
          </p:nvSpPr>
          <p:spPr>
            <a:xfrm>
              <a:off x="541781" y="1697252"/>
              <a:ext cx="63023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prstClr val="white"/>
                  </a:solidFill>
                </a:rPr>
                <a:t>seok830621</a:t>
              </a:r>
              <a:endParaRPr lang="ko-KR" altLang="en-US" sz="600" dirty="0">
                <a:solidFill>
                  <a:prstClr val="white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C7F552E-2F2C-476B-BDF9-0C3593816EC0}"/>
                </a:ext>
              </a:extLst>
            </p:cNvPr>
            <p:cNvSpPr/>
            <p:nvPr/>
          </p:nvSpPr>
          <p:spPr>
            <a:xfrm>
              <a:off x="883333" y="3037425"/>
              <a:ext cx="177525" cy="177525"/>
            </a:xfrm>
            <a:prstGeom prst="ellipse">
              <a:avLst/>
            </a:prstGeom>
            <a:solidFill>
              <a:srgbClr val="0DC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1000" dirty="0">
                  <a:solidFill>
                    <a:prstClr val="white"/>
                  </a:solidFill>
                </a:rPr>
                <a:t>5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77FE53B-CD33-43C1-8B9D-5F70E8EB8C19}"/>
                </a:ext>
              </a:extLst>
            </p:cNvPr>
            <p:cNvSpPr/>
            <p:nvPr/>
          </p:nvSpPr>
          <p:spPr>
            <a:xfrm>
              <a:off x="851124" y="4971292"/>
              <a:ext cx="177525" cy="177525"/>
            </a:xfrm>
            <a:prstGeom prst="ellipse">
              <a:avLst/>
            </a:prstGeom>
            <a:solidFill>
              <a:srgbClr val="0DC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600" dirty="0">
                  <a:solidFill>
                    <a:prstClr val="white"/>
                  </a:solidFill>
                </a:rPr>
                <a:t>off</a:t>
              </a:r>
              <a:endParaRPr lang="ko-KR" altLang="en-US" sz="600" dirty="0">
                <a:solidFill>
                  <a:prstClr val="white"/>
                </a:solidFill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CD3C5819-FF22-4C44-B2A3-CEEDF1492ED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60697" y="1647918"/>
              <a:ext cx="0" cy="468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7408E5D-8505-4A08-A825-2BD8E12A542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39945" y="872917"/>
              <a:ext cx="0" cy="11520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6" y="356752"/>
            <a:ext cx="3438003" cy="3419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 smtClean="0">
                <a:solidFill>
                  <a:srgbClr val="0DCC86"/>
                </a:solidFill>
              </a:rPr>
              <a:t>3.4 </a:t>
            </a:r>
            <a:r>
              <a:rPr lang="ko-KR" altLang="en-US" sz="1400" b="1" i="1" dirty="0" smtClean="0">
                <a:solidFill>
                  <a:srgbClr val="0DCC86"/>
                </a:solidFill>
              </a:rPr>
              <a:t>영화 리뷰 분류 </a:t>
            </a:r>
            <a:r>
              <a:rPr lang="en-US" altLang="ko-KR" sz="1400" b="1" i="1" dirty="0" smtClean="0">
                <a:solidFill>
                  <a:srgbClr val="0DCC86"/>
                </a:solidFill>
              </a:rPr>
              <a:t>: </a:t>
            </a:r>
            <a:r>
              <a:rPr lang="ko-KR" altLang="en-US" sz="1400" b="1" i="1" dirty="0" smtClean="0">
                <a:solidFill>
                  <a:srgbClr val="0DCC86"/>
                </a:solidFill>
              </a:rPr>
              <a:t>이진 분류 예제</a:t>
            </a:r>
            <a:endParaRPr lang="en-US" altLang="ko-KR" sz="1400" b="1" i="1" dirty="0">
              <a:solidFill>
                <a:srgbClr val="0DCC86"/>
              </a:solidFill>
            </a:endParaRPr>
          </a:p>
        </p:txBody>
      </p:sp>
      <p:sp>
        <p:nvSpPr>
          <p:cNvPr id="49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5567209" y="356276"/>
            <a:ext cx="4146134" cy="3424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 smtClean="0">
                <a:solidFill>
                  <a:srgbClr val="0DCC86"/>
                </a:solidFill>
              </a:rPr>
              <a:t>3.4.5 </a:t>
            </a:r>
            <a:r>
              <a:rPr lang="ko-KR" altLang="en-US" sz="1400" b="1" i="1" dirty="0" smtClean="0">
                <a:solidFill>
                  <a:srgbClr val="0DCC86"/>
                </a:solidFill>
              </a:rPr>
              <a:t>훈련된 모델로 새로운 데이터에 대해 예측</a:t>
            </a:r>
            <a:endParaRPr lang="en-US" altLang="ko-KR" sz="1400" b="1" i="1" dirty="0">
              <a:solidFill>
                <a:srgbClr val="0DCC86"/>
              </a:solidFill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407" y="1721920"/>
            <a:ext cx="4238625" cy="2324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1" name="TextBox 50"/>
          <p:cNvSpPr txBox="1"/>
          <p:nvPr/>
        </p:nvSpPr>
        <p:spPr>
          <a:xfrm>
            <a:off x="1953506" y="1222267"/>
            <a:ext cx="5499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훈련된 모델로 새로운 데이터에 대해 예측하기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2960009" y="2509577"/>
            <a:ext cx="1276710" cy="2304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977795" y="3474812"/>
            <a:ext cx="1276710" cy="2304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4247529" y="2624826"/>
            <a:ext cx="675192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4254505" y="3553728"/>
            <a:ext cx="675192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863414" y="2457708"/>
            <a:ext cx="1551925" cy="318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확신이 있음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870962" y="3422049"/>
            <a:ext cx="1551925" cy="318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확신이 없음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58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9873523" y="356276"/>
            <a:ext cx="1625488" cy="3424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smtClean="0">
                <a:solidFill>
                  <a:srgbClr val="0DCC86"/>
                </a:solidFill>
              </a:rPr>
              <a:t>3.4.6 </a:t>
            </a:r>
            <a:r>
              <a:rPr lang="ko-KR" altLang="en-US" sz="1400" b="1" i="1" dirty="0" err="1" smtClean="0">
                <a:solidFill>
                  <a:srgbClr val="0DCC86"/>
                </a:solidFill>
              </a:rPr>
              <a:t>추가실험</a:t>
            </a:r>
            <a:endParaRPr lang="en-US" altLang="ko-KR" sz="1400" b="1" i="1" dirty="0">
              <a:solidFill>
                <a:srgbClr val="0DCC86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953506" y="4375952"/>
            <a:ext cx="5499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추가 실험</a:t>
            </a:r>
            <a:endParaRPr lang="ko-KR" altLang="en-US" sz="20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953506" y="4881351"/>
            <a:ext cx="5879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개의 은닉 층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-&gt; 1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개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or 3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개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16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개의 은닉 유닛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-&gt; 32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개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64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개의 은닉 유닛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binary_crossentropy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손실 함수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-&gt;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mse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손실 함수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relu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활성화 함수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-&gt;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tanh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활성화 함수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325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8151" y="235575"/>
            <a:ext cx="11522849" cy="6407834"/>
            <a:chOff x="279945" y="225083"/>
            <a:chExt cx="11522849" cy="640783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9713A4A-8C39-4CED-8F0C-B0C868A04FD3}"/>
                </a:ext>
              </a:extLst>
            </p:cNvPr>
            <p:cNvSpPr/>
            <p:nvPr/>
          </p:nvSpPr>
          <p:spPr>
            <a:xfrm>
              <a:off x="1617786" y="225083"/>
              <a:ext cx="10185008" cy="562708"/>
            </a:xfrm>
            <a:prstGeom prst="rect">
              <a:avLst/>
            </a:prstGeom>
            <a:solidFill>
              <a:srgbClr val="0DC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DECF3579-9D1B-4F32-B5B4-B144E2A0BFFA}"/>
                </a:ext>
              </a:extLst>
            </p:cNvPr>
            <p:cNvGrpSpPr/>
            <p:nvPr/>
          </p:nvGrpSpPr>
          <p:grpSpPr>
            <a:xfrm>
              <a:off x="281354" y="225083"/>
              <a:ext cx="1488246" cy="562708"/>
              <a:chOff x="281354" y="225083"/>
              <a:chExt cx="1488246" cy="562708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FFF6C09F-7DEB-4D99-84EA-234F595981E1}"/>
                  </a:ext>
                </a:extLst>
              </p:cNvPr>
              <p:cNvSpPr/>
              <p:nvPr/>
            </p:nvSpPr>
            <p:spPr>
              <a:xfrm>
                <a:off x="281354" y="225083"/>
                <a:ext cx="1336432" cy="562708"/>
              </a:xfrm>
              <a:prstGeom prst="rect">
                <a:avLst/>
              </a:prstGeom>
              <a:solidFill>
                <a:srgbClr val="0BAB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prstClr val="white"/>
                    </a:solidFill>
                  </a:rPr>
                  <a:t>PAGE.1</a:t>
                </a:r>
                <a:endParaRPr lang="ko-KR" altLang="en-US" sz="1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이등변 삼각형 23">
                <a:extLst>
                  <a:ext uri="{FF2B5EF4-FFF2-40B4-BE49-F238E27FC236}">
                    <a16:creationId xmlns:a16="http://schemas.microsoft.com/office/drawing/2014/main" id="{E4134D1D-87B7-423E-B298-84DA02455A23}"/>
                  </a:ext>
                </a:extLst>
              </p:cNvPr>
              <p:cNvSpPr/>
              <p:nvPr/>
            </p:nvSpPr>
            <p:spPr>
              <a:xfrm rot="5400000">
                <a:off x="1592973" y="430530"/>
                <a:ext cx="201440" cy="151814"/>
              </a:xfrm>
              <a:prstGeom prst="triangle">
                <a:avLst/>
              </a:prstGeom>
              <a:solidFill>
                <a:srgbClr val="0BAB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0B18CF6-D809-4D7F-AFEB-2F0D60E208F6}"/>
                </a:ext>
              </a:extLst>
            </p:cNvPr>
            <p:cNvSpPr/>
            <p:nvPr/>
          </p:nvSpPr>
          <p:spPr>
            <a:xfrm>
              <a:off x="281354" y="787791"/>
              <a:ext cx="11521440" cy="584512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3B56779-E726-4FC2-9CB3-3D0DCF7D1128}"/>
                </a:ext>
              </a:extLst>
            </p:cNvPr>
            <p:cNvSpPr/>
            <p:nvPr/>
          </p:nvSpPr>
          <p:spPr>
            <a:xfrm>
              <a:off x="1617786" y="1008795"/>
              <a:ext cx="9726489" cy="5443488"/>
            </a:xfrm>
            <a:prstGeom prst="rect">
              <a:avLst/>
            </a:prstGeom>
            <a:solidFill>
              <a:schemeClr val="bg1">
                <a:alpha val="72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8F6AB17A-3FA7-474D-BBEF-83CB2760D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543" y="3137572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36">
              <a:extLst>
                <a:ext uri="{FF2B5EF4-FFF2-40B4-BE49-F238E27FC236}">
                  <a16:creationId xmlns:a16="http://schemas.microsoft.com/office/drawing/2014/main" id="{10D33EC3-8543-4845-97A2-D38BE89D3A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154" y="5063613"/>
              <a:ext cx="113404" cy="19073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23">
              <a:extLst>
                <a:ext uri="{FF2B5EF4-FFF2-40B4-BE49-F238E27FC236}">
                  <a16:creationId xmlns:a16="http://schemas.microsoft.com/office/drawing/2014/main" id="{9DE6512C-BDB3-4376-9AC7-31424A53FA0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23" y="4435296"/>
              <a:ext cx="170716" cy="14941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B68D00C6-D84C-4803-B1EB-FECD65204530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767131" y="3803449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2B1EC7E-B4C1-427F-9DD0-1F995024FB07}"/>
                </a:ext>
              </a:extLst>
            </p:cNvPr>
            <p:cNvGrpSpPr/>
            <p:nvPr/>
          </p:nvGrpSpPr>
          <p:grpSpPr>
            <a:xfrm>
              <a:off x="698813" y="1323163"/>
              <a:ext cx="323769" cy="323769"/>
              <a:chOff x="1593332" y="2172798"/>
              <a:chExt cx="1083168" cy="1083168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7A7D0EE5-09F8-4A5D-9D20-26D494089502}"/>
                  </a:ext>
                </a:extLst>
              </p:cNvPr>
              <p:cNvSpPr/>
              <p:nvPr/>
            </p:nvSpPr>
            <p:spPr>
              <a:xfrm>
                <a:off x="1593332" y="2172798"/>
                <a:ext cx="1083168" cy="10831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5ABCC0C8-17E4-4B81-A27A-147B2E5454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5" y="2321121"/>
                <a:ext cx="786521" cy="786521"/>
              </a:xfrm>
              <a:prstGeom prst="rect">
                <a:avLst/>
              </a:prstGeom>
            </p:spPr>
          </p:pic>
        </p:grpSp>
        <p:sp>
          <p:nvSpPr>
            <p:cNvPr id="12" name="모서리가 둥근 직사각형 31">
              <a:extLst>
                <a:ext uri="{FF2B5EF4-FFF2-40B4-BE49-F238E27FC236}">
                  <a16:creationId xmlns:a16="http://schemas.microsoft.com/office/drawing/2014/main" id="{0D70DB20-3D1F-43F8-A839-231CD4EFCF5E}"/>
                </a:ext>
              </a:extLst>
            </p:cNvPr>
            <p:cNvSpPr/>
            <p:nvPr/>
          </p:nvSpPr>
          <p:spPr>
            <a:xfrm>
              <a:off x="655381" y="2395195"/>
              <a:ext cx="396000" cy="396000"/>
            </a:xfrm>
            <a:prstGeom prst="ellipse">
              <a:avLst/>
            </a:prstGeom>
            <a:solidFill>
              <a:srgbClr val="0DCC86"/>
            </a:solidFill>
            <a:ln>
              <a:noFill/>
            </a:ln>
            <a:effectLst>
              <a:outerShdw blurRad="50800" dist="38100" dir="5400000" algn="t" rotWithShape="0">
                <a:srgbClr val="0DCC86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endParaRPr lang="en-US" altLang="ko-KR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52077E4-87D8-48E7-B880-FDAAA95124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8709" y="2499085"/>
              <a:ext cx="229344" cy="18243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9" name="Freeform 13">
                <a:extLst>
                  <a:ext uri="{FF2B5EF4-FFF2-40B4-BE49-F238E27FC236}">
                    <a16:creationId xmlns:a16="http://schemas.microsoft.com/office/drawing/2014/main" id="{AA59A9F0-ECA0-4E49-9271-27F0084E36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4">
                <a:extLst>
                  <a:ext uri="{FF2B5EF4-FFF2-40B4-BE49-F238E27FC236}">
                    <a16:creationId xmlns:a16="http://schemas.microsoft.com/office/drawing/2014/main" id="{E13AA14F-D8D4-46A8-8F13-204E95910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C63EB2D-4443-423A-B6F5-EB0E0415417D}"/>
                </a:ext>
              </a:extLst>
            </p:cNvPr>
            <p:cNvSpPr/>
            <p:nvPr/>
          </p:nvSpPr>
          <p:spPr>
            <a:xfrm>
              <a:off x="541781" y="1697252"/>
              <a:ext cx="63023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prstClr val="white"/>
                  </a:solidFill>
                </a:rPr>
                <a:t>seok830621</a:t>
              </a:r>
              <a:endParaRPr lang="ko-KR" altLang="en-US" sz="600" dirty="0">
                <a:solidFill>
                  <a:prstClr val="white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C7F552E-2F2C-476B-BDF9-0C3593816EC0}"/>
                </a:ext>
              </a:extLst>
            </p:cNvPr>
            <p:cNvSpPr/>
            <p:nvPr/>
          </p:nvSpPr>
          <p:spPr>
            <a:xfrm>
              <a:off x="883333" y="3037425"/>
              <a:ext cx="177525" cy="177525"/>
            </a:xfrm>
            <a:prstGeom prst="ellipse">
              <a:avLst/>
            </a:prstGeom>
            <a:solidFill>
              <a:srgbClr val="0DC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1000" dirty="0">
                  <a:solidFill>
                    <a:prstClr val="white"/>
                  </a:solidFill>
                </a:rPr>
                <a:t>5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77FE53B-CD33-43C1-8B9D-5F70E8EB8C19}"/>
                </a:ext>
              </a:extLst>
            </p:cNvPr>
            <p:cNvSpPr/>
            <p:nvPr/>
          </p:nvSpPr>
          <p:spPr>
            <a:xfrm>
              <a:off x="851124" y="4971292"/>
              <a:ext cx="177525" cy="177525"/>
            </a:xfrm>
            <a:prstGeom prst="ellipse">
              <a:avLst/>
            </a:prstGeom>
            <a:solidFill>
              <a:srgbClr val="0DC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600" dirty="0">
                  <a:solidFill>
                    <a:prstClr val="white"/>
                  </a:solidFill>
                </a:rPr>
                <a:t>off</a:t>
              </a:r>
              <a:endParaRPr lang="ko-KR" altLang="en-US" sz="600" dirty="0">
                <a:solidFill>
                  <a:prstClr val="white"/>
                </a:solidFill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CD3C5819-FF22-4C44-B2A3-CEEDF1492ED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60697" y="1647918"/>
              <a:ext cx="0" cy="468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7408E5D-8505-4A08-A825-2BD8E12A542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39945" y="872917"/>
              <a:ext cx="0" cy="11520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6" y="356752"/>
            <a:ext cx="3438003" cy="3419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 smtClean="0">
                <a:solidFill>
                  <a:srgbClr val="0DCC86"/>
                </a:solidFill>
              </a:rPr>
              <a:t>3.4 </a:t>
            </a:r>
            <a:r>
              <a:rPr lang="ko-KR" altLang="en-US" sz="1400" b="1" i="1" dirty="0" smtClean="0">
                <a:solidFill>
                  <a:srgbClr val="0DCC86"/>
                </a:solidFill>
              </a:rPr>
              <a:t>영화 리뷰 분류 </a:t>
            </a:r>
            <a:r>
              <a:rPr lang="en-US" altLang="ko-KR" sz="1400" b="1" i="1" dirty="0" smtClean="0">
                <a:solidFill>
                  <a:srgbClr val="0DCC86"/>
                </a:solidFill>
              </a:rPr>
              <a:t>: </a:t>
            </a:r>
            <a:r>
              <a:rPr lang="ko-KR" altLang="en-US" sz="1400" b="1" i="1" dirty="0" smtClean="0">
                <a:solidFill>
                  <a:srgbClr val="0DCC86"/>
                </a:solidFill>
              </a:rPr>
              <a:t>이진 분류 예제</a:t>
            </a:r>
            <a:endParaRPr lang="en-US" altLang="ko-KR" sz="1400" b="1" i="1" dirty="0">
              <a:solidFill>
                <a:srgbClr val="0DCC86"/>
              </a:solidFill>
            </a:endParaRPr>
          </a:p>
        </p:txBody>
      </p:sp>
      <p:sp>
        <p:nvSpPr>
          <p:cNvPr id="26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5567209" y="356276"/>
            <a:ext cx="1290791" cy="3424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smtClean="0">
                <a:solidFill>
                  <a:srgbClr val="0DCC86"/>
                </a:solidFill>
              </a:rPr>
              <a:t>3.4.7 </a:t>
            </a:r>
            <a:r>
              <a:rPr lang="ko-KR" altLang="en-US" sz="1400" b="1" i="1" dirty="0" smtClean="0">
                <a:solidFill>
                  <a:srgbClr val="0DCC86"/>
                </a:solidFill>
              </a:rPr>
              <a:t>정리</a:t>
            </a:r>
            <a:endParaRPr lang="en-US" altLang="ko-KR" sz="1400" b="1" i="1" dirty="0">
              <a:solidFill>
                <a:srgbClr val="0DCC8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20132" y="1751838"/>
            <a:ext cx="9338706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원본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데이터를 신경망에 </a:t>
            </a:r>
            <a:r>
              <a:rPr lang="ko-KR" altLang="en-US" b="1" dirty="0" err="1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텐서로</a:t>
            </a:r>
            <a:r>
              <a:rPr lang="ko-KR" altLang="en-US" b="1" dirty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주입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하기 위해서 꽤 많은 </a:t>
            </a:r>
            <a:r>
              <a:rPr lang="ko-KR" altLang="en-US" b="1" dirty="0" smtClean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전처리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필요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b="1" dirty="0" err="1" smtClean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Relu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활성화 함수와 함께 </a:t>
            </a:r>
            <a:r>
              <a:rPr lang="en-US" altLang="ko-KR" b="1" dirty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Dense </a:t>
            </a:r>
            <a:r>
              <a:rPr lang="ko-KR" altLang="en-US" b="1" dirty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층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을 쌓은 네트워크는 여러 종류의 문제에 적용할 수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있음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이진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분류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문제에서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네트워크는 </a:t>
            </a:r>
            <a:r>
              <a:rPr lang="ko-KR" altLang="en-US" b="1" dirty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하나의 유닛과 </a:t>
            </a:r>
            <a:r>
              <a:rPr lang="en-US" altLang="ko-KR" b="1" dirty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sigmoid </a:t>
            </a:r>
            <a:r>
              <a:rPr lang="ko-KR" altLang="en-US" b="1" dirty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활성화 함수를 가진 </a:t>
            </a:r>
            <a:r>
              <a:rPr lang="en-US" altLang="ko-KR" b="1" dirty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Dense</a:t>
            </a:r>
            <a:r>
              <a:rPr lang="ko-KR" altLang="en-US" b="1" dirty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층으로 </a:t>
            </a:r>
            <a:r>
              <a:rPr lang="ko-KR" altLang="en-US" b="1" dirty="0" err="1" smtClean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끝나야함</a:t>
            </a:r>
            <a:endParaRPr lang="en-US" altLang="ko-KR" b="1" dirty="0" smtClean="0">
              <a:solidFill>
                <a:srgbClr val="0070C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300" b="1" dirty="0">
              <a:solidFill>
                <a:srgbClr val="0070C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출력은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확률을 나타내는 </a:t>
            </a:r>
            <a:r>
              <a:rPr lang="en-US" altLang="ko-KR" b="1" dirty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</a:t>
            </a:r>
            <a:r>
              <a:rPr lang="ko-KR" altLang="en-US" b="1" dirty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과 </a:t>
            </a:r>
            <a:r>
              <a:rPr lang="en-US" altLang="ko-KR" b="1" dirty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 </a:t>
            </a:r>
            <a:r>
              <a:rPr lang="ko-KR" altLang="en-US" b="1" dirty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사이의 스칼라 </a:t>
            </a:r>
            <a:r>
              <a:rPr lang="ko-KR" altLang="en-US" b="1" dirty="0" smtClean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값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이진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분류 문제에서 이런 </a:t>
            </a:r>
            <a:r>
              <a:rPr lang="ko-KR" altLang="en-US" b="1" dirty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스칼라 </a:t>
            </a:r>
            <a:r>
              <a:rPr lang="en-US" altLang="ko-KR" b="1" dirty="0" smtClean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sigmoid</a:t>
            </a:r>
            <a:r>
              <a:rPr lang="ko-KR" altLang="en-US" b="1" dirty="0" smtClean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b="1" dirty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출력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에 대해 사용할 손실 함수는 </a:t>
            </a:r>
            <a:r>
              <a:rPr lang="en-US" altLang="ko-KR" b="1" dirty="0" err="1" smtClean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binary_crossentropy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b="1" dirty="0" err="1" smtClean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Rmsprop</a:t>
            </a:r>
            <a:r>
              <a:rPr lang="en-US" altLang="ko-KR" b="1" dirty="0" smtClean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b="1" dirty="0" err="1" smtClean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옵티마이저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는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문제에 상관없이 일반적으로 충분히 좋은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선택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훈련데이터에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대해 성능이 향상됨에 따라 신경망은 </a:t>
            </a:r>
            <a:r>
              <a:rPr lang="ko-KR" altLang="en-US" b="1" dirty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과대적합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되기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시작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400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이전에 본 적 없는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데이터에서는 결과가 점점 나빠짐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820132" y="1231236"/>
            <a:ext cx="5499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정리</a:t>
            </a:r>
            <a:endParaRPr lang="ko-KR" altLang="en-US" sz="20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604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88151" y="235575"/>
            <a:ext cx="11522849" cy="6407834"/>
            <a:chOff x="279945" y="225083"/>
            <a:chExt cx="11522849" cy="640783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9713A4A-8C39-4CED-8F0C-B0C868A04FD3}"/>
                </a:ext>
              </a:extLst>
            </p:cNvPr>
            <p:cNvSpPr/>
            <p:nvPr/>
          </p:nvSpPr>
          <p:spPr>
            <a:xfrm>
              <a:off x="1617786" y="225083"/>
              <a:ext cx="10185008" cy="562708"/>
            </a:xfrm>
            <a:prstGeom prst="rect">
              <a:avLst/>
            </a:prstGeom>
            <a:solidFill>
              <a:srgbClr val="0DC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ECF3579-9D1B-4F32-B5B4-B144E2A0BFFA}"/>
                </a:ext>
              </a:extLst>
            </p:cNvPr>
            <p:cNvGrpSpPr/>
            <p:nvPr/>
          </p:nvGrpSpPr>
          <p:grpSpPr>
            <a:xfrm>
              <a:off x="281354" y="225083"/>
              <a:ext cx="1488246" cy="562708"/>
              <a:chOff x="281354" y="225083"/>
              <a:chExt cx="1488246" cy="562708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FFF6C09F-7DEB-4D99-84EA-234F595981E1}"/>
                  </a:ext>
                </a:extLst>
              </p:cNvPr>
              <p:cNvSpPr/>
              <p:nvPr/>
            </p:nvSpPr>
            <p:spPr>
              <a:xfrm>
                <a:off x="281354" y="225083"/>
                <a:ext cx="1336432" cy="562708"/>
              </a:xfrm>
              <a:prstGeom prst="rect">
                <a:avLst/>
              </a:prstGeom>
              <a:solidFill>
                <a:srgbClr val="0BAB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prstClr val="white"/>
                    </a:solidFill>
                  </a:rPr>
                  <a:t>PAGE.1</a:t>
                </a:r>
                <a:endParaRPr lang="ko-KR" altLang="en-US" sz="1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이등변 삼각형 25">
                <a:extLst>
                  <a:ext uri="{FF2B5EF4-FFF2-40B4-BE49-F238E27FC236}">
                    <a16:creationId xmlns:a16="http://schemas.microsoft.com/office/drawing/2014/main" id="{E4134D1D-87B7-423E-B298-84DA02455A23}"/>
                  </a:ext>
                </a:extLst>
              </p:cNvPr>
              <p:cNvSpPr/>
              <p:nvPr/>
            </p:nvSpPr>
            <p:spPr>
              <a:xfrm rot="5400000">
                <a:off x="1592973" y="430530"/>
                <a:ext cx="201440" cy="151814"/>
              </a:xfrm>
              <a:prstGeom prst="triangle">
                <a:avLst/>
              </a:prstGeom>
              <a:solidFill>
                <a:srgbClr val="0BAB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0B18CF6-D809-4D7F-AFEB-2F0D60E208F6}"/>
                </a:ext>
              </a:extLst>
            </p:cNvPr>
            <p:cNvSpPr/>
            <p:nvPr/>
          </p:nvSpPr>
          <p:spPr>
            <a:xfrm>
              <a:off x="281354" y="787791"/>
              <a:ext cx="11521440" cy="584512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3B56779-E726-4FC2-9CB3-3D0DCF7D1128}"/>
                </a:ext>
              </a:extLst>
            </p:cNvPr>
            <p:cNvSpPr/>
            <p:nvPr/>
          </p:nvSpPr>
          <p:spPr>
            <a:xfrm>
              <a:off x="1617786" y="1008795"/>
              <a:ext cx="9726489" cy="5443488"/>
            </a:xfrm>
            <a:prstGeom prst="rect">
              <a:avLst/>
            </a:prstGeom>
            <a:solidFill>
              <a:schemeClr val="bg1">
                <a:alpha val="72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8F6AB17A-3FA7-474D-BBEF-83CB2760D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543" y="3137572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36">
              <a:extLst>
                <a:ext uri="{FF2B5EF4-FFF2-40B4-BE49-F238E27FC236}">
                  <a16:creationId xmlns:a16="http://schemas.microsoft.com/office/drawing/2014/main" id="{10D33EC3-8543-4845-97A2-D38BE89D3A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154" y="5063613"/>
              <a:ext cx="113404" cy="19073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23">
              <a:extLst>
                <a:ext uri="{FF2B5EF4-FFF2-40B4-BE49-F238E27FC236}">
                  <a16:creationId xmlns:a16="http://schemas.microsoft.com/office/drawing/2014/main" id="{9DE6512C-BDB3-4376-9AC7-31424A53FA0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23" y="4435296"/>
              <a:ext cx="170716" cy="14941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68D00C6-D84C-4803-B1EB-FECD65204530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767131" y="3803449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82B1EC7E-B4C1-427F-9DD0-1F995024FB07}"/>
                </a:ext>
              </a:extLst>
            </p:cNvPr>
            <p:cNvGrpSpPr/>
            <p:nvPr/>
          </p:nvGrpSpPr>
          <p:grpSpPr>
            <a:xfrm>
              <a:off x="698813" y="1323163"/>
              <a:ext cx="323769" cy="323769"/>
              <a:chOff x="1593332" y="2172798"/>
              <a:chExt cx="1083168" cy="1083168"/>
            </a:xfrm>
          </p:grpSpPr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7A7D0EE5-09F8-4A5D-9D20-26D494089502}"/>
                  </a:ext>
                </a:extLst>
              </p:cNvPr>
              <p:cNvSpPr/>
              <p:nvPr/>
            </p:nvSpPr>
            <p:spPr>
              <a:xfrm>
                <a:off x="1593332" y="2172798"/>
                <a:ext cx="1083168" cy="10831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5ABCC0C8-17E4-4B81-A27A-147B2E5454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5" y="2321121"/>
                <a:ext cx="786521" cy="786521"/>
              </a:xfrm>
              <a:prstGeom prst="rect">
                <a:avLst/>
              </a:prstGeom>
            </p:spPr>
          </p:pic>
        </p:grpSp>
        <p:sp>
          <p:nvSpPr>
            <p:cNvPr id="14" name="모서리가 둥근 직사각형 31">
              <a:extLst>
                <a:ext uri="{FF2B5EF4-FFF2-40B4-BE49-F238E27FC236}">
                  <a16:creationId xmlns:a16="http://schemas.microsoft.com/office/drawing/2014/main" id="{0D70DB20-3D1F-43F8-A839-231CD4EFCF5E}"/>
                </a:ext>
              </a:extLst>
            </p:cNvPr>
            <p:cNvSpPr/>
            <p:nvPr/>
          </p:nvSpPr>
          <p:spPr>
            <a:xfrm>
              <a:off x="655381" y="2395195"/>
              <a:ext cx="396000" cy="396000"/>
            </a:xfrm>
            <a:prstGeom prst="ellipse">
              <a:avLst/>
            </a:prstGeom>
            <a:solidFill>
              <a:srgbClr val="0DCC86"/>
            </a:solidFill>
            <a:ln>
              <a:noFill/>
            </a:ln>
            <a:effectLst>
              <a:outerShdw blurRad="50800" dist="38100" dir="5400000" algn="t" rotWithShape="0">
                <a:srgbClr val="0DCC86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endParaRPr lang="en-US" altLang="ko-KR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15" name="Group 12">
              <a:extLst>
                <a:ext uri="{FF2B5EF4-FFF2-40B4-BE49-F238E27FC236}">
                  <a16:creationId xmlns:a16="http://schemas.microsoft.com/office/drawing/2014/main" id="{252077E4-87D8-48E7-B880-FDAAA95124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8709" y="2499085"/>
              <a:ext cx="229344" cy="18243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21" name="Freeform 13">
                <a:extLst>
                  <a:ext uri="{FF2B5EF4-FFF2-40B4-BE49-F238E27FC236}">
                    <a16:creationId xmlns:a16="http://schemas.microsoft.com/office/drawing/2014/main" id="{AA59A9F0-ECA0-4E49-9271-27F0084E36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4">
                <a:extLst>
                  <a:ext uri="{FF2B5EF4-FFF2-40B4-BE49-F238E27FC236}">
                    <a16:creationId xmlns:a16="http://schemas.microsoft.com/office/drawing/2014/main" id="{E13AA14F-D8D4-46A8-8F13-204E95910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C63EB2D-4443-423A-B6F5-EB0E0415417D}"/>
                </a:ext>
              </a:extLst>
            </p:cNvPr>
            <p:cNvSpPr/>
            <p:nvPr/>
          </p:nvSpPr>
          <p:spPr>
            <a:xfrm>
              <a:off x="541781" y="1697252"/>
              <a:ext cx="63023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prstClr val="white"/>
                  </a:solidFill>
                </a:rPr>
                <a:t>seok830621</a:t>
              </a:r>
              <a:endParaRPr lang="ko-KR" altLang="en-US" sz="600" dirty="0">
                <a:solidFill>
                  <a:prstClr val="white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C7F552E-2F2C-476B-BDF9-0C3593816EC0}"/>
                </a:ext>
              </a:extLst>
            </p:cNvPr>
            <p:cNvSpPr/>
            <p:nvPr/>
          </p:nvSpPr>
          <p:spPr>
            <a:xfrm>
              <a:off x="883333" y="3037425"/>
              <a:ext cx="177525" cy="177525"/>
            </a:xfrm>
            <a:prstGeom prst="ellipse">
              <a:avLst/>
            </a:prstGeom>
            <a:solidFill>
              <a:srgbClr val="0DC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1000" dirty="0">
                  <a:solidFill>
                    <a:prstClr val="white"/>
                  </a:solidFill>
                </a:rPr>
                <a:t>5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C77FE53B-CD33-43C1-8B9D-5F70E8EB8C19}"/>
                </a:ext>
              </a:extLst>
            </p:cNvPr>
            <p:cNvSpPr/>
            <p:nvPr/>
          </p:nvSpPr>
          <p:spPr>
            <a:xfrm>
              <a:off x="851124" y="4971292"/>
              <a:ext cx="177525" cy="177525"/>
            </a:xfrm>
            <a:prstGeom prst="ellipse">
              <a:avLst/>
            </a:prstGeom>
            <a:solidFill>
              <a:srgbClr val="0DC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600" dirty="0">
                  <a:solidFill>
                    <a:prstClr val="white"/>
                  </a:solidFill>
                </a:rPr>
                <a:t>off</a:t>
              </a:r>
              <a:endParaRPr lang="ko-KR" altLang="en-US" sz="600" dirty="0">
                <a:solidFill>
                  <a:prstClr val="white"/>
                </a:solidFill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CD3C5819-FF22-4C44-B2A3-CEEDF1492ED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60697" y="1647918"/>
              <a:ext cx="0" cy="468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57408E5D-8505-4A08-A825-2BD8E12A542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39945" y="872917"/>
              <a:ext cx="0" cy="11520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6" y="356752"/>
            <a:ext cx="2526129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 smtClean="0">
                <a:solidFill>
                  <a:srgbClr val="0DCC86"/>
                </a:solidFill>
              </a:rPr>
              <a:t>3.1 </a:t>
            </a:r>
            <a:r>
              <a:rPr lang="ko-KR" altLang="en-US" sz="1400" b="1" i="1" dirty="0" smtClean="0">
                <a:solidFill>
                  <a:srgbClr val="0DCC86"/>
                </a:solidFill>
              </a:rPr>
              <a:t>신경망의 구조</a:t>
            </a:r>
            <a:endParaRPr lang="en-US" altLang="ko-KR" sz="1400" b="1" i="1" dirty="0">
              <a:solidFill>
                <a:srgbClr val="0DCC86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585088" y="1671971"/>
            <a:ext cx="1202634" cy="37810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가중치</a:t>
            </a:r>
            <a:endParaRPr lang="ko-KR" altLang="en-US" dirty="0">
              <a:solidFill>
                <a:schemeClr val="tx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585088" y="2944313"/>
            <a:ext cx="1202634" cy="37810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가중치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389744" y="1385891"/>
            <a:ext cx="2077278" cy="82837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층</a:t>
            </a:r>
            <a:endParaRPr lang="en-US" altLang="ko-KR" sz="1600" dirty="0">
              <a:solidFill>
                <a:schemeClr val="tx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데이터 변환</a:t>
            </a:r>
            <a:r>
              <a:rPr lang="en-US" altLang="ko-KR" sz="16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389744" y="2722493"/>
            <a:ext cx="2077278" cy="82837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층</a:t>
            </a:r>
            <a:endParaRPr lang="en-US" altLang="ko-KR" sz="1600" dirty="0">
              <a:solidFill>
                <a:schemeClr val="tx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데이터 변환</a:t>
            </a:r>
            <a:r>
              <a:rPr lang="en-US" altLang="ko-KR" sz="16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7812619" y="4080414"/>
            <a:ext cx="1231528" cy="582596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예측</a:t>
            </a:r>
            <a:endParaRPr lang="en-US" altLang="ko-KR" sz="1600" dirty="0" smtClean="0">
              <a:solidFill>
                <a:schemeClr val="tx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Y’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9917756" y="4080414"/>
            <a:ext cx="1231528" cy="582596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실제 타깃</a:t>
            </a:r>
            <a:endParaRPr lang="en-US" altLang="ko-KR" sz="1600" dirty="0" smtClean="0">
              <a:solidFill>
                <a:schemeClr val="tx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676861" y="4890791"/>
            <a:ext cx="1580322" cy="6787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손실 함수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336831" y="4357025"/>
            <a:ext cx="1699147" cy="713521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옵티마이저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8828074" y="5882978"/>
            <a:ext cx="1277895" cy="4055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손실 점수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/>
          <p:cNvCxnSpPr>
            <a:stCxn id="28" idx="3"/>
          </p:cNvCxnSpPr>
          <p:nvPr/>
        </p:nvCxnSpPr>
        <p:spPr>
          <a:xfrm>
            <a:off x="6787722" y="1861023"/>
            <a:ext cx="60202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6787722" y="3148064"/>
            <a:ext cx="60202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8409934" y="4663010"/>
            <a:ext cx="532444" cy="3271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>
            <a:off x="10025749" y="4671587"/>
            <a:ext cx="557512" cy="3271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32" idx="4"/>
          </p:cNvCxnSpPr>
          <p:nvPr/>
        </p:nvCxnSpPr>
        <p:spPr>
          <a:xfrm flipH="1">
            <a:off x="9467021" y="5569550"/>
            <a:ext cx="1" cy="3149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endCxn id="33" idx="0"/>
          </p:cNvCxnSpPr>
          <p:nvPr/>
        </p:nvCxnSpPr>
        <p:spPr>
          <a:xfrm>
            <a:off x="8428383" y="2214262"/>
            <a:ext cx="0" cy="5082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8373491" y="3550864"/>
            <a:ext cx="0" cy="5082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V="1">
            <a:off x="6186404" y="3322417"/>
            <a:ext cx="0" cy="10346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H="1" flipV="1">
            <a:off x="6683480" y="5034963"/>
            <a:ext cx="2143889" cy="10595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TextBox 1023"/>
          <p:cNvSpPr txBox="1"/>
          <p:nvPr/>
        </p:nvSpPr>
        <p:spPr>
          <a:xfrm>
            <a:off x="6041323" y="3592737"/>
            <a:ext cx="1174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가중치</a:t>
            </a:r>
            <a:endParaRPr lang="en-US" altLang="ko-KR" sz="1600" dirty="0" smtClean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pPr algn="ctr"/>
            <a:r>
              <a:rPr lang="ko-KR" altLang="en-US" sz="160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업데이트</a:t>
            </a:r>
            <a:endParaRPr lang="ko-KR" altLang="en-US" sz="16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879831" y="456239"/>
            <a:ext cx="1060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입력 </a:t>
            </a:r>
            <a:r>
              <a:rPr lang="en-US" altLang="ko-KR" sz="1600" b="1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X</a:t>
            </a:r>
            <a:endParaRPr lang="ko-KR" altLang="en-US" sz="1600" b="1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cxnSp>
        <p:nvCxnSpPr>
          <p:cNvPr id="69" name="직선 화살표 연결선 68"/>
          <p:cNvCxnSpPr/>
          <p:nvPr/>
        </p:nvCxnSpPr>
        <p:spPr>
          <a:xfrm>
            <a:off x="8428383" y="825571"/>
            <a:ext cx="0" cy="5603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TextBox 1028"/>
          <p:cNvSpPr txBox="1"/>
          <p:nvPr/>
        </p:nvSpPr>
        <p:spPr>
          <a:xfrm>
            <a:off x="1973016" y="2208861"/>
            <a:ext cx="326246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네트워크</a:t>
            </a:r>
            <a:r>
              <a:rPr lang="en-US" altLang="ko-KR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ko-KR" altLang="en-US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또는 모델</a:t>
            </a:r>
            <a:r>
              <a:rPr lang="en-US" altLang="ko-KR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을 </a:t>
            </a:r>
            <a:endParaRPr lang="en-US" altLang="ko-KR" dirty="0" smtClean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r>
              <a:rPr lang="en-US" altLang="ko-KR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</a:t>
            </a:r>
            <a:r>
              <a:rPr lang="en-US" altLang="ko-KR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  </a:t>
            </a:r>
            <a:r>
              <a:rPr lang="ko-KR" altLang="en-US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구성하는 </a:t>
            </a:r>
            <a:r>
              <a:rPr lang="ko-KR" altLang="en-US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층</a:t>
            </a:r>
            <a:endParaRPr lang="en-US" altLang="ko-KR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입력 데이터</a:t>
            </a:r>
            <a:r>
              <a:rPr lang="ko-KR" altLang="en-US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와 </a:t>
            </a:r>
            <a:endParaRPr lang="en-US" altLang="ko-KR" dirty="0" smtClean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r>
              <a:rPr lang="en-US" altLang="ko-KR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</a:t>
            </a:r>
            <a:r>
              <a:rPr lang="en-US" altLang="ko-KR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  </a:t>
            </a:r>
            <a:r>
              <a:rPr lang="ko-KR" altLang="en-US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그에 상응하는 </a:t>
            </a:r>
            <a:r>
              <a:rPr lang="ko-KR" altLang="en-US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타깃</a:t>
            </a:r>
            <a:endParaRPr lang="en-US" altLang="ko-KR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학습에 사용할 피드백 신호를 정의하는 </a:t>
            </a:r>
            <a:r>
              <a:rPr lang="ko-KR" altLang="en-US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손실 함수</a:t>
            </a:r>
            <a:endParaRPr lang="en-US" altLang="ko-KR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학습 진행 방식을 </a:t>
            </a:r>
            <a:endParaRPr lang="en-US" altLang="ko-KR" dirty="0" smtClean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r>
              <a:rPr lang="en-US" altLang="ko-KR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</a:t>
            </a:r>
            <a:r>
              <a:rPr lang="en-US" altLang="ko-KR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  </a:t>
            </a:r>
            <a:r>
              <a:rPr lang="ko-KR" altLang="en-US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결정하는 </a:t>
            </a:r>
            <a:r>
              <a:rPr lang="ko-KR" altLang="en-US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옵티마이저</a:t>
            </a: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195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288151" y="209696"/>
            <a:ext cx="11522849" cy="6407834"/>
            <a:chOff x="279945" y="225083"/>
            <a:chExt cx="11522849" cy="6407834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9713A4A-8C39-4CED-8F0C-B0C868A04FD3}"/>
                </a:ext>
              </a:extLst>
            </p:cNvPr>
            <p:cNvSpPr/>
            <p:nvPr/>
          </p:nvSpPr>
          <p:spPr>
            <a:xfrm>
              <a:off x="1617786" y="225083"/>
              <a:ext cx="10185008" cy="562708"/>
            </a:xfrm>
            <a:prstGeom prst="rect">
              <a:avLst/>
            </a:prstGeom>
            <a:solidFill>
              <a:srgbClr val="0DC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DECF3579-9D1B-4F32-B5B4-B144E2A0BFFA}"/>
                </a:ext>
              </a:extLst>
            </p:cNvPr>
            <p:cNvGrpSpPr/>
            <p:nvPr/>
          </p:nvGrpSpPr>
          <p:grpSpPr>
            <a:xfrm>
              <a:off x="281354" y="225083"/>
              <a:ext cx="1488246" cy="562708"/>
              <a:chOff x="281354" y="225083"/>
              <a:chExt cx="1488246" cy="562708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FFF6C09F-7DEB-4D99-84EA-234F595981E1}"/>
                  </a:ext>
                </a:extLst>
              </p:cNvPr>
              <p:cNvSpPr/>
              <p:nvPr/>
            </p:nvSpPr>
            <p:spPr>
              <a:xfrm>
                <a:off x="281354" y="225083"/>
                <a:ext cx="1336432" cy="562708"/>
              </a:xfrm>
              <a:prstGeom prst="rect">
                <a:avLst/>
              </a:prstGeom>
              <a:solidFill>
                <a:srgbClr val="0BAB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prstClr val="white"/>
                    </a:solidFill>
                  </a:rPr>
                  <a:t>PAGE.2</a:t>
                </a:r>
                <a:endParaRPr lang="ko-KR" altLang="en-US" sz="1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이등변 삼각형 48">
                <a:extLst>
                  <a:ext uri="{FF2B5EF4-FFF2-40B4-BE49-F238E27FC236}">
                    <a16:creationId xmlns:a16="http://schemas.microsoft.com/office/drawing/2014/main" id="{E4134D1D-87B7-423E-B298-84DA02455A23}"/>
                  </a:ext>
                </a:extLst>
              </p:cNvPr>
              <p:cNvSpPr/>
              <p:nvPr/>
            </p:nvSpPr>
            <p:spPr>
              <a:xfrm rot="5400000">
                <a:off x="1592973" y="430530"/>
                <a:ext cx="201440" cy="151814"/>
              </a:xfrm>
              <a:prstGeom prst="triangle">
                <a:avLst/>
              </a:prstGeom>
              <a:solidFill>
                <a:srgbClr val="0BAB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0B18CF6-D809-4D7F-AFEB-2F0D60E208F6}"/>
                </a:ext>
              </a:extLst>
            </p:cNvPr>
            <p:cNvSpPr/>
            <p:nvPr/>
          </p:nvSpPr>
          <p:spPr>
            <a:xfrm>
              <a:off x="281354" y="787791"/>
              <a:ext cx="11521440" cy="584512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3B56779-E726-4FC2-9CB3-3D0DCF7D1128}"/>
                </a:ext>
              </a:extLst>
            </p:cNvPr>
            <p:cNvSpPr/>
            <p:nvPr/>
          </p:nvSpPr>
          <p:spPr>
            <a:xfrm>
              <a:off x="1617786" y="1008795"/>
              <a:ext cx="9726489" cy="5443488"/>
            </a:xfrm>
            <a:prstGeom prst="rect">
              <a:avLst/>
            </a:prstGeom>
            <a:solidFill>
              <a:schemeClr val="bg1">
                <a:alpha val="72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8F6AB17A-3FA7-474D-BBEF-83CB2760D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543" y="3137572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10D33EC3-8543-4845-97A2-D38BE89D3A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154" y="5063613"/>
              <a:ext cx="113404" cy="19073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자유형 23">
              <a:extLst>
                <a:ext uri="{FF2B5EF4-FFF2-40B4-BE49-F238E27FC236}">
                  <a16:creationId xmlns:a16="http://schemas.microsoft.com/office/drawing/2014/main" id="{9DE6512C-BDB3-4376-9AC7-31424A53FA0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23" y="4435296"/>
              <a:ext cx="170716" cy="14941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B68D00C6-D84C-4803-B1EB-FECD65204530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767131" y="3803449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82B1EC7E-B4C1-427F-9DD0-1F995024FB07}"/>
                </a:ext>
              </a:extLst>
            </p:cNvPr>
            <p:cNvGrpSpPr/>
            <p:nvPr/>
          </p:nvGrpSpPr>
          <p:grpSpPr>
            <a:xfrm>
              <a:off x="698813" y="1323163"/>
              <a:ext cx="323769" cy="323769"/>
              <a:chOff x="1593332" y="2172798"/>
              <a:chExt cx="1083168" cy="1083168"/>
            </a:xfrm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7A7D0EE5-09F8-4A5D-9D20-26D494089502}"/>
                  </a:ext>
                </a:extLst>
              </p:cNvPr>
              <p:cNvSpPr/>
              <p:nvPr/>
            </p:nvSpPr>
            <p:spPr>
              <a:xfrm>
                <a:off x="1593332" y="2172798"/>
                <a:ext cx="1083168" cy="10831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47" name="그림 46">
                <a:extLst>
                  <a:ext uri="{FF2B5EF4-FFF2-40B4-BE49-F238E27FC236}">
                    <a16:creationId xmlns:a16="http://schemas.microsoft.com/office/drawing/2014/main" id="{5ABCC0C8-17E4-4B81-A27A-147B2E5454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5" y="2321121"/>
                <a:ext cx="786521" cy="786521"/>
              </a:xfrm>
              <a:prstGeom prst="rect">
                <a:avLst/>
              </a:prstGeom>
            </p:spPr>
          </p:pic>
        </p:grpSp>
        <p:sp>
          <p:nvSpPr>
            <p:cNvPr id="37" name="모서리가 둥근 직사각형 31">
              <a:extLst>
                <a:ext uri="{FF2B5EF4-FFF2-40B4-BE49-F238E27FC236}">
                  <a16:creationId xmlns:a16="http://schemas.microsoft.com/office/drawing/2014/main" id="{0D70DB20-3D1F-43F8-A839-231CD4EFCF5E}"/>
                </a:ext>
              </a:extLst>
            </p:cNvPr>
            <p:cNvSpPr/>
            <p:nvPr/>
          </p:nvSpPr>
          <p:spPr>
            <a:xfrm>
              <a:off x="655381" y="2395195"/>
              <a:ext cx="396000" cy="396000"/>
            </a:xfrm>
            <a:prstGeom prst="ellipse">
              <a:avLst/>
            </a:prstGeom>
            <a:solidFill>
              <a:srgbClr val="0DCC86"/>
            </a:solidFill>
            <a:ln>
              <a:noFill/>
            </a:ln>
            <a:effectLst>
              <a:outerShdw blurRad="50800" dist="38100" dir="5400000" algn="t" rotWithShape="0">
                <a:srgbClr val="0DCC86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endParaRPr lang="en-US" altLang="ko-KR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38" name="Group 12">
              <a:extLst>
                <a:ext uri="{FF2B5EF4-FFF2-40B4-BE49-F238E27FC236}">
                  <a16:creationId xmlns:a16="http://schemas.microsoft.com/office/drawing/2014/main" id="{252077E4-87D8-48E7-B880-FDAAA95124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8709" y="2499085"/>
              <a:ext cx="229344" cy="18243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44" name="Freeform 13">
                <a:extLst>
                  <a:ext uri="{FF2B5EF4-FFF2-40B4-BE49-F238E27FC236}">
                    <a16:creationId xmlns:a16="http://schemas.microsoft.com/office/drawing/2014/main" id="{AA59A9F0-ECA0-4E49-9271-27F0084E36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14">
                <a:extLst>
                  <a:ext uri="{FF2B5EF4-FFF2-40B4-BE49-F238E27FC236}">
                    <a16:creationId xmlns:a16="http://schemas.microsoft.com/office/drawing/2014/main" id="{E13AA14F-D8D4-46A8-8F13-204E95910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C63EB2D-4443-423A-B6F5-EB0E0415417D}"/>
                </a:ext>
              </a:extLst>
            </p:cNvPr>
            <p:cNvSpPr/>
            <p:nvPr/>
          </p:nvSpPr>
          <p:spPr>
            <a:xfrm>
              <a:off x="541781" y="1697252"/>
              <a:ext cx="63023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prstClr val="white"/>
                  </a:solidFill>
                </a:rPr>
                <a:t>seok830621</a:t>
              </a:r>
              <a:endParaRPr lang="ko-KR" altLang="en-US" sz="600" dirty="0">
                <a:solidFill>
                  <a:prstClr val="white"/>
                </a:solidFill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C7F552E-2F2C-476B-BDF9-0C3593816EC0}"/>
                </a:ext>
              </a:extLst>
            </p:cNvPr>
            <p:cNvSpPr/>
            <p:nvPr/>
          </p:nvSpPr>
          <p:spPr>
            <a:xfrm>
              <a:off x="883333" y="3037425"/>
              <a:ext cx="177525" cy="177525"/>
            </a:xfrm>
            <a:prstGeom prst="ellipse">
              <a:avLst/>
            </a:prstGeom>
            <a:solidFill>
              <a:srgbClr val="0DC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1000" dirty="0">
                  <a:solidFill>
                    <a:prstClr val="white"/>
                  </a:solidFill>
                </a:rPr>
                <a:t>5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C77FE53B-CD33-43C1-8B9D-5F70E8EB8C19}"/>
                </a:ext>
              </a:extLst>
            </p:cNvPr>
            <p:cNvSpPr/>
            <p:nvPr/>
          </p:nvSpPr>
          <p:spPr>
            <a:xfrm>
              <a:off x="851124" y="4971292"/>
              <a:ext cx="177525" cy="177525"/>
            </a:xfrm>
            <a:prstGeom prst="ellipse">
              <a:avLst/>
            </a:prstGeom>
            <a:solidFill>
              <a:srgbClr val="0DC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600" dirty="0">
                  <a:solidFill>
                    <a:prstClr val="white"/>
                  </a:solidFill>
                </a:rPr>
                <a:t>off</a:t>
              </a:r>
              <a:endParaRPr lang="ko-KR" altLang="en-US" sz="600" dirty="0">
                <a:solidFill>
                  <a:prstClr val="white"/>
                </a:solidFill>
              </a:endParaRP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CD3C5819-FF22-4C44-B2A3-CEEDF1492ED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60697" y="1647918"/>
              <a:ext cx="0" cy="468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57408E5D-8505-4A08-A825-2BD8E12A542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39945" y="872917"/>
              <a:ext cx="0" cy="11520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6" y="356752"/>
            <a:ext cx="2526129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 smtClean="0">
                <a:solidFill>
                  <a:srgbClr val="0DCC86"/>
                </a:solidFill>
              </a:rPr>
              <a:t>3.1 </a:t>
            </a:r>
            <a:r>
              <a:rPr lang="ko-KR" altLang="en-US" sz="1400" b="1" i="1" dirty="0" smtClean="0">
                <a:solidFill>
                  <a:srgbClr val="0DCC86"/>
                </a:solidFill>
              </a:rPr>
              <a:t>신경망의 구조</a:t>
            </a:r>
            <a:endParaRPr lang="en-US" altLang="ko-KR" sz="1400" b="1" i="1" dirty="0">
              <a:solidFill>
                <a:srgbClr val="0DCC86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873793" y="1184633"/>
            <a:ext cx="9341783" cy="5840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층</a:t>
            </a:r>
            <a:r>
              <a:rPr lang="ko-KR" altLang="en-US" sz="2000" dirty="0" smtClean="0">
                <a:solidFill>
                  <a:srgbClr val="7030A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</a:t>
            </a:r>
            <a:r>
              <a:rPr lang="en-US" altLang="ko-KR" sz="20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sz="20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하나 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이상의 </a:t>
            </a:r>
            <a:r>
              <a:rPr lang="ko-KR" altLang="en-US" sz="20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텐서를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입력으로 받아 하나 이상의 </a:t>
            </a:r>
            <a:r>
              <a:rPr lang="ko-KR" altLang="en-US" sz="20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텐서를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출력하는 데이터 처리 </a:t>
            </a:r>
            <a:r>
              <a:rPr lang="ko-KR" altLang="en-US" sz="20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모듈</a:t>
            </a:r>
            <a:endParaRPr lang="en-US" altLang="ko-KR" sz="20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대부분 </a:t>
            </a:r>
            <a:r>
              <a:rPr lang="ko-KR" altLang="en-US" b="1" dirty="0" smtClean="0">
                <a:solidFill>
                  <a:srgbClr val="7030A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가중치</a:t>
            </a:r>
            <a:r>
              <a:rPr lang="en-US" altLang="ko-KR" b="1" dirty="0" smtClean="0">
                <a:solidFill>
                  <a:srgbClr val="7030A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라는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층의 상태를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가짐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lvl="1"/>
            <a:endParaRPr lang="en-US" altLang="ko-KR" sz="1050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층마다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적절한 </a:t>
            </a:r>
            <a:r>
              <a:rPr lang="ko-KR" altLang="en-US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텐서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포맷과 데이터 처리 방식이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다름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sz="400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lvl="1"/>
            <a:endParaRPr lang="ko-KR" altLang="en-US" sz="6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2D </a:t>
            </a:r>
            <a:r>
              <a:rPr lang="ko-KR" altLang="en-US" sz="16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텐서가</a:t>
            </a:r>
            <a:r>
              <a:rPr lang="ko-KR" altLang="en-US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저장된 간단한 벡터 데이터 </a:t>
            </a:r>
            <a:r>
              <a:rPr lang="en-US" altLang="ko-KR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sz="1600" b="1" dirty="0" smtClean="0">
                <a:solidFill>
                  <a:srgbClr val="7030A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밀집 </a:t>
            </a:r>
            <a:r>
              <a:rPr lang="ko-KR" altLang="en-US" sz="1600" b="1" dirty="0">
                <a:solidFill>
                  <a:srgbClr val="7030A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연결 </a:t>
            </a:r>
            <a:r>
              <a:rPr lang="ko-KR" altLang="en-US" sz="1600" b="1" dirty="0" smtClean="0">
                <a:solidFill>
                  <a:srgbClr val="7030A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층 </a:t>
            </a:r>
            <a:r>
              <a:rPr lang="en-US" altLang="ko-KR" sz="1600" b="1" dirty="0" smtClean="0">
                <a:solidFill>
                  <a:srgbClr val="7030A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(=</a:t>
            </a:r>
            <a:r>
              <a:rPr lang="ko-KR" altLang="en-US" sz="1600" b="1" dirty="0" smtClean="0">
                <a:solidFill>
                  <a:srgbClr val="7030A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완전 </a:t>
            </a:r>
            <a:r>
              <a:rPr lang="ko-KR" altLang="en-US" sz="1600" b="1" dirty="0" err="1" smtClean="0">
                <a:solidFill>
                  <a:srgbClr val="7030A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연결층</a:t>
            </a:r>
            <a:r>
              <a:rPr lang="en-US" altLang="ko-KR" sz="1600" b="1" dirty="0" smtClean="0">
                <a:solidFill>
                  <a:srgbClr val="7030A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600" b="1" dirty="0" smtClean="0">
                <a:solidFill>
                  <a:srgbClr val="7030A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밀집 층</a:t>
            </a:r>
            <a:r>
              <a:rPr lang="en-US" altLang="ko-KR" sz="1600" b="1" dirty="0" smtClean="0">
                <a:solidFill>
                  <a:srgbClr val="7030A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  <a:r>
              <a:rPr lang="en-US" altLang="ko-KR" sz="1600" dirty="0" smtClean="0">
                <a:solidFill>
                  <a:srgbClr val="7030A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6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에 </a:t>
            </a:r>
            <a:r>
              <a:rPr lang="ko-KR" altLang="en-US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의해 </a:t>
            </a:r>
            <a:r>
              <a:rPr lang="ko-KR" altLang="en-US" sz="16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처리</a:t>
            </a:r>
            <a:endParaRPr lang="en-US" altLang="ko-KR" sz="16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lvl="2"/>
            <a:r>
              <a:rPr lang="en-US" altLang="ko-KR" sz="4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</a:t>
            </a:r>
            <a:endParaRPr lang="en-US" altLang="ko-KR" sz="4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lvl="2"/>
            <a:r>
              <a:rPr lang="ko-KR" altLang="en-US" sz="1400" b="1" dirty="0" smtClean="0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</a:t>
            </a:r>
            <a:r>
              <a:rPr lang="en-US" altLang="ko-KR" sz="1400" b="1" dirty="0" smtClean="0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*  </a:t>
            </a:r>
            <a:r>
              <a:rPr lang="ko-KR" altLang="en-US" sz="1400" b="1" dirty="0" err="1" smtClean="0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케라스</a:t>
            </a:r>
            <a:r>
              <a:rPr lang="ko-KR" altLang="en-US" sz="1400" b="1" dirty="0" smtClean="0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1400" b="1" dirty="0" smtClean="0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-&gt; (Dense </a:t>
            </a:r>
            <a:r>
              <a:rPr lang="ko-KR" altLang="en-US" sz="1400" b="1" dirty="0" smtClean="0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클래스</a:t>
            </a:r>
            <a:r>
              <a:rPr lang="en-US" altLang="ko-KR" sz="1400" b="1" dirty="0" smtClean="0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</a:p>
          <a:p>
            <a:pPr lvl="2"/>
            <a:endParaRPr lang="en-US" altLang="ko-KR" sz="800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4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3D </a:t>
            </a:r>
            <a:r>
              <a:rPr lang="ko-KR" altLang="en-US" sz="16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텐서로</a:t>
            </a:r>
            <a:r>
              <a:rPr lang="ko-KR" altLang="en-US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저장된 시퀀스 데이터 </a:t>
            </a:r>
            <a:r>
              <a:rPr lang="en-US" altLang="ko-KR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en-US" altLang="ko-KR" sz="16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LSTM </a:t>
            </a:r>
            <a:r>
              <a:rPr lang="ko-KR" altLang="en-US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같은 </a:t>
            </a:r>
            <a:r>
              <a:rPr lang="ko-KR" altLang="en-US" sz="1600" b="1" dirty="0">
                <a:solidFill>
                  <a:srgbClr val="7030A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순환 층</a:t>
            </a:r>
            <a:r>
              <a:rPr lang="ko-KR" altLang="en-US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에 의해 </a:t>
            </a:r>
            <a:r>
              <a:rPr lang="ko-KR" altLang="en-US" sz="16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처리</a:t>
            </a:r>
            <a:endParaRPr lang="en-US" altLang="ko-KR" sz="1600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lvl="2"/>
            <a:endParaRPr lang="en-US" altLang="ko-KR" sz="600" b="1" dirty="0" smtClean="0">
              <a:solidFill>
                <a:schemeClr val="accent6">
                  <a:lumMod val="7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lvl="2"/>
            <a:r>
              <a:rPr lang="ko-KR" altLang="en-US" sz="1400" b="1" dirty="0" smtClean="0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</a:t>
            </a:r>
            <a:r>
              <a:rPr lang="en-US" altLang="ko-KR" sz="1400" b="1" dirty="0" smtClean="0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* (samples, </a:t>
            </a:r>
            <a:r>
              <a:rPr lang="en-US" altLang="ko-KR" sz="1400" b="1" dirty="0" err="1" smtClean="0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timesteps</a:t>
            </a:r>
            <a:r>
              <a:rPr lang="en-US" altLang="ko-KR" sz="1400" b="1" dirty="0" smtClean="0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features) </a:t>
            </a:r>
            <a:r>
              <a:rPr lang="ko-KR" altLang="en-US" sz="1400" b="1" dirty="0" smtClean="0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크기의 </a:t>
            </a:r>
            <a:r>
              <a:rPr lang="en-US" altLang="ko-KR" sz="1400" b="1" dirty="0" smtClean="0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3D </a:t>
            </a:r>
            <a:r>
              <a:rPr lang="ko-KR" altLang="en-US" sz="1400" b="1" dirty="0" err="1" smtClean="0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텐서</a:t>
            </a:r>
            <a:endParaRPr lang="en-US" altLang="ko-KR" sz="1400" b="1" dirty="0" smtClean="0">
              <a:solidFill>
                <a:schemeClr val="accent6">
                  <a:lumMod val="7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lvl="2"/>
            <a:endParaRPr lang="en-US" altLang="ko-KR" sz="800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400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4D </a:t>
            </a:r>
            <a:r>
              <a:rPr lang="ko-KR" altLang="en-US" sz="16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텐서로</a:t>
            </a:r>
            <a:r>
              <a:rPr lang="ko-KR" altLang="en-US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저장되어 있는 이미지 데이터 </a:t>
            </a:r>
            <a:r>
              <a:rPr lang="en-US" altLang="ko-KR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en-US" altLang="ko-KR" sz="1600" b="1" dirty="0" smtClean="0">
                <a:solidFill>
                  <a:srgbClr val="7030A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2D </a:t>
            </a:r>
            <a:r>
              <a:rPr lang="ko-KR" altLang="en-US" sz="1600" b="1" dirty="0" err="1">
                <a:solidFill>
                  <a:srgbClr val="7030A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합성곱</a:t>
            </a:r>
            <a:r>
              <a:rPr lang="ko-KR" altLang="en-US" sz="1600" b="1" dirty="0">
                <a:solidFill>
                  <a:srgbClr val="7030A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층</a:t>
            </a:r>
            <a:r>
              <a:rPr lang="ko-KR" altLang="en-US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에 의해 </a:t>
            </a:r>
            <a:r>
              <a:rPr lang="ko-KR" altLang="en-US" sz="16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처리</a:t>
            </a:r>
            <a:endParaRPr lang="en-US" altLang="ko-KR" sz="1600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lvl="2"/>
            <a:endParaRPr lang="en-US" altLang="ko-KR" sz="6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lvl="2"/>
            <a:r>
              <a:rPr lang="en-US" altLang="ko-KR" sz="1400" b="1" dirty="0" smtClean="0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*  </a:t>
            </a:r>
            <a:r>
              <a:rPr lang="ko-KR" altLang="en-US" sz="1400" b="1" dirty="0" err="1" smtClean="0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케라스</a:t>
            </a:r>
            <a:r>
              <a:rPr lang="ko-KR" altLang="en-US" sz="1400" b="1" dirty="0" smtClean="0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-&gt; </a:t>
            </a:r>
            <a:r>
              <a:rPr lang="en-US" altLang="ko-KR" sz="1400" b="1" dirty="0" smtClean="0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(Conv2D </a:t>
            </a: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클래스</a:t>
            </a:r>
            <a:r>
              <a:rPr lang="en-US" altLang="ko-KR" sz="1400" b="1" dirty="0" smtClean="0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</a:p>
          <a:p>
            <a:pPr lvl="2"/>
            <a:endParaRPr lang="en-US" altLang="ko-KR" sz="1400" b="1" dirty="0" smtClean="0">
              <a:solidFill>
                <a:schemeClr val="accent6">
                  <a:lumMod val="7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층 호환성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각 층이 특정 크기의 입력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텐서만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받고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-&gt;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특정 크기의 출력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텐서를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반환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lvl="1"/>
            <a:r>
              <a:rPr lang="en-US" altLang="ko-KR" sz="900" b="1" dirty="0" smtClean="0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</a:t>
            </a:r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lvl="1"/>
            <a:r>
              <a:rPr lang="en-US" altLang="ko-KR" sz="1400" b="1" dirty="0" smtClean="0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*  model = </a:t>
            </a:r>
            <a:r>
              <a:rPr lang="en-US" altLang="ko-KR" sz="1400" b="1" dirty="0" err="1" smtClean="0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model.Sequential</a:t>
            </a:r>
            <a:r>
              <a:rPr lang="en-US" altLang="ko-KR" sz="1400" b="1" dirty="0" smtClean="0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()</a:t>
            </a:r>
          </a:p>
          <a:p>
            <a:r>
              <a:rPr lang="en-US" altLang="ko-KR" sz="1400" b="1" dirty="0" smtClean="0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              </a:t>
            </a:r>
            <a:r>
              <a:rPr lang="en-US" altLang="ko-KR" sz="1400" b="1" dirty="0" err="1" smtClean="0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model.add</a:t>
            </a:r>
            <a:r>
              <a:rPr lang="en-US" altLang="ko-KR" sz="1400" b="1" dirty="0" smtClean="0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en-US" altLang="ko-KR" sz="1400" b="1" dirty="0" err="1" smtClean="0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layers.Dense</a:t>
            </a:r>
            <a:r>
              <a:rPr lang="en-US" altLang="ko-KR" sz="1400" b="1" dirty="0" smtClean="0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(32</a:t>
            </a: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en-US" altLang="ko-KR" sz="1400" b="1" dirty="0" err="1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input_shape</a:t>
            </a: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=(784, ))) </a:t>
            </a:r>
            <a:endParaRPr lang="en-US" altLang="ko-KR" sz="1400" b="1" dirty="0" smtClean="0">
              <a:solidFill>
                <a:schemeClr val="accent6">
                  <a:lumMod val="7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1400" b="1" dirty="0" smtClean="0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             </a:t>
            </a:r>
            <a:r>
              <a:rPr lang="en-US" altLang="ko-KR" sz="1400" b="1" dirty="0" err="1" smtClean="0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model.add</a:t>
            </a:r>
            <a:r>
              <a:rPr lang="en-US" altLang="ko-KR" sz="1400" b="1" dirty="0" smtClean="0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en-US" altLang="ko-KR" sz="1400" b="1" dirty="0" err="1" smtClean="0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layers.Dense</a:t>
            </a:r>
            <a:r>
              <a:rPr lang="en-US" altLang="ko-KR" sz="1400" b="1" dirty="0" smtClean="0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(10</a:t>
            </a: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))</a:t>
            </a:r>
            <a:endParaRPr lang="ko-KR" altLang="en-US" sz="1400" b="1" dirty="0">
              <a:solidFill>
                <a:schemeClr val="accent6">
                  <a:lumMod val="7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lvl="2"/>
            <a:endParaRPr lang="ko-KR" altLang="en-US" sz="16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dirty="0"/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4841245" y="1613553"/>
            <a:ext cx="3589683" cy="26142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flipV="1">
            <a:off x="3856101" y="1613553"/>
            <a:ext cx="985144" cy="25297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303068" y="1730520"/>
            <a:ext cx="286988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확률적 경사 </a:t>
            </a:r>
            <a:r>
              <a:rPr lang="ko-KR" altLang="en-US" sz="1400" dirty="0" err="1" smtClean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하강법에</a:t>
            </a:r>
            <a:r>
              <a:rPr lang="ko-KR" altLang="en-US" sz="1400" dirty="0" smtClean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의해 학습되는</a:t>
            </a:r>
            <a:endParaRPr lang="en-US" altLang="ko-KR" sz="1400" dirty="0" smtClean="0">
              <a:solidFill>
                <a:srgbClr val="0070C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하나 이상의 </a:t>
            </a:r>
            <a:r>
              <a:rPr lang="ko-KR" altLang="en-US" sz="1400" dirty="0" err="1" smtClean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텐서</a:t>
            </a:r>
            <a:endParaRPr lang="en-US" altLang="ko-KR" sz="1400" dirty="0" smtClean="0">
              <a:solidFill>
                <a:srgbClr val="0070C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algn="ctr"/>
            <a:endParaRPr lang="en-US" altLang="ko-KR" sz="400" dirty="0" smtClean="0">
              <a:solidFill>
                <a:srgbClr val="0070C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algn="ctr"/>
            <a:r>
              <a:rPr lang="ko-KR" altLang="en-US" sz="1400" b="1" dirty="0" smtClean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네트워크가 학습한</a:t>
            </a:r>
            <a:r>
              <a:rPr lang="en-US" altLang="ko-KR" sz="1400" b="1" dirty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b="1" dirty="0" smtClean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지식이 담김</a:t>
            </a:r>
            <a:endParaRPr lang="ko-KR" altLang="en-US" sz="1400" b="1" dirty="0">
              <a:solidFill>
                <a:srgbClr val="0070C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7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4655335" y="362142"/>
            <a:ext cx="2815140" cy="3213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 smtClean="0">
                <a:solidFill>
                  <a:srgbClr val="0DCC86"/>
                </a:solidFill>
              </a:rPr>
              <a:t>3.1.1 </a:t>
            </a:r>
            <a:r>
              <a:rPr lang="ko-KR" altLang="en-US" sz="1400" b="1" i="1" dirty="0" smtClean="0">
                <a:solidFill>
                  <a:srgbClr val="0DCC86"/>
                </a:solidFill>
              </a:rPr>
              <a:t>층</a:t>
            </a:r>
            <a:r>
              <a:rPr lang="en-US" altLang="ko-KR" sz="1400" b="1" i="1" dirty="0" smtClean="0">
                <a:solidFill>
                  <a:srgbClr val="0DCC86"/>
                </a:solidFill>
              </a:rPr>
              <a:t>: </a:t>
            </a:r>
            <a:r>
              <a:rPr lang="ko-KR" altLang="en-US" sz="1400" b="1" i="1" dirty="0" err="1" smtClean="0">
                <a:solidFill>
                  <a:srgbClr val="0DCC86"/>
                </a:solidFill>
              </a:rPr>
              <a:t>딥러닝의</a:t>
            </a:r>
            <a:r>
              <a:rPr lang="ko-KR" altLang="en-US" sz="1400" b="1" i="1" dirty="0" smtClean="0">
                <a:solidFill>
                  <a:srgbClr val="0DCC86"/>
                </a:solidFill>
              </a:rPr>
              <a:t> 구성 단위</a:t>
            </a:r>
            <a:endParaRPr lang="en-US" altLang="ko-KR" sz="1400" b="1" i="1" dirty="0">
              <a:solidFill>
                <a:srgbClr val="0DCC86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470475" y="5410483"/>
            <a:ext cx="3019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ko-KR" sz="1400" dirty="0" smtClean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# </a:t>
            </a:r>
            <a:r>
              <a:rPr lang="ko-KR" altLang="en-US" sz="1400" dirty="0" smtClean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차원이 </a:t>
            </a:r>
            <a:r>
              <a:rPr lang="en-US" altLang="ko-KR" sz="1400" dirty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784</a:t>
            </a:r>
            <a:r>
              <a:rPr lang="ko-KR" altLang="en-US" sz="1400" dirty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인 </a:t>
            </a:r>
            <a:r>
              <a:rPr lang="en-US" altLang="ko-KR" sz="1400" dirty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2D </a:t>
            </a:r>
            <a:r>
              <a:rPr lang="ko-KR" altLang="en-US" sz="1400" dirty="0" err="1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텐서만</a:t>
            </a:r>
            <a:r>
              <a:rPr lang="ko-KR" altLang="en-US" sz="1400" dirty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입력 받는 층</a:t>
            </a:r>
            <a:r>
              <a:rPr lang="en-US" altLang="ko-KR" sz="1400" dirty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 </a:t>
            </a:r>
            <a:r>
              <a:rPr lang="en-US" altLang="ko-KR" sz="1400" dirty="0" smtClean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</a:t>
            </a:r>
            <a:r>
              <a:rPr lang="en-US" altLang="ko-KR" sz="1400" b="1" dirty="0" smtClean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32</a:t>
            </a:r>
            <a:r>
              <a:rPr lang="ko-KR" altLang="en-US" sz="1400" b="1" dirty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로 </a:t>
            </a:r>
            <a:r>
              <a:rPr lang="ko-KR" altLang="en-US" sz="1400" b="1" dirty="0" smtClean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차원 크기 </a:t>
            </a:r>
            <a:r>
              <a:rPr lang="ko-KR" altLang="en-US" sz="1400" b="1" dirty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변환된 </a:t>
            </a:r>
            <a:r>
              <a:rPr lang="ko-KR" altLang="en-US" sz="1400" b="1" dirty="0" err="1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텐서</a:t>
            </a:r>
            <a:r>
              <a:rPr lang="ko-KR" altLang="en-US" sz="1400" b="1" dirty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b="1" dirty="0" smtClean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출력</a:t>
            </a:r>
            <a:endParaRPr lang="en-US" altLang="ko-KR" sz="1400" b="1" dirty="0">
              <a:solidFill>
                <a:srgbClr val="0070C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84" name="직선 화살표 연결선 83"/>
          <p:cNvCxnSpPr>
            <a:endCxn id="82" idx="1"/>
          </p:cNvCxnSpPr>
          <p:nvPr/>
        </p:nvCxnSpPr>
        <p:spPr>
          <a:xfrm>
            <a:off x="6957990" y="5622833"/>
            <a:ext cx="512485" cy="4926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>
            <a:off x="3856101" y="6199525"/>
            <a:ext cx="509551" cy="19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110876" y="6028398"/>
            <a:ext cx="293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ko-KR" sz="1400" dirty="0" smtClean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# </a:t>
            </a:r>
            <a:r>
              <a:rPr lang="en-US" altLang="ko-KR" sz="1400" b="1" dirty="0" smtClean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32</a:t>
            </a:r>
            <a:r>
              <a:rPr lang="ko-KR" altLang="en-US" sz="1400" b="1" dirty="0" smtClean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차원의 벡터를 입력으로 받음</a:t>
            </a:r>
            <a:endParaRPr lang="en-US" altLang="ko-KR" sz="1400" b="1" dirty="0">
              <a:solidFill>
                <a:srgbClr val="0070C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95" name="직선 연결선 94"/>
          <p:cNvCxnSpPr/>
          <p:nvPr/>
        </p:nvCxnSpPr>
        <p:spPr>
          <a:xfrm flipV="1">
            <a:off x="3856101" y="5933703"/>
            <a:ext cx="0" cy="26582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996550" y="5893097"/>
            <a:ext cx="606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호환</a:t>
            </a:r>
            <a:endParaRPr lang="ko-KR" altLang="en-US" sz="1600" dirty="0">
              <a:solidFill>
                <a:srgbClr val="FF0000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cxnSp>
        <p:nvCxnSpPr>
          <p:cNvPr id="99" name="직선 연결선 98"/>
          <p:cNvCxnSpPr>
            <a:endCxn id="97" idx="1"/>
          </p:cNvCxnSpPr>
          <p:nvPr/>
        </p:nvCxnSpPr>
        <p:spPr>
          <a:xfrm flipV="1">
            <a:off x="6789535" y="6062374"/>
            <a:ext cx="207015" cy="1371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 flipV="1">
            <a:off x="7475283" y="5833877"/>
            <a:ext cx="348566" cy="1329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31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88151" y="209696"/>
            <a:ext cx="11522849" cy="6407834"/>
            <a:chOff x="279945" y="225083"/>
            <a:chExt cx="11522849" cy="640783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9713A4A-8C39-4CED-8F0C-B0C868A04FD3}"/>
                </a:ext>
              </a:extLst>
            </p:cNvPr>
            <p:cNvSpPr/>
            <p:nvPr/>
          </p:nvSpPr>
          <p:spPr>
            <a:xfrm>
              <a:off x="1617786" y="225083"/>
              <a:ext cx="10185008" cy="562708"/>
            </a:xfrm>
            <a:prstGeom prst="rect">
              <a:avLst/>
            </a:prstGeom>
            <a:solidFill>
              <a:srgbClr val="0DC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ECF3579-9D1B-4F32-B5B4-B144E2A0BFFA}"/>
                </a:ext>
              </a:extLst>
            </p:cNvPr>
            <p:cNvGrpSpPr/>
            <p:nvPr/>
          </p:nvGrpSpPr>
          <p:grpSpPr>
            <a:xfrm>
              <a:off x="281354" y="225083"/>
              <a:ext cx="1488246" cy="562708"/>
              <a:chOff x="281354" y="225083"/>
              <a:chExt cx="1488246" cy="562708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FFF6C09F-7DEB-4D99-84EA-234F595981E1}"/>
                  </a:ext>
                </a:extLst>
              </p:cNvPr>
              <p:cNvSpPr/>
              <p:nvPr/>
            </p:nvSpPr>
            <p:spPr>
              <a:xfrm>
                <a:off x="281354" y="225083"/>
                <a:ext cx="1336432" cy="562708"/>
              </a:xfrm>
              <a:prstGeom prst="rect">
                <a:avLst/>
              </a:prstGeom>
              <a:solidFill>
                <a:srgbClr val="0BAB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prstClr val="white"/>
                    </a:solidFill>
                  </a:rPr>
                  <a:t>PAGE.3</a:t>
                </a:r>
                <a:endParaRPr lang="ko-KR" altLang="en-US" sz="1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이등변 삼각형 24">
                <a:extLst>
                  <a:ext uri="{FF2B5EF4-FFF2-40B4-BE49-F238E27FC236}">
                    <a16:creationId xmlns:a16="http://schemas.microsoft.com/office/drawing/2014/main" id="{E4134D1D-87B7-423E-B298-84DA02455A23}"/>
                  </a:ext>
                </a:extLst>
              </p:cNvPr>
              <p:cNvSpPr/>
              <p:nvPr/>
            </p:nvSpPr>
            <p:spPr>
              <a:xfrm rot="5400000">
                <a:off x="1592973" y="430530"/>
                <a:ext cx="201440" cy="151814"/>
              </a:xfrm>
              <a:prstGeom prst="triangle">
                <a:avLst/>
              </a:prstGeom>
              <a:solidFill>
                <a:srgbClr val="0BAB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0B18CF6-D809-4D7F-AFEB-2F0D60E208F6}"/>
                </a:ext>
              </a:extLst>
            </p:cNvPr>
            <p:cNvSpPr/>
            <p:nvPr/>
          </p:nvSpPr>
          <p:spPr>
            <a:xfrm>
              <a:off x="281354" y="787791"/>
              <a:ext cx="11521440" cy="584512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3B56779-E726-4FC2-9CB3-3D0DCF7D1128}"/>
                </a:ext>
              </a:extLst>
            </p:cNvPr>
            <p:cNvSpPr/>
            <p:nvPr/>
          </p:nvSpPr>
          <p:spPr>
            <a:xfrm>
              <a:off x="1617786" y="1008795"/>
              <a:ext cx="9726489" cy="5443488"/>
            </a:xfrm>
            <a:prstGeom prst="rect">
              <a:avLst/>
            </a:prstGeom>
            <a:solidFill>
              <a:schemeClr val="bg1">
                <a:alpha val="72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8F6AB17A-3FA7-474D-BBEF-83CB2760D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543" y="3137572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36">
              <a:extLst>
                <a:ext uri="{FF2B5EF4-FFF2-40B4-BE49-F238E27FC236}">
                  <a16:creationId xmlns:a16="http://schemas.microsoft.com/office/drawing/2014/main" id="{10D33EC3-8543-4845-97A2-D38BE89D3A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154" y="5063613"/>
              <a:ext cx="113404" cy="19073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자유형 23">
              <a:extLst>
                <a:ext uri="{FF2B5EF4-FFF2-40B4-BE49-F238E27FC236}">
                  <a16:creationId xmlns:a16="http://schemas.microsoft.com/office/drawing/2014/main" id="{9DE6512C-BDB3-4376-9AC7-31424A53FA0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23" y="4435296"/>
              <a:ext cx="170716" cy="14941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B68D00C6-D84C-4803-B1EB-FECD65204530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767131" y="3803449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2B1EC7E-B4C1-427F-9DD0-1F995024FB07}"/>
                </a:ext>
              </a:extLst>
            </p:cNvPr>
            <p:cNvGrpSpPr/>
            <p:nvPr/>
          </p:nvGrpSpPr>
          <p:grpSpPr>
            <a:xfrm>
              <a:off x="698813" y="1323163"/>
              <a:ext cx="323769" cy="323769"/>
              <a:chOff x="1593332" y="2172798"/>
              <a:chExt cx="1083168" cy="1083168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7A7D0EE5-09F8-4A5D-9D20-26D494089502}"/>
                  </a:ext>
                </a:extLst>
              </p:cNvPr>
              <p:cNvSpPr/>
              <p:nvPr/>
            </p:nvSpPr>
            <p:spPr>
              <a:xfrm>
                <a:off x="1593332" y="2172798"/>
                <a:ext cx="1083168" cy="10831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5ABCC0C8-17E4-4B81-A27A-147B2E5454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5" y="2321121"/>
                <a:ext cx="786521" cy="786521"/>
              </a:xfrm>
              <a:prstGeom prst="rect">
                <a:avLst/>
              </a:prstGeom>
            </p:spPr>
          </p:pic>
        </p:grpSp>
        <p:sp>
          <p:nvSpPr>
            <p:cNvPr id="13" name="모서리가 둥근 직사각형 31">
              <a:extLst>
                <a:ext uri="{FF2B5EF4-FFF2-40B4-BE49-F238E27FC236}">
                  <a16:creationId xmlns:a16="http://schemas.microsoft.com/office/drawing/2014/main" id="{0D70DB20-3D1F-43F8-A839-231CD4EFCF5E}"/>
                </a:ext>
              </a:extLst>
            </p:cNvPr>
            <p:cNvSpPr/>
            <p:nvPr/>
          </p:nvSpPr>
          <p:spPr>
            <a:xfrm>
              <a:off x="655381" y="2395195"/>
              <a:ext cx="396000" cy="396000"/>
            </a:xfrm>
            <a:prstGeom prst="ellipse">
              <a:avLst/>
            </a:prstGeom>
            <a:solidFill>
              <a:srgbClr val="0DCC86"/>
            </a:solidFill>
            <a:ln>
              <a:noFill/>
            </a:ln>
            <a:effectLst>
              <a:outerShdw blurRad="50800" dist="38100" dir="5400000" algn="t" rotWithShape="0">
                <a:srgbClr val="0DCC86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endParaRPr lang="en-US" altLang="ko-KR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14" name="Group 12">
              <a:extLst>
                <a:ext uri="{FF2B5EF4-FFF2-40B4-BE49-F238E27FC236}">
                  <a16:creationId xmlns:a16="http://schemas.microsoft.com/office/drawing/2014/main" id="{252077E4-87D8-48E7-B880-FDAAA95124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8709" y="2499085"/>
              <a:ext cx="229344" cy="18243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20" name="Freeform 13">
                <a:extLst>
                  <a:ext uri="{FF2B5EF4-FFF2-40B4-BE49-F238E27FC236}">
                    <a16:creationId xmlns:a16="http://schemas.microsoft.com/office/drawing/2014/main" id="{AA59A9F0-ECA0-4E49-9271-27F0084E36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4">
                <a:extLst>
                  <a:ext uri="{FF2B5EF4-FFF2-40B4-BE49-F238E27FC236}">
                    <a16:creationId xmlns:a16="http://schemas.microsoft.com/office/drawing/2014/main" id="{E13AA14F-D8D4-46A8-8F13-204E95910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C63EB2D-4443-423A-B6F5-EB0E0415417D}"/>
                </a:ext>
              </a:extLst>
            </p:cNvPr>
            <p:cNvSpPr/>
            <p:nvPr/>
          </p:nvSpPr>
          <p:spPr>
            <a:xfrm>
              <a:off x="541781" y="1697252"/>
              <a:ext cx="63023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prstClr val="white"/>
                  </a:solidFill>
                </a:rPr>
                <a:t>seok830621</a:t>
              </a:r>
              <a:endParaRPr lang="ko-KR" altLang="en-US" sz="600" dirty="0">
                <a:solidFill>
                  <a:prstClr val="white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5C7F552E-2F2C-476B-BDF9-0C3593816EC0}"/>
                </a:ext>
              </a:extLst>
            </p:cNvPr>
            <p:cNvSpPr/>
            <p:nvPr/>
          </p:nvSpPr>
          <p:spPr>
            <a:xfrm>
              <a:off x="883333" y="3037425"/>
              <a:ext cx="177525" cy="177525"/>
            </a:xfrm>
            <a:prstGeom prst="ellipse">
              <a:avLst/>
            </a:prstGeom>
            <a:solidFill>
              <a:srgbClr val="0DC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1000" dirty="0">
                  <a:solidFill>
                    <a:prstClr val="white"/>
                  </a:solidFill>
                </a:rPr>
                <a:t>5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77FE53B-CD33-43C1-8B9D-5F70E8EB8C19}"/>
                </a:ext>
              </a:extLst>
            </p:cNvPr>
            <p:cNvSpPr/>
            <p:nvPr/>
          </p:nvSpPr>
          <p:spPr>
            <a:xfrm>
              <a:off x="851124" y="4971292"/>
              <a:ext cx="177525" cy="177525"/>
            </a:xfrm>
            <a:prstGeom prst="ellipse">
              <a:avLst/>
            </a:prstGeom>
            <a:solidFill>
              <a:srgbClr val="0DC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600" dirty="0">
                  <a:solidFill>
                    <a:prstClr val="white"/>
                  </a:solidFill>
                </a:rPr>
                <a:t>off</a:t>
              </a:r>
              <a:endParaRPr lang="ko-KR" altLang="en-US" sz="600" dirty="0">
                <a:solidFill>
                  <a:prstClr val="white"/>
                </a:solidFill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CD3C5819-FF22-4C44-B2A3-CEEDF1492ED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60697" y="1647918"/>
              <a:ext cx="0" cy="468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57408E5D-8505-4A08-A825-2BD8E12A542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39945" y="872917"/>
              <a:ext cx="0" cy="11520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6" y="356752"/>
            <a:ext cx="2526129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 smtClean="0">
                <a:solidFill>
                  <a:srgbClr val="0DCC86"/>
                </a:solidFill>
              </a:rPr>
              <a:t>3.1 </a:t>
            </a:r>
            <a:r>
              <a:rPr lang="ko-KR" altLang="en-US" sz="1400" b="1" i="1" dirty="0" smtClean="0">
                <a:solidFill>
                  <a:srgbClr val="0DCC86"/>
                </a:solidFill>
              </a:rPr>
              <a:t>신경망의 구조</a:t>
            </a:r>
            <a:endParaRPr lang="en-US" altLang="ko-KR" sz="1400" b="1" i="1" dirty="0">
              <a:solidFill>
                <a:srgbClr val="0DCC8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58381" y="1408229"/>
            <a:ext cx="9341783" cy="374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모델</a:t>
            </a:r>
            <a:r>
              <a:rPr lang="ko-KR" altLang="en-US" sz="2000" dirty="0" smtClean="0">
                <a:solidFill>
                  <a:srgbClr val="7030A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</a:t>
            </a:r>
            <a:r>
              <a:rPr lang="en-US" altLang="ko-KR" sz="200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en-US" sz="20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층으로 만든 </a:t>
            </a:r>
            <a:r>
              <a:rPr lang="ko-KR" altLang="en-US" sz="2000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비순환</a:t>
            </a:r>
            <a:r>
              <a:rPr lang="ko-KR" altLang="en-US" sz="20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유향 그래프</a:t>
            </a:r>
            <a:endParaRPr lang="en-US" altLang="ko-KR" sz="2000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일반적으로 하나의 입력을 하나의 출력으로 매핑하는 층을 순서대로 쌓음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lvl="1"/>
            <a:endParaRPr lang="en-US" altLang="ko-KR" sz="1050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네트워크 구조는 </a:t>
            </a:r>
            <a:r>
              <a:rPr lang="ko-KR" altLang="en-US" b="1" dirty="0" smtClean="0">
                <a:solidFill>
                  <a:srgbClr val="7030A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가설 공간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을 정의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: </a:t>
            </a:r>
          </a:p>
          <a:p>
            <a:pPr lvl="1"/>
            <a:r>
              <a:rPr lang="en-US" altLang="ko-KR" sz="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6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</a:t>
            </a:r>
          </a:p>
          <a:p>
            <a:pPr lvl="1"/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</a:t>
            </a:r>
            <a:r>
              <a:rPr lang="ko-KR" altLang="en-US" sz="16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네트워크 </a:t>
            </a:r>
            <a:r>
              <a:rPr lang="ko-KR" altLang="en-US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구조를 </a:t>
            </a:r>
            <a:r>
              <a:rPr lang="ko-KR" altLang="en-US" sz="16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선택 </a:t>
            </a:r>
            <a:r>
              <a:rPr lang="en-US" altLang="ko-KR" sz="16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-&gt;</a:t>
            </a:r>
            <a:r>
              <a:rPr lang="ko-KR" altLang="en-US" sz="16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가설 </a:t>
            </a:r>
            <a:r>
              <a:rPr lang="ko-KR" altLang="en-US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공간을 입력 데이터에서 출력 데이터로 </a:t>
            </a:r>
            <a:r>
              <a:rPr lang="ko-KR" altLang="en-US" sz="16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매핑하는 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lvl="1"/>
            <a:r>
              <a:rPr lang="ko-KR" altLang="en-US" sz="1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</a:t>
            </a:r>
            <a:r>
              <a:rPr lang="ko-KR" altLang="en-US" sz="5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                            </a:t>
            </a:r>
            <a:endParaRPr lang="en-US" altLang="ko-KR" sz="500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lvl="1"/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                              </a:t>
            </a:r>
            <a:r>
              <a:rPr lang="ko-KR" altLang="en-US" sz="16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일련의 특정 </a:t>
            </a:r>
            <a:r>
              <a:rPr lang="ko-KR" altLang="en-US" sz="16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텐서</a:t>
            </a:r>
            <a:r>
              <a:rPr lang="ko-KR" altLang="en-US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연산으로 </a:t>
            </a:r>
            <a:r>
              <a:rPr lang="ko-KR" altLang="en-US" sz="16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제한</a:t>
            </a:r>
            <a:endParaRPr lang="en-US" altLang="ko-KR" sz="1600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lvl="1"/>
            <a:endParaRPr lang="en-US" altLang="ko-KR" dirty="0" smtClean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pPr lvl="1"/>
            <a:endParaRPr lang="en-US" altLang="ko-KR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pPr lvl="1"/>
            <a:endParaRPr lang="en-US" altLang="ko-KR" dirty="0" smtClean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pPr lvl="1"/>
            <a:endParaRPr lang="en-US" altLang="ko-KR" dirty="0" smtClean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pPr lvl="1"/>
            <a:r>
              <a:rPr lang="en-US" altLang="ko-KR" sz="1600" b="1" dirty="0">
                <a:solidFill>
                  <a:schemeClr val="accent5">
                    <a:lumMod val="75000"/>
                  </a:schemeClr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</a:t>
            </a:r>
            <a:r>
              <a:rPr lang="en-US" altLang="ko-KR" sz="1600" b="1" dirty="0" smtClean="0">
                <a:solidFill>
                  <a:schemeClr val="accent5">
                    <a:lumMod val="75000"/>
                  </a:schemeClr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                         </a:t>
            </a:r>
            <a:r>
              <a:rPr lang="en-US" altLang="ko-KR" b="1" dirty="0" smtClean="0">
                <a:solidFill>
                  <a:schemeClr val="accent5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* </a:t>
            </a:r>
            <a:r>
              <a:rPr lang="ko-KR" altLang="en-US" b="1" dirty="0" smtClean="0">
                <a:solidFill>
                  <a:schemeClr val="accent5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목표 </a:t>
            </a:r>
            <a:r>
              <a:rPr lang="en-US" altLang="ko-KR" b="1" dirty="0" smtClean="0">
                <a:solidFill>
                  <a:schemeClr val="accent5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b="1" dirty="0" err="1" smtClean="0">
                <a:solidFill>
                  <a:schemeClr val="accent5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텐서</a:t>
            </a:r>
            <a:r>
              <a:rPr lang="ko-KR" altLang="en-US" b="1" dirty="0" smtClean="0">
                <a:solidFill>
                  <a:schemeClr val="accent5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연산에 포함된 가중치 </a:t>
            </a:r>
            <a:r>
              <a:rPr lang="ko-KR" altLang="en-US" b="1" dirty="0" err="1">
                <a:solidFill>
                  <a:schemeClr val="accent5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텐서의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좋은 </a:t>
            </a:r>
            <a:r>
              <a:rPr lang="ko-KR" altLang="en-US" b="1" dirty="0" smtClean="0">
                <a:solidFill>
                  <a:schemeClr val="accent5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값 찾기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dirty="0"/>
          </a:p>
        </p:txBody>
      </p:sp>
      <p:sp>
        <p:nvSpPr>
          <p:cNvPr id="30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4655335" y="362142"/>
            <a:ext cx="2815140" cy="3213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 smtClean="0">
                <a:solidFill>
                  <a:srgbClr val="0DCC86"/>
                </a:solidFill>
              </a:rPr>
              <a:t>3.1.2 </a:t>
            </a:r>
            <a:r>
              <a:rPr lang="ko-KR" altLang="en-US" sz="1400" b="1" i="1" dirty="0" smtClean="0">
                <a:solidFill>
                  <a:srgbClr val="0DCC86"/>
                </a:solidFill>
              </a:rPr>
              <a:t>모델 </a:t>
            </a:r>
            <a:r>
              <a:rPr lang="en-US" altLang="ko-KR" sz="1400" b="1" i="1" dirty="0" smtClean="0">
                <a:solidFill>
                  <a:srgbClr val="0DCC86"/>
                </a:solidFill>
              </a:rPr>
              <a:t>: </a:t>
            </a:r>
            <a:r>
              <a:rPr lang="ko-KR" altLang="en-US" sz="1400" b="1" i="1" dirty="0" smtClean="0">
                <a:solidFill>
                  <a:srgbClr val="0DCC86"/>
                </a:solidFill>
              </a:rPr>
              <a:t>층의 네트워크</a:t>
            </a:r>
            <a:endParaRPr lang="en-US" altLang="ko-KR" sz="1400" b="1" i="1" dirty="0">
              <a:solidFill>
                <a:srgbClr val="0DCC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76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45019" y="252828"/>
            <a:ext cx="11522849" cy="6407834"/>
            <a:chOff x="279945" y="225083"/>
            <a:chExt cx="11522849" cy="640783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9713A4A-8C39-4CED-8F0C-B0C868A04FD3}"/>
                </a:ext>
              </a:extLst>
            </p:cNvPr>
            <p:cNvSpPr/>
            <p:nvPr/>
          </p:nvSpPr>
          <p:spPr>
            <a:xfrm>
              <a:off x="1617786" y="225083"/>
              <a:ext cx="10185008" cy="562708"/>
            </a:xfrm>
            <a:prstGeom prst="rect">
              <a:avLst/>
            </a:prstGeom>
            <a:solidFill>
              <a:srgbClr val="0DC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DECF3579-9D1B-4F32-B5B4-B144E2A0BFFA}"/>
                </a:ext>
              </a:extLst>
            </p:cNvPr>
            <p:cNvGrpSpPr/>
            <p:nvPr/>
          </p:nvGrpSpPr>
          <p:grpSpPr>
            <a:xfrm>
              <a:off x="281354" y="225083"/>
              <a:ext cx="1488246" cy="562708"/>
              <a:chOff x="281354" y="225083"/>
              <a:chExt cx="1488246" cy="562708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FFF6C09F-7DEB-4D99-84EA-234F595981E1}"/>
                  </a:ext>
                </a:extLst>
              </p:cNvPr>
              <p:cNvSpPr/>
              <p:nvPr/>
            </p:nvSpPr>
            <p:spPr>
              <a:xfrm>
                <a:off x="281354" y="225083"/>
                <a:ext cx="1336432" cy="562708"/>
              </a:xfrm>
              <a:prstGeom prst="rect">
                <a:avLst/>
              </a:prstGeom>
              <a:solidFill>
                <a:srgbClr val="0BAB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prstClr val="white"/>
                    </a:solidFill>
                  </a:rPr>
                  <a:t>PAGE.4</a:t>
                </a:r>
                <a:endParaRPr lang="ko-KR" altLang="en-US" sz="1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이등변 삼각형 23">
                <a:extLst>
                  <a:ext uri="{FF2B5EF4-FFF2-40B4-BE49-F238E27FC236}">
                    <a16:creationId xmlns:a16="http://schemas.microsoft.com/office/drawing/2014/main" id="{E4134D1D-87B7-423E-B298-84DA02455A23}"/>
                  </a:ext>
                </a:extLst>
              </p:cNvPr>
              <p:cNvSpPr/>
              <p:nvPr/>
            </p:nvSpPr>
            <p:spPr>
              <a:xfrm rot="5400000">
                <a:off x="1592973" y="430530"/>
                <a:ext cx="201440" cy="151814"/>
              </a:xfrm>
              <a:prstGeom prst="triangle">
                <a:avLst/>
              </a:prstGeom>
              <a:solidFill>
                <a:srgbClr val="0BAB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0B18CF6-D809-4D7F-AFEB-2F0D60E208F6}"/>
                </a:ext>
              </a:extLst>
            </p:cNvPr>
            <p:cNvSpPr/>
            <p:nvPr/>
          </p:nvSpPr>
          <p:spPr>
            <a:xfrm>
              <a:off x="281354" y="787791"/>
              <a:ext cx="11521440" cy="584512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3B56779-E726-4FC2-9CB3-3D0DCF7D1128}"/>
                </a:ext>
              </a:extLst>
            </p:cNvPr>
            <p:cNvSpPr/>
            <p:nvPr/>
          </p:nvSpPr>
          <p:spPr>
            <a:xfrm>
              <a:off x="1617786" y="1008795"/>
              <a:ext cx="9726489" cy="5443488"/>
            </a:xfrm>
            <a:prstGeom prst="rect">
              <a:avLst/>
            </a:prstGeom>
            <a:solidFill>
              <a:schemeClr val="bg1">
                <a:alpha val="72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8F6AB17A-3FA7-474D-BBEF-83CB2760D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543" y="3137572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36">
              <a:extLst>
                <a:ext uri="{FF2B5EF4-FFF2-40B4-BE49-F238E27FC236}">
                  <a16:creationId xmlns:a16="http://schemas.microsoft.com/office/drawing/2014/main" id="{10D33EC3-8543-4845-97A2-D38BE89D3A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154" y="5063613"/>
              <a:ext cx="113404" cy="19073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23">
              <a:extLst>
                <a:ext uri="{FF2B5EF4-FFF2-40B4-BE49-F238E27FC236}">
                  <a16:creationId xmlns:a16="http://schemas.microsoft.com/office/drawing/2014/main" id="{9DE6512C-BDB3-4376-9AC7-31424A53FA0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23" y="4435296"/>
              <a:ext cx="170716" cy="14941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B68D00C6-D84C-4803-B1EB-FECD65204530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767131" y="3803449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2B1EC7E-B4C1-427F-9DD0-1F995024FB07}"/>
                </a:ext>
              </a:extLst>
            </p:cNvPr>
            <p:cNvGrpSpPr/>
            <p:nvPr/>
          </p:nvGrpSpPr>
          <p:grpSpPr>
            <a:xfrm>
              <a:off x="698813" y="1323163"/>
              <a:ext cx="323769" cy="323769"/>
              <a:chOff x="1593332" y="2172798"/>
              <a:chExt cx="1083168" cy="1083168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7A7D0EE5-09F8-4A5D-9D20-26D494089502}"/>
                  </a:ext>
                </a:extLst>
              </p:cNvPr>
              <p:cNvSpPr/>
              <p:nvPr/>
            </p:nvSpPr>
            <p:spPr>
              <a:xfrm>
                <a:off x="1593332" y="2172798"/>
                <a:ext cx="1083168" cy="10831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5ABCC0C8-17E4-4B81-A27A-147B2E5454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5" y="2321121"/>
                <a:ext cx="786521" cy="786521"/>
              </a:xfrm>
              <a:prstGeom prst="rect">
                <a:avLst/>
              </a:prstGeom>
            </p:spPr>
          </p:pic>
        </p:grpSp>
        <p:sp>
          <p:nvSpPr>
            <p:cNvPr id="12" name="모서리가 둥근 직사각형 31">
              <a:extLst>
                <a:ext uri="{FF2B5EF4-FFF2-40B4-BE49-F238E27FC236}">
                  <a16:creationId xmlns:a16="http://schemas.microsoft.com/office/drawing/2014/main" id="{0D70DB20-3D1F-43F8-A839-231CD4EFCF5E}"/>
                </a:ext>
              </a:extLst>
            </p:cNvPr>
            <p:cNvSpPr/>
            <p:nvPr/>
          </p:nvSpPr>
          <p:spPr>
            <a:xfrm>
              <a:off x="655381" y="2395195"/>
              <a:ext cx="396000" cy="396000"/>
            </a:xfrm>
            <a:prstGeom prst="ellipse">
              <a:avLst/>
            </a:prstGeom>
            <a:solidFill>
              <a:srgbClr val="0DCC86"/>
            </a:solidFill>
            <a:ln>
              <a:noFill/>
            </a:ln>
            <a:effectLst>
              <a:outerShdw blurRad="50800" dist="38100" dir="5400000" algn="t" rotWithShape="0">
                <a:srgbClr val="0DCC86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endParaRPr lang="en-US" altLang="ko-KR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52077E4-87D8-48E7-B880-FDAAA95124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8709" y="2499085"/>
              <a:ext cx="229344" cy="18243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9" name="Freeform 13">
                <a:extLst>
                  <a:ext uri="{FF2B5EF4-FFF2-40B4-BE49-F238E27FC236}">
                    <a16:creationId xmlns:a16="http://schemas.microsoft.com/office/drawing/2014/main" id="{AA59A9F0-ECA0-4E49-9271-27F0084E36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4">
                <a:extLst>
                  <a:ext uri="{FF2B5EF4-FFF2-40B4-BE49-F238E27FC236}">
                    <a16:creationId xmlns:a16="http://schemas.microsoft.com/office/drawing/2014/main" id="{E13AA14F-D8D4-46A8-8F13-204E95910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C63EB2D-4443-423A-B6F5-EB0E0415417D}"/>
                </a:ext>
              </a:extLst>
            </p:cNvPr>
            <p:cNvSpPr/>
            <p:nvPr/>
          </p:nvSpPr>
          <p:spPr>
            <a:xfrm>
              <a:off x="541781" y="1697252"/>
              <a:ext cx="63023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prstClr val="white"/>
                  </a:solidFill>
                </a:rPr>
                <a:t>seok830621</a:t>
              </a:r>
              <a:endParaRPr lang="ko-KR" altLang="en-US" sz="600" dirty="0">
                <a:solidFill>
                  <a:prstClr val="white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C7F552E-2F2C-476B-BDF9-0C3593816EC0}"/>
                </a:ext>
              </a:extLst>
            </p:cNvPr>
            <p:cNvSpPr/>
            <p:nvPr/>
          </p:nvSpPr>
          <p:spPr>
            <a:xfrm>
              <a:off x="883333" y="3037425"/>
              <a:ext cx="177525" cy="177525"/>
            </a:xfrm>
            <a:prstGeom prst="ellipse">
              <a:avLst/>
            </a:prstGeom>
            <a:solidFill>
              <a:srgbClr val="0DC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1000" dirty="0">
                  <a:solidFill>
                    <a:prstClr val="white"/>
                  </a:solidFill>
                </a:rPr>
                <a:t>5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77FE53B-CD33-43C1-8B9D-5F70E8EB8C19}"/>
                </a:ext>
              </a:extLst>
            </p:cNvPr>
            <p:cNvSpPr/>
            <p:nvPr/>
          </p:nvSpPr>
          <p:spPr>
            <a:xfrm>
              <a:off x="851124" y="4971292"/>
              <a:ext cx="177525" cy="177525"/>
            </a:xfrm>
            <a:prstGeom prst="ellipse">
              <a:avLst/>
            </a:prstGeom>
            <a:solidFill>
              <a:srgbClr val="0DC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600" dirty="0">
                  <a:solidFill>
                    <a:prstClr val="white"/>
                  </a:solidFill>
                </a:rPr>
                <a:t>off</a:t>
              </a:r>
              <a:endParaRPr lang="ko-KR" altLang="en-US" sz="600" dirty="0">
                <a:solidFill>
                  <a:prstClr val="white"/>
                </a:solidFill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CD3C5819-FF22-4C44-B2A3-CEEDF1492ED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60697" y="1647918"/>
              <a:ext cx="0" cy="468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7408E5D-8505-4A08-A825-2BD8E12A542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39945" y="872917"/>
              <a:ext cx="0" cy="11520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6" y="356752"/>
            <a:ext cx="2526129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 smtClean="0">
                <a:solidFill>
                  <a:srgbClr val="0DCC86"/>
                </a:solidFill>
              </a:rPr>
              <a:t>3.1 </a:t>
            </a:r>
            <a:r>
              <a:rPr lang="ko-KR" altLang="en-US" sz="1400" b="1" i="1" dirty="0" smtClean="0">
                <a:solidFill>
                  <a:srgbClr val="0DCC86"/>
                </a:solidFill>
              </a:rPr>
              <a:t>신경망의 구조</a:t>
            </a:r>
            <a:endParaRPr lang="en-US" altLang="ko-KR" sz="1400" b="1" i="1" dirty="0">
              <a:solidFill>
                <a:srgbClr val="0DCC86"/>
              </a:solidFill>
            </a:endParaRPr>
          </a:p>
        </p:txBody>
      </p:sp>
      <p:sp>
        <p:nvSpPr>
          <p:cNvPr id="26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4655335" y="362142"/>
            <a:ext cx="5748122" cy="3213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 smtClean="0">
                <a:solidFill>
                  <a:srgbClr val="0DCC86"/>
                </a:solidFill>
              </a:rPr>
              <a:t>3.1.3 </a:t>
            </a:r>
            <a:r>
              <a:rPr lang="ko-KR" altLang="en-US" sz="1400" b="1" i="1" dirty="0" smtClean="0">
                <a:solidFill>
                  <a:srgbClr val="0DCC86"/>
                </a:solidFill>
              </a:rPr>
              <a:t>손실 함수와 </a:t>
            </a:r>
            <a:r>
              <a:rPr lang="ko-KR" altLang="en-US" sz="1400" b="1" i="1" dirty="0" err="1" smtClean="0">
                <a:solidFill>
                  <a:srgbClr val="0DCC86"/>
                </a:solidFill>
              </a:rPr>
              <a:t>옵티마이저</a:t>
            </a:r>
            <a:r>
              <a:rPr lang="ko-KR" altLang="en-US" sz="1400" b="1" i="1" dirty="0" smtClean="0">
                <a:solidFill>
                  <a:srgbClr val="0DCC86"/>
                </a:solidFill>
              </a:rPr>
              <a:t> </a:t>
            </a:r>
            <a:r>
              <a:rPr lang="en-US" altLang="ko-KR" sz="1400" b="1" i="1" dirty="0" smtClean="0">
                <a:solidFill>
                  <a:srgbClr val="0DCC86"/>
                </a:solidFill>
              </a:rPr>
              <a:t>: </a:t>
            </a:r>
            <a:r>
              <a:rPr lang="ko-KR" altLang="en-US" sz="1400" b="1" i="1" dirty="0" smtClean="0">
                <a:solidFill>
                  <a:srgbClr val="0DCC86"/>
                </a:solidFill>
              </a:rPr>
              <a:t>학습 과정을 조절하는 열쇠</a:t>
            </a:r>
            <a:endParaRPr lang="en-US" altLang="ko-KR" sz="1400" b="1" i="1" dirty="0">
              <a:solidFill>
                <a:srgbClr val="0DCC8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58381" y="1408229"/>
            <a:ext cx="934178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2000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손실함수</a:t>
            </a:r>
            <a:r>
              <a:rPr lang="ko-KR" altLang="en-US" sz="2000" dirty="0" smtClean="0">
                <a:solidFill>
                  <a:srgbClr val="7030A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</a:t>
            </a:r>
            <a:r>
              <a:rPr lang="en-US" altLang="ko-KR" sz="200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훈련하는 동안 </a:t>
            </a:r>
            <a:r>
              <a:rPr lang="ko-KR" altLang="en-US" b="1" dirty="0">
                <a:solidFill>
                  <a:srgbClr val="7030A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최소화될 값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(=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훈련 지표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</a:p>
          <a:p>
            <a:endParaRPr lang="en-US" altLang="ko-KR" sz="500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             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여러 개의 출력을 내는 신경망은 여러 개의 손실 함수를 가질 수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있음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400" dirty="0" smtClean="0">
              <a:solidFill>
                <a:schemeClr val="accent6">
                  <a:lumMod val="7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                      *EX) Binary </a:t>
            </a:r>
            <a:r>
              <a:rPr lang="en-US" altLang="ko-KR" sz="1400" dirty="0" err="1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crossentropy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categorical </a:t>
            </a:r>
            <a:r>
              <a:rPr lang="en-US" altLang="ko-KR" sz="1400" dirty="0" err="1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crossentropy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MSE, 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CTC 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등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/>
            </a:r>
            <a:b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</a:br>
            <a:endParaRPr lang="en-US" altLang="ko-KR" sz="1400" dirty="0">
              <a:solidFill>
                <a:schemeClr val="accent6">
                  <a:lumMod val="7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2000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옵티마이저</a:t>
            </a:r>
            <a:r>
              <a:rPr lang="ko-KR" altLang="en-US" sz="200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</a:t>
            </a:r>
            <a:r>
              <a:rPr lang="en-US" altLang="ko-KR" sz="200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손실 함수를 기반으로 네트워크가 </a:t>
            </a:r>
            <a:r>
              <a:rPr lang="ko-KR" altLang="en-US" b="1" dirty="0">
                <a:solidFill>
                  <a:srgbClr val="7030A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어떻게 업데이트 될지 </a:t>
            </a:r>
            <a:r>
              <a:rPr lang="ko-KR" altLang="en-US" b="1" dirty="0" smtClean="0">
                <a:solidFill>
                  <a:srgbClr val="7030A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결정</a:t>
            </a:r>
            <a:endParaRPr lang="en-US" altLang="ko-KR" b="1" dirty="0" smtClean="0">
              <a:solidFill>
                <a:srgbClr val="7030A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7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                 *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여러 개의 손실 함수가 있을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경우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                                                     -&gt;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경사 </a:t>
            </a:r>
            <a:r>
              <a:rPr lang="ko-KR" altLang="en-US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하강법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과정은 하나의 스칼라 </a:t>
            </a:r>
            <a:r>
              <a:rPr lang="ko-KR" altLang="en-US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손실값을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기준으로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함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                                                                      (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평균을 내서 하나의 스칼라 양으로 합침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  <a:r>
              <a:rPr lang="ko-KR" altLang="en-US" sz="2000" dirty="0"/>
              <a:t/>
            </a:r>
            <a:br>
              <a:rPr lang="ko-KR" altLang="en-US" sz="2000" dirty="0"/>
            </a:b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pPr marL="0" lvl="1" algn="ctr"/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* 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목표 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b="1" dirty="0" smtClean="0">
                <a:solidFill>
                  <a:schemeClr val="accent5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문제에 맞는 올바른 목적 함수 선택</a:t>
            </a:r>
            <a:r>
              <a:rPr lang="ko-KR" altLang="en-US" sz="2000" dirty="0"/>
              <a:t/>
            </a:r>
            <a:br>
              <a:rPr lang="ko-KR" altLang="en-US" sz="2000" dirty="0"/>
            </a:br>
            <a:endParaRPr lang="en-US" altLang="ko-KR" dirty="0" smtClean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735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309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88151" y="235575"/>
            <a:ext cx="11522849" cy="6407834"/>
            <a:chOff x="279945" y="225083"/>
            <a:chExt cx="11522849" cy="6407834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9713A4A-8C39-4CED-8F0C-B0C868A04FD3}"/>
                </a:ext>
              </a:extLst>
            </p:cNvPr>
            <p:cNvSpPr/>
            <p:nvPr/>
          </p:nvSpPr>
          <p:spPr>
            <a:xfrm>
              <a:off x="1617786" y="225083"/>
              <a:ext cx="10185008" cy="562708"/>
            </a:xfrm>
            <a:prstGeom prst="rect">
              <a:avLst/>
            </a:prstGeom>
            <a:solidFill>
              <a:srgbClr val="0DC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DECF3579-9D1B-4F32-B5B4-B144E2A0BFFA}"/>
                </a:ext>
              </a:extLst>
            </p:cNvPr>
            <p:cNvGrpSpPr/>
            <p:nvPr/>
          </p:nvGrpSpPr>
          <p:grpSpPr>
            <a:xfrm>
              <a:off x="281354" y="225083"/>
              <a:ext cx="1488246" cy="562708"/>
              <a:chOff x="281354" y="225083"/>
              <a:chExt cx="1488246" cy="562708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FFF6C09F-7DEB-4D99-84EA-234F595981E1}"/>
                  </a:ext>
                </a:extLst>
              </p:cNvPr>
              <p:cNvSpPr/>
              <p:nvPr/>
            </p:nvSpPr>
            <p:spPr>
              <a:xfrm>
                <a:off x="281354" y="225083"/>
                <a:ext cx="1336432" cy="562708"/>
              </a:xfrm>
              <a:prstGeom prst="rect">
                <a:avLst/>
              </a:prstGeom>
              <a:solidFill>
                <a:srgbClr val="0BAB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prstClr val="white"/>
                    </a:solidFill>
                  </a:rPr>
                  <a:t>PAGE.1</a:t>
                </a:r>
                <a:endParaRPr lang="ko-KR" altLang="en-US" sz="1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이등변 삼각형 26">
                <a:extLst>
                  <a:ext uri="{FF2B5EF4-FFF2-40B4-BE49-F238E27FC236}">
                    <a16:creationId xmlns:a16="http://schemas.microsoft.com/office/drawing/2014/main" id="{E4134D1D-87B7-423E-B298-84DA02455A23}"/>
                  </a:ext>
                </a:extLst>
              </p:cNvPr>
              <p:cNvSpPr/>
              <p:nvPr/>
            </p:nvSpPr>
            <p:spPr>
              <a:xfrm rot="5400000">
                <a:off x="1592973" y="430530"/>
                <a:ext cx="201440" cy="151814"/>
              </a:xfrm>
              <a:prstGeom prst="triangle">
                <a:avLst/>
              </a:prstGeom>
              <a:solidFill>
                <a:srgbClr val="0BAB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0B18CF6-D809-4D7F-AFEB-2F0D60E208F6}"/>
                </a:ext>
              </a:extLst>
            </p:cNvPr>
            <p:cNvSpPr/>
            <p:nvPr/>
          </p:nvSpPr>
          <p:spPr>
            <a:xfrm>
              <a:off x="281354" y="787791"/>
              <a:ext cx="11521440" cy="584512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3B56779-E726-4FC2-9CB3-3D0DCF7D1128}"/>
                </a:ext>
              </a:extLst>
            </p:cNvPr>
            <p:cNvSpPr/>
            <p:nvPr/>
          </p:nvSpPr>
          <p:spPr>
            <a:xfrm>
              <a:off x="1617786" y="1008795"/>
              <a:ext cx="9726489" cy="5443488"/>
            </a:xfrm>
            <a:prstGeom prst="rect">
              <a:avLst/>
            </a:prstGeom>
            <a:solidFill>
              <a:schemeClr val="bg1">
                <a:alpha val="72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8F6AB17A-3FA7-474D-BBEF-83CB2760D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543" y="3137572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36">
              <a:extLst>
                <a:ext uri="{FF2B5EF4-FFF2-40B4-BE49-F238E27FC236}">
                  <a16:creationId xmlns:a16="http://schemas.microsoft.com/office/drawing/2014/main" id="{10D33EC3-8543-4845-97A2-D38BE89D3A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154" y="5063613"/>
              <a:ext cx="113404" cy="19073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23">
              <a:extLst>
                <a:ext uri="{FF2B5EF4-FFF2-40B4-BE49-F238E27FC236}">
                  <a16:creationId xmlns:a16="http://schemas.microsoft.com/office/drawing/2014/main" id="{9DE6512C-BDB3-4376-9AC7-31424A53FA0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23" y="4435296"/>
              <a:ext cx="170716" cy="14941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B68D00C6-D84C-4803-B1EB-FECD65204530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767131" y="3803449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2B1EC7E-B4C1-427F-9DD0-1F995024FB07}"/>
                </a:ext>
              </a:extLst>
            </p:cNvPr>
            <p:cNvGrpSpPr/>
            <p:nvPr/>
          </p:nvGrpSpPr>
          <p:grpSpPr>
            <a:xfrm>
              <a:off x="698813" y="1323163"/>
              <a:ext cx="323769" cy="323769"/>
              <a:chOff x="1593332" y="2172798"/>
              <a:chExt cx="1083168" cy="1083168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7A7D0EE5-09F8-4A5D-9D20-26D494089502}"/>
                  </a:ext>
                </a:extLst>
              </p:cNvPr>
              <p:cNvSpPr/>
              <p:nvPr/>
            </p:nvSpPr>
            <p:spPr>
              <a:xfrm>
                <a:off x="1593332" y="2172798"/>
                <a:ext cx="1083168" cy="10831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5ABCC0C8-17E4-4B81-A27A-147B2E5454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5" y="2321121"/>
                <a:ext cx="786521" cy="786521"/>
              </a:xfrm>
              <a:prstGeom prst="rect">
                <a:avLst/>
              </a:prstGeom>
            </p:spPr>
          </p:pic>
        </p:grpSp>
        <p:sp>
          <p:nvSpPr>
            <p:cNvPr id="15" name="모서리가 둥근 직사각형 31">
              <a:extLst>
                <a:ext uri="{FF2B5EF4-FFF2-40B4-BE49-F238E27FC236}">
                  <a16:creationId xmlns:a16="http://schemas.microsoft.com/office/drawing/2014/main" id="{0D70DB20-3D1F-43F8-A839-231CD4EFCF5E}"/>
                </a:ext>
              </a:extLst>
            </p:cNvPr>
            <p:cNvSpPr/>
            <p:nvPr/>
          </p:nvSpPr>
          <p:spPr>
            <a:xfrm>
              <a:off x="655381" y="2395195"/>
              <a:ext cx="396000" cy="396000"/>
            </a:xfrm>
            <a:prstGeom prst="ellipse">
              <a:avLst/>
            </a:prstGeom>
            <a:solidFill>
              <a:srgbClr val="0DCC86"/>
            </a:solidFill>
            <a:ln>
              <a:noFill/>
            </a:ln>
            <a:effectLst>
              <a:outerShdw blurRad="50800" dist="38100" dir="5400000" algn="t" rotWithShape="0">
                <a:srgbClr val="0DCC86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endParaRPr lang="en-US" altLang="ko-KR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16" name="Group 12">
              <a:extLst>
                <a:ext uri="{FF2B5EF4-FFF2-40B4-BE49-F238E27FC236}">
                  <a16:creationId xmlns:a16="http://schemas.microsoft.com/office/drawing/2014/main" id="{252077E4-87D8-48E7-B880-FDAAA95124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8709" y="2499085"/>
              <a:ext cx="229344" cy="18243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22" name="Freeform 13">
                <a:extLst>
                  <a:ext uri="{FF2B5EF4-FFF2-40B4-BE49-F238E27FC236}">
                    <a16:creationId xmlns:a16="http://schemas.microsoft.com/office/drawing/2014/main" id="{AA59A9F0-ECA0-4E49-9271-27F0084E36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4">
                <a:extLst>
                  <a:ext uri="{FF2B5EF4-FFF2-40B4-BE49-F238E27FC236}">
                    <a16:creationId xmlns:a16="http://schemas.microsoft.com/office/drawing/2014/main" id="{E13AA14F-D8D4-46A8-8F13-204E95910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C63EB2D-4443-423A-B6F5-EB0E0415417D}"/>
                </a:ext>
              </a:extLst>
            </p:cNvPr>
            <p:cNvSpPr/>
            <p:nvPr/>
          </p:nvSpPr>
          <p:spPr>
            <a:xfrm>
              <a:off x="541781" y="1697252"/>
              <a:ext cx="63023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prstClr val="white"/>
                  </a:solidFill>
                </a:rPr>
                <a:t>seok830621</a:t>
              </a:r>
              <a:endParaRPr lang="ko-KR" altLang="en-US" sz="600" dirty="0">
                <a:solidFill>
                  <a:prstClr val="white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5C7F552E-2F2C-476B-BDF9-0C3593816EC0}"/>
                </a:ext>
              </a:extLst>
            </p:cNvPr>
            <p:cNvSpPr/>
            <p:nvPr/>
          </p:nvSpPr>
          <p:spPr>
            <a:xfrm>
              <a:off x="883333" y="3037425"/>
              <a:ext cx="177525" cy="177525"/>
            </a:xfrm>
            <a:prstGeom prst="ellipse">
              <a:avLst/>
            </a:prstGeom>
            <a:solidFill>
              <a:srgbClr val="0DC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1000" dirty="0">
                  <a:solidFill>
                    <a:prstClr val="white"/>
                  </a:solidFill>
                </a:rPr>
                <a:t>5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C77FE53B-CD33-43C1-8B9D-5F70E8EB8C19}"/>
                </a:ext>
              </a:extLst>
            </p:cNvPr>
            <p:cNvSpPr/>
            <p:nvPr/>
          </p:nvSpPr>
          <p:spPr>
            <a:xfrm>
              <a:off x="851124" y="4971292"/>
              <a:ext cx="177525" cy="177525"/>
            </a:xfrm>
            <a:prstGeom prst="ellipse">
              <a:avLst/>
            </a:prstGeom>
            <a:solidFill>
              <a:srgbClr val="0DC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600" dirty="0">
                  <a:solidFill>
                    <a:prstClr val="white"/>
                  </a:solidFill>
                </a:rPr>
                <a:t>off</a:t>
              </a:r>
              <a:endParaRPr lang="ko-KR" altLang="en-US" sz="600" dirty="0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CD3C5819-FF22-4C44-B2A3-CEEDF1492ED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60697" y="1647918"/>
              <a:ext cx="0" cy="468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57408E5D-8505-4A08-A825-2BD8E12A542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39945" y="872917"/>
              <a:ext cx="0" cy="11520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6" y="356752"/>
            <a:ext cx="3438003" cy="3419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 smtClean="0">
                <a:solidFill>
                  <a:srgbClr val="0DCC86"/>
                </a:solidFill>
              </a:rPr>
              <a:t>3.4 </a:t>
            </a:r>
            <a:r>
              <a:rPr lang="ko-KR" altLang="en-US" sz="1400" b="1" i="1" dirty="0" smtClean="0">
                <a:solidFill>
                  <a:srgbClr val="0DCC86"/>
                </a:solidFill>
              </a:rPr>
              <a:t>영화 리뷰 분류 </a:t>
            </a:r>
            <a:r>
              <a:rPr lang="en-US" altLang="ko-KR" sz="1400" b="1" i="1" dirty="0" smtClean="0">
                <a:solidFill>
                  <a:srgbClr val="0DCC86"/>
                </a:solidFill>
              </a:rPr>
              <a:t>: </a:t>
            </a:r>
            <a:r>
              <a:rPr lang="ko-KR" altLang="en-US" sz="1400" b="1" i="1" dirty="0" smtClean="0">
                <a:solidFill>
                  <a:srgbClr val="0DCC86"/>
                </a:solidFill>
              </a:rPr>
              <a:t>이진 분류 예제</a:t>
            </a:r>
            <a:endParaRPr lang="en-US" altLang="ko-KR" sz="1400" b="1" i="1" dirty="0">
              <a:solidFill>
                <a:srgbClr val="0DCC8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68199" y="1201874"/>
            <a:ext cx="884207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IMDB </a:t>
            </a:r>
            <a:r>
              <a:rPr lang="ko-KR" altLang="en-US" sz="2000" b="1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데이터셋</a:t>
            </a:r>
            <a:r>
              <a:rPr lang="ko-KR" altLang="en-US" sz="2000" b="1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endParaRPr lang="en-US" altLang="ko-KR" sz="2000" b="1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인터넷 영화 </a:t>
            </a:r>
            <a:r>
              <a:rPr lang="ko-KR" altLang="en-US" sz="17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데이터베이스 </a:t>
            </a:r>
            <a:r>
              <a:rPr lang="en-US" altLang="ko-KR" sz="17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-&gt;</a:t>
            </a:r>
            <a:r>
              <a:rPr lang="ko-KR" altLang="en-US" sz="17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7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양극단의 리뷰 </a:t>
            </a:r>
            <a:r>
              <a:rPr lang="en-US" altLang="ko-KR" sz="17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50,000</a:t>
            </a:r>
            <a:r>
              <a:rPr lang="ko-KR" altLang="en-US" sz="17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개로 이루어진 </a:t>
            </a:r>
            <a:r>
              <a:rPr lang="en-US" altLang="ko-KR" sz="17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IMDB </a:t>
            </a:r>
            <a:r>
              <a:rPr lang="ko-KR" altLang="en-US" sz="1700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데이터셋</a:t>
            </a:r>
            <a:r>
              <a:rPr lang="ko-KR" altLang="en-US" sz="17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사용</a:t>
            </a:r>
            <a:endParaRPr lang="en-US" altLang="ko-KR" sz="1700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900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데이터셋</a:t>
            </a:r>
            <a:r>
              <a:rPr lang="ko-KR" altLang="en-US" sz="17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17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=</a:t>
            </a:r>
            <a:r>
              <a:rPr lang="ko-KR" altLang="en-US" sz="17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7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훈련 데이터 </a:t>
            </a:r>
            <a:r>
              <a:rPr lang="en-US" altLang="ko-KR" sz="17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25,000</a:t>
            </a:r>
            <a:r>
              <a:rPr lang="ko-KR" altLang="en-US" sz="17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개 </a:t>
            </a:r>
            <a:r>
              <a:rPr lang="en-US" altLang="ko-KR" sz="17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+</a:t>
            </a:r>
            <a:r>
              <a:rPr lang="ko-KR" altLang="en-US" sz="17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7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테스트 데이터 </a:t>
            </a:r>
            <a:r>
              <a:rPr lang="en-US" altLang="ko-KR" sz="17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25,000</a:t>
            </a:r>
            <a:r>
              <a:rPr lang="ko-KR" altLang="en-US" sz="17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개</a:t>
            </a:r>
            <a:endParaRPr lang="en-US" altLang="ko-KR" sz="1700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9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각각 </a:t>
            </a:r>
            <a:r>
              <a:rPr lang="en-US" altLang="ko-KR" sz="17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50%</a:t>
            </a:r>
            <a:r>
              <a:rPr lang="ko-KR" altLang="en-US" sz="17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는 부정</a:t>
            </a:r>
            <a:r>
              <a:rPr lang="en-US" altLang="ko-KR" sz="17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 </a:t>
            </a:r>
            <a:r>
              <a:rPr lang="en-US" altLang="ko-KR" sz="17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50%</a:t>
            </a:r>
            <a:r>
              <a:rPr lang="ko-KR" altLang="en-US" sz="17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는 긍정 리뷰로 </a:t>
            </a:r>
            <a:r>
              <a:rPr lang="ko-KR" altLang="en-US" sz="17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구성</a:t>
            </a:r>
            <a:endParaRPr lang="en-US" altLang="ko-KR" sz="1700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9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전처리 완료 </a:t>
            </a:r>
            <a:r>
              <a:rPr lang="en-US" altLang="ko-KR" sz="17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-&gt; </a:t>
            </a:r>
            <a:r>
              <a:rPr lang="ko-KR" altLang="en-US" sz="17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각 리뷰가 숫자 시퀀스로 변환되어 있음</a:t>
            </a:r>
            <a:endParaRPr lang="en-US" altLang="ko-KR" sz="1700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Q. </a:t>
            </a:r>
            <a:r>
              <a:rPr lang="ko-KR" altLang="en-US" dirty="0" smtClean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왜 </a:t>
            </a:r>
            <a:r>
              <a:rPr lang="ko-KR" altLang="en-US" dirty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훈련 데이터와 테스트 데이터를 나눌까요</a:t>
            </a:r>
            <a:r>
              <a:rPr lang="en-US" altLang="ko-KR" dirty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? </a:t>
            </a:r>
            <a:endParaRPr lang="en-US" altLang="ko-KR" dirty="0" smtClean="0">
              <a:solidFill>
                <a:srgbClr val="0070C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A. </a:t>
            </a:r>
            <a:r>
              <a:rPr lang="ko-KR" altLang="en-US" dirty="0" smtClean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같은 </a:t>
            </a:r>
            <a:r>
              <a:rPr lang="ko-KR" altLang="en-US" dirty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데이터에서 머신 러닝 모델을 훈련하고 테스트해서는 절대 </a:t>
            </a:r>
            <a:r>
              <a:rPr lang="en-US" altLang="ko-KR" dirty="0" smtClean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X</a:t>
            </a:r>
          </a:p>
          <a:p>
            <a:r>
              <a:rPr lang="ko-KR" altLang="en-US" dirty="0" smtClean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모델이 </a:t>
            </a:r>
            <a:r>
              <a:rPr lang="ko-KR" altLang="en-US" dirty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훈련 데이터에서 잘 </a:t>
            </a:r>
            <a:r>
              <a:rPr lang="ko-KR" altLang="en-US" dirty="0" smtClean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작동 </a:t>
            </a:r>
            <a:r>
              <a:rPr lang="en-US" altLang="ko-KR" dirty="0" smtClean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-&gt;</a:t>
            </a:r>
            <a:r>
              <a:rPr lang="ko-KR" altLang="en-US" dirty="0" smtClean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dirty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처음 만난 데이터에서도 잘 동작한다는 것을 </a:t>
            </a:r>
            <a:r>
              <a:rPr lang="ko-KR" altLang="en-US" dirty="0" smtClean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보장 </a:t>
            </a:r>
            <a:r>
              <a:rPr lang="en-US" altLang="ko-KR" dirty="0" smtClean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X</a:t>
            </a: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</a:t>
            </a:r>
            <a:r>
              <a:rPr lang="ko-KR" altLang="en-US" dirty="0" smtClean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중요</a:t>
            </a:r>
            <a:r>
              <a:rPr lang="en-US" altLang="ko-KR" dirty="0" smtClean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=&gt;</a:t>
            </a:r>
            <a:r>
              <a:rPr lang="ko-KR" altLang="en-US" dirty="0" smtClean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새로운 </a:t>
            </a:r>
            <a:r>
              <a:rPr lang="ko-KR" altLang="en-US" dirty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데이터에 대한 모델의 </a:t>
            </a:r>
            <a:r>
              <a:rPr lang="ko-KR" altLang="en-US" dirty="0" smtClean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성능</a:t>
            </a:r>
            <a:endParaRPr lang="en-US" altLang="ko-KR" dirty="0" smtClean="0">
              <a:solidFill>
                <a:srgbClr val="0070C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500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sz="1500" b="1" dirty="0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1500" b="1" dirty="0" smtClean="0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         * EX)</a:t>
            </a:r>
            <a:r>
              <a:rPr lang="ko-KR" altLang="en-US" sz="1500" b="1" dirty="0" smtClean="0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가정 </a:t>
            </a:r>
            <a:r>
              <a:rPr lang="en-US" altLang="ko-KR" sz="1500" b="1" dirty="0" smtClean="0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sz="1500" b="1" dirty="0" smtClean="0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모델이 </a:t>
            </a:r>
            <a:r>
              <a:rPr lang="ko-KR" altLang="en-US" sz="1500" b="1" dirty="0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훈련 샘플과 타깃 사이의 매핑을 모두 </a:t>
            </a:r>
            <a:r>
              <a:rPr lang="ko-KR" altLang="en-US" sz="1500" b="1" dirty="0" smtClean="0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외움</a:t>
            </a:r>
            <a:r>
              <a:rPr lang="en-US" altLang="ko-KR" sz="1500" b="1" dirty="0" smtClean="0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</a:p>
          <a:p>
            <a:r>
              <a:rPr lang="ko-KR" altLang="en-US" sz="1500" b="1" dirty="0" smtClean="0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                    결과 </a:t>
            </a:r>
            <a:r>
              <a:rPr lang="en-US" altLang="ko-KR" sz="1500" b="1" dirty="0" smtClean="0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sz="1500" b="1" dirty="0" smtClean="0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처음 </a:t>
            </a:r>
            <a:r>
              <a:rPr lang="ko-KR" altLang="en-US" sz="1500" b="1" dirty="0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만나는 데이터에서 타깃을 예측하는 작업에는 쓸모가 </a:t>
            </a:r>
            <a:r>
              <a:rPr lang="en-US" altLang="ko-KR" sz="1500" b="1" dirty="0" smtClean="0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X</a:t>
            </a:r>
            <a:endParaRPr lang="ko-KR" altLang="en-US" sz="15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5567209" y="356276"/>
            <a:ext cx="2815140" cy="3213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 smtClean="0">
                <a:solidFill>
                  <a:srgbClr val="0DCC86"/>
                </a:solidFill>
              </a:rPr>
              <a:t>3.4.1 IMDB </a:t>
            </a:r>
            <a:r>
              <a:rPr lang="ko-KR" altLang="en-US" sz="1400" b="1" i="1" dirty="0" err="1" smtClean="0">
                <a:solidFill>
                  <a:srgbClr val="0DCC86"/>
                </a:solidFill>
              </a:rPr>
              <a:t>데이터셋</a:t>
            </a:r>
            <a:endParaRPr lang="en-US" altLang="ko-KR" sz="1400" b="1" i="1" dirty="0">
              <a:solidFill>
                <a:srgbClr val="0DCC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76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88151" y="235575"/>
            <a:ext cx="11522849" cy="6407834"/>
            <a:chOff x="279945" y="225083"/>
            <a:chExt cx="11522849" cy="640783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9713A4A-8C39-4CED-8F0C-B0C868A04FD3}"/>
                </a:ext>
              </a:extLst>
            </p:cNvPr>
            <p:cNvSpPr/>
            <p:nvPr/>
          </p:nvSpPr>
          <p:spPr>
            <a:xfrm>
              <a:off x="1617786" y="225083"/>
              <a:ext cx="10185008" cy="562708"/>
            </a:xfrm>
            <a:prstGeom prst="rect">
              <a:avLst/>
            </a:prstGeom>
            <a:solidFill>
              <a:srgbClr val="0DC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ECF3579-9D1B-4F32-B5B4-B144E2A0BFFA}"/>
                </a:ext>
              </a:extLst>
            </p:cNvPr>
            <p:cNvGrpSpPr/>
            <p:nvPr/>
          </p:nvGrpSpPr>
          <p:grpSpPr>
            <a:xfrm>
              <a:off x="281354" y="225083"/>
              <a:ext cx="1488246" cy="562708"/>
              <a:chOff x="281354" y="225083"/>
              <a:chExt cx="1488246" cy="562708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FFF6C09F-7DEB-4D99-84EA-234F595981E1}"/>
                  </a:ext>
                </a:extLst>
              </p:cNvPr>
              <p:cNvSpPr/>
              <p:nvPr/>
            </p:nvSpPr>
            <p:spPr>
              <a:xfrm>
                <a:off x="281354" y="225083"/>
                <a:ext cx="1336432" cy="562708"/>
              </a:xfrm>
              <a:prstGeom prst="rect">
                <a:avLst/>
              </a:prstGeom>
              <a:solidFill>
                <a:srgbClr val="0BAB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prstClr val="white"/>
                    </a:solidFill>
                  </a:rPr>
                  <a:t>PAGE.2</a:t>
                </a:r>
                <a:endParaRPr lang="ko-KR" altLang="en-US" sz="1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이등변 삼각형 25">
                <a:extLst>
                  <a:ext uri="{FF2B5EF4-FFF2-40B4-BE49-F238E27FC236}">
                    <a16:creationId xmlns:a16="http://schemas.microsoft.com/office/drawing/2014/main" id="{E4134D1D-87B7-423E-B298-84DA02455A23}"/>
                  </a:ext>
                </a:extLst>
              </p:cNvPr>
              <p:cNvSpPr/>
              <p:nvPr/>
            </p:nvSpPr>
            <p:spPr>
              <a:xfrm rot="5400000">
                <a:off x="1592973" y="430530"/>
                <a:ext cx="201440" cy="151814"/>
              </a:xfrm>
              <a:prstGeom prst="triangle">
                <a:avLst/>
              </a:prstGeom>
              <a:solidFill>
                <a:srgbClr val="0BAB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0B18CF6-D809-4D7F-AFEB-2F0D60E208F6}"/>
                </a:ext>
              </a:extLst>
            </p:cNvPr>
            <p:cNvSpPr/>
            <p:nvPr/>
          </p:nvSpPr>
          <p:spPr>
            <a:xfrm>
              <a:off x="281354" y="787791"/>
              <a:ext cx="11521440" cy="584512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3B56779-E726-4FC2-9CB3-3D0DCF7D1128}"/>
                </a:ext>
              </a:extLst>
            </p:cNvPr>
            <p:cNvSpPr/>
            <p:nvPr/>
          </p:nvSpPr>
          <p:spPr>
            <a:xfrm>
              <a:off x="1617786" y="1008795"/>
              <a:ext cx="9726489" cy="5443488"/>
            </a:xfrm>
            <a:prstGeom prst="rect">
              <a:avLst/>
            </a:prstGeom>
            <a:solidFill>
              <a:schemeClr val="bg1">
                <a:alpha val="72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8F6AB17A-3FA7-474D-BBEF-83CB2760D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543" y="3137572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36">
              <a:extLst>
                <a:ext uri="{FF2B5EF4-FFF2-40B4-BE49-F238E27FC236}">
                  <a16:creationId xmlns:a16="http://schemas.microsoft.com/office/drawing/2014/main" id="{10D33EC3-8543-4845-97A2-D38BE89D3A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154" y="5063613"/>
              <a:ext cx="113404" cy="19073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23">
              <a:extLst>
                <a:ext uri="{FF2B5EF4-FFF2-40B4-BE49-F238E27FC236}">
                  <a16:creationId xmlns:a16="http://schemas.microsoft.com/office/drawing/2014/main" id="{9DE6512C-BDB3-4376-9AC7-31424A53FA0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23" y="4435296"/>
              <a:ext cx="170716" cy="14941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68D00C6-D84C-4803-B1EB-FECD65204530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767131" y="3803449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82B1EC7E-B4C1-427F-9DD0-1F995024FB07}"/>
                </a:ext>
              </a:extLst>
            </p:cNvPr>
            <p:cNvGrpSpPr/>
            <p:nvPr/>
          </p:nvGrpSpPr>
          <p:grpSpPr>
            <a:xfrm>
              <a:off x="698813" y="1323163"/>
              <a:ext cx="323769" cy="323769"/>
              <a:chOff x="1593332" y="2172798"/>
              <a:chExt cx="1083168" cy="1083168"/>
            </a:xfrm>
          </p:grpSpPr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7A7D0EE5-09F8-4A5D-9D20-26D494089502}"/>
                  </a:ext>
                </a:extLst>
              </p:cNvPr>
              <p:cNvSpPr/>
              <p:nvPr/>
            </p:nvSpPr>
            <p:spPr>
              <a:xfrm>
                <a:off x="1593332" y="2172798"/>
                <a:ext cx="1083168" cy="10831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5ABCC0C8-17E4-4B81-A27A-147B2E5454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5" y="2321121"/>
                <a:ext cx="786521" cy="786521"/>
              </a:xfrm>
              <a:prstGeom prst="rect">
                <a:avLst/>
              </a:prstGeom>
            </p:spPr>
          </p:pic>
        </p:grpSp>
        <p:sp>
          <p:nvSpPr>
            <p:cNvPr id="14" name="모서리가 둥근 직사각형 31">
              <a:extLst>
                <a:ext uri="{FF2B5EF4-FFF2-40B4-BE49-F238E27FC236}">
                  <a16:creationId xmlns:a16="http://schemas.microsoft.com/office/drawing/2014/main" id="{0D70DB20-3D1F-43F8-A839-231CD4EFCF5E}"/>
                </a:ext>
              </a:extLst>
            </p:cNvPr>
            <p:cNvSpPr/>
            <p:nvPr/>
          </p:nvSpPr>
          <p:spPr>
            <a:xfrm>
              <a:off x="655381" y="2395195"/>
              <a:ext cx="396000" cy="396000"/>
            </a:xfrm>
            <a:prstGeom prst="ellipse">
              <a:avLst/>
            </a:prstGeom>
            <a:solidFill>
              <a:srgbClr val="0DCC86"/>
            </a:solidFill>
            <a:ln>
              <a:noFill/>
            </a:ln>
            <a:effectLst>
              <a:outerShdw blurRad="50800" dist="38100" dir="5400000" algn="t" rotWithShape="0">
                <a:srgbClr val="0DCC86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endParaRPr lang="en-US" altLang="ko-KR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15" name="Group 12">
              <a:extLst>
                <a:ext uri="{FF2B5EF4-FFF2-40B4-BE49-F238E27FC236}">
                  <a16:creationId xmlns:a16="http://schemas.microsoft.com/office/drawing/2014/main" id="{252077E4-87D8-48E7-B880-FDAAA95124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8709" y="2499085"/>
              <a:ext cx="229344" cy="18243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21" name="Freeform 13">
                <a:extLst>
                  <a:ext uri="{FF2B5EF4-FFF2-40B4-BE49-F238E27FC236}">
                    <a16:creationId xmlns:a16="http://schemas.microsoft.com/office/drawing/2014/main" id="{AA59A9F0-ECA0-4E49-9271-27F0084E36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4">
                <a:extLst>
                  <a:ext uri="{FF2B5EF4-FFF2-40B4-BE49-F238E27FC236}">
                    <a16:creationId xmlns:a16="http://schemas.microsoft.com/office/drawing/2014/main" id="{E13AA14F-D8D4-46A8-8F13-204E95910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C63EB2D-4443-423A-B6F5-EB0E0415417D}"/>
                </a:ext>
              </a:extLst>
            </p:cNvPr>
            <p:cNvSpPr/>
            <p:nvPr/>
          </p:nvSpPr>
          <p:spPr>
            <a:xfrm>
              <a:off x="541781" y="1697252"/>
              <a:ext cx="63023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prstClr val="white"/>
                  </a:solidFill>
                </a:rPr>
                <a:t>seok830621</a:t>
              </a:r>
              <a:endParaRPr lang="ko-KR" altLang="en-US" sz="600" dirty="0">
                <a:solidFill>
                  <a:prstClr val="white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C7F552E-2F2C-476B-BDF9-0C3593816EC0}"/>
                </a:ext>
              </a:extLst>
            </p:cNvPr>
            <p:cNvSpPr/>
            <p:nvPr/>
          </p:nvSpPr>
          <p:spPr>
            <a:xfrm>
              <a:off x="883333" y="3037425"/>
              <a:ext cx="177525" cy="177525"/>
            </a:xfrm>
            <a:prstGeom prst="ellipse">
              <a:avLst/>
            </a:prstGeom>
            <a:solidFill>
              <a:srgbClr val="0DC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1000" dirty="0">
                  <a:solidFill>
                    <a:prstClr val="white"/>
                  </a:solidFill>
                </a:rPr>
                <a:t>5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C77FE53B-CD33-43C1-8B9D-5F70E8EB8C19}"/>
                </a:ext>
              </a:extLst>
            </p:cNvPr>
            <p:cNvSpPr/>
            <p:nvPr/>
          </p:nvSpPr>
          <p:spPr>
            <a:xfrm>
              <a:off x="851124" y="4971292"/>
              <a:ext cx="177525" cy="177525"/>
            </a:xfrm>
            <a:prstGeom prst="ellipse">
              <a:avLst/>
            </a:prstGeom>
            <a:solidFill>
              <a:srgbClr val="0DC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600" dirty="0">
                  <a:solidFill>
                    <a:prstClr val="white"/>
                  </a:solidFill>
                </a:rPr>
                <a:t>off</a:t>
              </a:r>
              <a:endParaRPr lang="ko-KR" altLang="en-US" sz="600" dirty="0">
                <a:solidFill>
                  <a:prstClr val="white"/>
                </a:solidFill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CD3C5819-FF22-4C44-B2A3-CEEDF1492ED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60697" y="1647918"/>
              <a:ext cx="0" cy="468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57408E5D-8505-4A08-A825-2BD8E12A542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39945" y="872917"/>
              <a:ext cx="0" cy="11520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6" y="356752"/>
            <a:ext cx="3438003" cy="3419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 smtClean="0">
                <a:solidFill>
                  <a:srgbClr val="0DCC86"/>
                </a:solidFill>
              </a:rPr>
              <a:t>3.4 </a:t>
            </a:r>
            <a:r>
              <a:rPr lang="ko-KR" altLang="en-US" sz="1400" b="1" i="1" dirty="0" smtClean="0">
                <a:solidFill>
                  <a:srgbClr val="0DCC86"/>
                </a:solidFill>
              </a:rPr>
              <a:t>영화 리뷰 분류 </a:t>
            </a:r>
            <a:r>
              <a:rPr lang="en-US" altLang="ko-KR" sz="1400" b="1" i="1" dirty="0" smtClean="0">
                <a:solidFill>
                  <a:srgbClr val="0DCC86"/>
                </a:solidFill>
              </a:rPr>
              <a:t>: </a:t>
            </a:r>
            <a:r>
              <a:rPr lang="ko-KR" altLang="en-US" sz="1400" b="1" i="1" dirty="0" smtClean="0">
                <a:solidFill>
                  <a:srgbClr val="0DCC86"/>
                </a:solidFill>
              </a:rPr>
              <a:t>이진 분류 예제</a:t>
            </a:r>
            <a:endParaRPr lang="en-US" altLang="ko-KR" sz="1400" b="1" i="1" dirty="0">
              <a:solidFill>
                <a:srgbClr val="0DCC86"/>
              </a:solidFill>
            </a:endParaRPr>
          </a:p>
        </p:txBody>
      </p:sp>
      <p:sp>
        <p:nvSpPr>
          <p:cNvPr id="28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5567209" y="356276"/>
            <a:ext cx="2815140" cy="3213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 smtClean="0">
                <a:solidFill>
                  <a:srgbClr val="0DCC86"/>
                </a:solidFill>
              </a:rPr>
              <a:t>3.4.1 IMDB </a:t>
            </a:r>
            <a:r>
              <a:rPr lang="ko-KR" altLang="en-US" sz="1400" b="1" i="1" dirty="0" err="1" smtClean="0">
                <a:solidFill>
                  <a:srgbClr val="0DCC86"/>
                </a:solidFill>
              </a:rPr>
              <a:t>데이터셋</a:t>
            </a:r>
            <a:endParaRPr lang="en-US" altLang="ko-KR" sz="1400" b="1" i="1" dirty="0">
              <a:solidFill>
                <a:srgbClr val="0DCC86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367" y="1640141"/>
            <a:ext cx="7913478" cy="8694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0" name="TextBox 29"/>
          <p:cNvSpPr txBox="1"/>
          <p:nvPr/>
        </p:nvSpPr>
        <p:spPr>
          <a:xfrm>
            <a:off x="1907565" y="1207698"/>
            <a:ext cx="268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1. IMDB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데이터셋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로드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19367" y="2432606"/>
            <a:ext cx="8727554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매개변수 </a:t>
            </a:r>
            <a:r>
              <a:rPr lang="en-US" altLang="ko-KR" b="1" dirty="0" err="1" smtClean="0">
                <a:solidFill>
                  <a:srgbClr val="7030A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num_words</a:t>
            </a:r>
            <a:r>
              <a:rPr lang="en-US" altLang="ko-KR" b="1" dirty="0" smtClean="0">
                <a:solidFill>
                  <a:srgbClr val="7030A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=10000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훈련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데이터에서 가장 자주 나타나는 단어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10,000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개만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사용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</a:p>
          <a:p>
            <a:endParaRPr lang="en-US" altLang="ko-KR" sz="500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                                                           -&gt;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적절한 크기의 벡터 데이터를 얻을 수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있음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변수 </a:t>
            </a:r>
            <a:r>
              <a:rPr lang="en-US" altLang="ko-KR" b="1" dirty="0" err="1" smtClean="0">
                <a:solidFill>
                  <a:srgbClr val="7030A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train_data</a:t>
            </a:r>
            <a:r>
              <a:rPr lang="ko-KR" altLang="en-US" b="1" dirty="0" smtClean="0">
                <a:solidFill>
                  <a:srgbClr val="7030A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b="1" dirty="0" smtClean="0">
                <a:solidFill>
                  <a:srgbClr val="7030A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&amp;</a:t>
            </a:r>
            <a:r>
              <a:rPr lang="ko-KR" altLang="en-US" b="1" dirty="0" smtClean="0">
                <a:solidFill>
                  <a:srgbClr val="7030A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b="1" dirty="0" err="1" smtClean="0">
                <a:solidFill>
                  <a:srgbClr val="7030A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test_data</a:t>
            </a:r>
            <a:r>
              <a:rPr lang="ko-KR" altLang="en-US" b="1" dirty="0" smtClean="0">
                <a:solidFill>
                  <a:srgbClr val="7030A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리뷰의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목록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</a:p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                                           각 리뷰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=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단어 인덱스의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리스트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b="1" dirty="0" err="1" smtClean="0">
                <a:solidFill>
                  <a:srgbClr val="7030A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train_labels</a:t>
            </a:r>
            <a:r>
              <a:rPr lang="ko-KR" altLang="en-US" b="1" dirty="0" smtClean="0">
                <a:solidFill>
                  <a:srgbClr val="7030A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b="1" dirty="0" smtClean="0">
                <a:solidFill>
                  <a:srgbClr val="7030A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&amp;</a:t>
            </a:r>
            <a:r>
              <a:rPr lang="ko-KR" altLang="en-US" b="1" dirty="0" smtClean="0">
                <a:solidFill>
                  <a:srgbClr val="7030A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b="1" dirty="0" err="1" smtClean="0">
                <a:solidFill>
                  <a:srgbClr val="7030A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test_labels</a:t>
            </a:r>
            <a:r>
              <a:rPr lang="ko-KR" altLang="en-US" b="1" dirty="0" smtClean="0">
                <a:solidFill>
                  <a:srgbClr val="7030A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부정을 나타내는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&amp;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긍정을 나타내는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의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리스트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349" y="3758732"/>
            <a:ext cx="1115334" cy="13957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2603" y="5663460"/>
            <a:ext cx="1495435" cy="688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3506" y="3061129"/>
            <a:ext cx="4391440" cy="7265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6" name="TextBox 35"/>
          <p:cNvSpPr txBox="1"/>
          <p:nvPr/>
        </p:nvSpPr>
        <p:spPr>
          <a:xfrm>
            <a:off x="2432649" y="3424391"/>
            <a:ext cx="1337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&lt; 10,000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847706" y="5991153"/>
            <a:ext cx="1337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# 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긍정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244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8151" y="235575"/>
            <a:ext cx="11522849" cy="6407834"/>
            <a:chOff x="279945" y="225083"/>
            <a:chExt cx="11522849" cy="640783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9713A4A-8C39-4CED-8F0C-B0C868A04FD3}"/>
                </a:ext>
              </a:extLst>
            </p:cNvPr>
            <p:cNvSpPr/>
            <p:nvPr/>
          </p:nvSpPr>
          <p:spPr>
            <a:xfrm>
              <a:off x="1617786" y="225083"/>
              <a:ext cx="10185008" cy="562708"/>
            </a:xfrm>
            <a:prstGeom prst="rect">
              <a:avLst/>
            </a:prstGeom>
            <a:solidFill>
              <a:srgbClr val="0DC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DECF3579-9D1B-4F32-B5B4-B144E2A0BFFA}"/>
                </a:ext>
              </a:extLst>
            </p:cNvPr>
            <p:cNvGrpSpPr/>
            <p:nvPr/>
          </p:nvGrpSpPr>
          <p:grpSpPr>
            <a:xfrm>
              <a:off x="281354" y="225083"/>
              <a:ext cx="1488246" cy="562708"/>
              <a:chOff x="281354" y="225083"/>
              <a:chExt cx="1488246" cy="562708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FFF6C09F-7DEB-4D99-84EA-234F595981E1}"/>
                  </a:ext>
                </a:extLst>
              </p:cNvPr>
              <p:cNvSpPr/>
              <p:nvPr/>
            </p:nvSpPr>
            <p:spPr>
              <a:xfrm>
                <a:off x="281354" y="225083"/>
                <a:ext cx="1336432" cy="562708"/>
              </a:xfrm>
              <a:prstGeom prst="rect">
                <a:avLst/>
              </a:prstGeom>
              <a:solidFill>
                <a:srgbClr val="0BAB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prstClr val="white"/>
                    </a:solidFill>
                  </a:rPr>
                  <a:t>PAGE.1</a:t>
                </a:r>
                <a:endParaRPr lang="ko-KR" altLang="en-US" sz="1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이등변 삼각형 23">
                <a:extLst>
                  <a:ext uri="{FF2B5EF4-FFF2-40B4-BE49-F238E27FC236}">
                    <a16:creationId xmlns:a16="http://schemas.microsoft.com/office/drawing/2014/main" id="{E4134D1D-87B7-423E-B298-84DA02455A23}"/>
                  </a:ext>
                </a:extLst>
              </p:cNvPr>
              <p:cNvSpPr/>
              <p:nvPr/>
            </p:nvSpPr>
            <p:spPr>
              <a:xfrm rot="5400000">
                <a:off x="1592973" y="430530"/>
                <a:ext cx="201440" cy="151814"/>
              </a:xfrm>
              <a:prstGeom prst="triangle">
                <a:avLst/>
              </a:prstGeom>
              <a:solidFill>
                <a:srgbClr val="0BAB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0B18CF6-D809-4D7F-AFEB-2F0D60E208F6}"/>
                </a:ext>
              </a:extLst>
            </p:cNvPr>
            <p:cNvSpPr/>
            <p:nvPr/>
          </p:nvSpPr>
          <p:spPr>
            <a:xfrm>
              <a:off x="281354" y="787791"/>
              <a:ext cx="11521440" cy="584512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3B56779-E726-4FC2-9CB3-3D0DCF7D1128}"/>
                </a:ext>
              </a:extLst>
            </p:cNvPr>
            <p:cNvSpPr/>
            <p:nvPr/>
          </p:nvSpPr>
          <p:spPr>
            <a:xfrm>
              <a:off x="1617786" y="1008795"/>
              <a:ext cx="9726489" cy="5443488"/>
            </a:xfrm>
            <a:prstGeom prst="rect">
              <a:avLst/>
            </a:prstGeom>
            <a:solidFill>
              <a:schemeClr val="bg1">
                <a:alpha val="72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8F6AB17A-3FA7-474D-BBEF-83CB2760D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543" y="3137572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36">
              <a:extLst>
                <a:ext uri="{FF2B5EF4-FFF2-40B4-BE49-F238E27FC236}">
                  <a16:creationId xmlns:a16="http://schemas.microsoft.com/office/drawing/2014/main" id="{10D33EC3-8543-4845-97A2-D38BE89D3A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154" y="5063613"/>
              <a:ext cx="113404" cy="19073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23">
              <a:extLst>
                <a:ext uri="{FF2B5EF4-FFF2-40B4-BE49-F238E27FC236}">
                  <a16:creationId xmlns:a16="http://schemas.microsoft.com/office/drawing/2014/main" id="{9DE6512C-BDB3-4376-9AC7-31424A53FA0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23" y="4435296"/>
              <a:ext cx="170716" cy="14941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B68D00C6-D84C-4803-B1EB-FECD65204530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767131" y="3803449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2B1EC7E-B4C1-427F-9DD0-1F995024FB07}"/>
                </a:ext>
              </a:extLst>
            </p:cNvPr>
            <p:cNvGrpSpPr/>
            <p:nvPr/>
          </p:nvGrpSpPr>
          <p:grpSpPr>
            <a:xfrm>
              <a:off x="698813" y="1323163"/>
              <a:ext cx="323769" cy="323769"/>
              <a:chOff x="1593332" y="2172798"/>
              <a:chExt cx="1083168" cy="1083168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7A7D0EE5-09F8-4A5D-9D20-26D494089502}"/>
                  </a:ext>
                </a:extLst>
              </p:cNvPr>
              <p:cNvSpPr/>
              <p:nvPr/>
            </p:nvSpPr>
            <p:spPr>
              <a:xfrm>
                <a:off x="1593332" y="2172798"/>
                <a:ext cx="1083168" cy="10831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5ABCC0C8-17E4-4B81-A27A-147B2E5454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5" y="2321121"/>
                <a:ext cx="786521" cy="786521"/>
              </a:xfrm>
              <a:prstGeom prst="rect">
                <a:avLst/>
              </a:prstGeom>
            </p:spPr>
          </p:pic>
        </p:grpSp>
        <p:sp>
          <p:nvSpPr>
            <p:cNvPr id="12" name="모서리가 둥근 직사각형 31">
              <a:extLst>
                <a:ext uri="{FF2B5EF4-FFF2-40B4-BE49-F238E27FC236}">
                  <a16:creationId xmlns:a16="http://schemas.microsoft.com/office/drawing/2014/main" id="{0D70DB20-3D1F-43F8-A839-231CD4EFCF5E}"/>
                </a:ext>
              </a:extLst>
            </p:cNvPr>
            <p:cNvSpPr/>
            <p:nvPr/>
          </p:nvSpPr>
          <p:spPr>
            <a:xfrm>
              <a:off x="655381" y="2395195"/>
              <a:ext cx="396000" cy="396000"/>
            </a:xfrm>
            <a:prstGeom prst="ellipse">
              <a:avLst/>
            </a:prstGeom>
            <a:solidFill>
              <a:srgbClr val="0DCC86"/>
            </a:solidFill>
            <a:ln>
              <a:noFill/>
            </a:ln>
            <a:effectLst>
              <a:outerShdw blurRad="50800" dist="38100" dir="5400000" algn="t" rotWithShape="0">
                <a:srgbClr val="0DCC86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endParaRPr lang="en-US" altLang="ko-KR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52077E4-87D8-48E7-B880-FDAAA95124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8709" y="2499085"/>
              <a:ext cx="229344" cy="18243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9" name="Freeform 13">
                <a:extLst>
                  <a:ext uri="{FF2B5EF4-FFF2-40B4-BE49-F238E27FC236}">
                    <a16:creationId xmlns:a16="http://schemas.microsoft.com/office/drawing/2014/main" id="{AA59A9F0-ECA0-4E49-9271-27F0084E36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4">
                <a:extLst>
                  <a:ext uri="{FF2B5EF4-FFF2-40B4-BE49-F238E27FC236}">
                    <a16:creationId xmlns:a16="http://schemas.microsoft.com/office/drawing/2014/main" id="{E13AA14F-D8D4-46A8-8F13-204E95910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C63EB2D-4443-423A-B6F5-EB0E0415417D}"/>
                </a:ext>
              </a:extLst>
            </p:cNvPr>
            <p:cNvSpPr/>
            <p:nvPr/>
          </p:nvSpPr>
          <p:spPr>
            <a:xfrm>
              <a:off x="541781" y="1697252"/>
              <a:ext cx="63023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prstClr val="white"/>
                  </a:solidFill>
                </a:rPr>
                <a:t>seok830621</a:t>
              </a:r>
              <a:endParaRPr lang="ko-KR" altLang="en-US" sz="600" dirty="0">
                <a:solidFill>
                  <a:prstClr val="white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C7F552E-2F2C-476B-BDF9-0C3593816EC0}"/>
                </a:ext>
              </a:extLst>
            </p:cNvPr>
            <p:cNvSpPr/>
            <p:nvPr/>
          </p:nvSpPr>
          <p:spPr>
            <a:xfrm>
              <a:off x="883333" y="3037425"/>
              <a:ext cx="177525" cy="177525"/>
            </a:xfrm>
            <a:prstGeom prst="ellipse">
              <a:avLst/>
            </a:prstGeom>
            <a:solidFill>
              <a:srgbClr val="0DC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1000" dirty="0">
                  <a:solidFill>
                    <a:prstClr val="white"/>
                  </a:solidFill>
                </a:rPr>
                <a:t>5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77FE53B-CD33-43C1-8B9D-5F70E8EB8C19}"/>
                </a:ext>
              </a:extLst>
            </p:cNvPr>
            <p:cNvSpPr/>
            <p:nvPr/>
          </p:nvSpPr>
          <p:spPr>
            <a:xfrm>
              <a:off x="851124" y="4971292"/>
              <a:ext cx="177525" cy="177525"/>
            </a:xfrm>
            <a:prstGeom prst="ellipse">
              <a:avLst/>
            </a:prstGeom>
            <a:solidFill>
              <a:srgbClr val="0DC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600" dirty="0">
                  <a:solidFill>
                    <a:prstClr val="white"/>
                  </a:solidFill>
                </a:rPr>
                <a:t>off</a:t>
              </a:r>
              <a:endParaRPr lang="ko-KR" altLang="en-US" sz="600" dirty="0">
                <a:solidFill>
                  <a:prstClr val="white"/>
                </a:solidFill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CD3C5819-FF22-4C44-B2A3-CEEDF1492ED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60697" y="1647918"/>
              <a:ext cx="0" cy="468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7408E5D-8505-4A08-A825-2BD8E12A542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39945" y="872917"/>
              <a:ext cx="0" cy="11520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6" y="356752"/>
            <a:ext cx="3438003" cy="3419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 smtClean="0">
                <a:solidFill>
                  <a:srgbClr val="0DCC86"/>
                </a:solidFill>
              </a:rPr>
              <a:t>3.4 </a:t>
            </a:r>
            <a:r>
              <a:rPr lang="ko-KR" altLang="en-US" sz="1400" b="1" i="1" dirty="0" smtClean="0">
                <a:solidFill>
                  <a:srgbClr val="0DCC86"/>
                </a:solidFill>
              </a:rPr>
              <a:t>영화 리뷰 분류 </a:t>
            </a:r>
            <a:r>
              <a:rPr lang="en-US" altLang="ko-KR" sz="1400" b="1" i="1" dirty="0" smtClean="0">
                <a:solidFill>
                  <a:srgbClr val="0DCC86"/>
                </a:solidFill>
              </a:rPr>
              <a:t>: </a:t>
            </a:r>
            <a:r>
              <a:rPr lang="ko-KR" altLang="en-US" sz="1400" b="1" i="1" dirty="0" smtClean="0">
                <a:solidFill>
                  <a:srgbClr val="0DCC86"/>
                </a:solidFill>
              </a:rPr>
              <a:t>이진 분류 예제</a:t>
            </a:r>
            <a:endParaRPr lang="en-US" altLang="ko-KR" sz="1400" b="1" i="1" dirty="0">
              <a:solidFill>
                <a:srgbClr val="0DCC86"/>
              </a:solidFill>
            </a:endParaRPr>
          </a:p>
        </p:txBody>
      </p:sp>
      <p:sp>
        <p:nvSpPr>
          <p:cNvPr id="26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5567209" y="356276"/>
            <a:ext cx="2815140" cy="3213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 smtClean="0">
                <a:solidFill>
                  <a:srgbClr val="0DCC86"/>
                </a:solidFill>
              </a:rPr>
              <a:t>3.4.2 </a:t>
            </a:r>
            <a:r>
              <a:rPr lang="ko-KR" altLang="en-US" sz="1400" b="1" i="1" dirty="0" smtClean="0">
                <a:solidFill>
                  <a:srgbClr val="0DCC86"/>
                </a:solidFill>
              </a:rPr>
              <a:t>데이터 준비</a:t>
            </a:r>
            <a:endParaRPr lang="en-US" altLang="ko-KR" sz="1400" b="1" i="1" dirty="0">
              <a:solidFill>
                <a:srgbClr val="0DCC8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07564" y="1207698"/>
            <a:ext cx="3958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정수 시퀀스를 이진 행렬로 인코딩하기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07564" y="3625240"/>
            <a:ext cx="9142874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신경망에 숫자 리스트를 주입할 </a:t>
            </a:r>
            <a:r>
              <a:rPr lang="ko-KR" altLang="en-US" sz="16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 </a:t>
            </a:r>
            <a:r>
              <a:rPr lang="en-US" altLang="ko-KR" sz="16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X -&gt; </a:t>
            </a:r>
            <a:r>
              <a:rPr lang="ko-KR" altLang="en-US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리스트를 </a:t>
            </a:r>
            <a:r>
              <a:rPr lang="ko-KR" altLang="en-US" sz="16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텐서로</a:t>
            </a:r>
            <a:r>
              <a:rPr lang="ko-KR" altLang="en-US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바꾸는 </a:t>
            </a:r>
            <a:r>
              <a:rPr lang="en-US" altLang="ko-KR" sz="16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</a:t>
            </a:r>
            <a:r>
              <a:rPr lang="ko-KR" altLang="en-US" sz="16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가지 방법</a:t>
            </a:r>
            <a:endParaRPr lang="en-US" altLang="ko-KR" sz="16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같은 </a:t>
            </a:r>
            <a:r>
              <a:rPr lang="ko-KR" altLang="en-US" sz="1600" dirty="0"/>
              <a:t>길이가 되도록 리스트에 패딩을 </a:t>
            </a:r>
            <a:r>
              <a:rPr lang="ko-KR" altLang="en-US" sz="1600" dirty="0" smtClean="0"/>
              <a:t>추가 </a:t>
            </a:r>
            <a:r>
              <a:rPr lang="en-US" altLang="ko-KR" sz="1600" dirty="0" smtClean="0"/>
              <a:t>-&gt;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(samples, </a:t>
            </a:r>
            <a:r>
              <a:rPr lang="en-US" altLang="ko-KR" sz="1600" dirty="0" err="1"/>
              <a:t>sequence_length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정수 </a:t>
            </a:r>
            <a:r>
              <a:rPr lang="ko-KR" altLang="en-US" sz="1600" dirty="0" err="1" smtClean="0"/>
              <a:t>텐서로</a:t>
            </a:r>
            <a:r>
              <a:rPr lang="ko-KR" altLang="en-US" sz="1600" dirty="0" smtClean="0"/>
              <a:t> 변환</a:t>
            </a:r>
            <a:endParaRPr lang="en-US" altLang="ko-KR" sz="1600" dirty="0"/>
          </a:p>
          <a:p>
            <a:endParaRPr lang="en-US" altLang="ko-KR" sz="500" dirty="0">
              <a:solidFill>
                <a:schemeClr val="accent6">
                  <a:lumMod val="7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       * EX) 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가장 긴 리뷰는 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2,494 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단어로 이루어져 있음 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-&gt; </a:t>
            </a:r>
            <a:r>
              <a:rPr lang="ko-KR" altLang="en-US" sz="1400" dirty="0" err="1" smtClean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텐서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크기 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: (25000, 2494) </a:t>
            </a:r>
          </a:p>
          <a:p>
            <a:endParaRPr lang="en-US" altLang="ko-KR" sz="400" dirty="0" err="1"/>
          </a:p>
          <a:p>
            <a:r>
              <a:rPr lang="ko-KR" altLang="en-US" sz="1600" dirty="0" smtClean="0"/>
              <a:t>     그 다음 </a:t>
            </a:r>
            <a:r>
              <a:rPr lang="ko-KR" altLang="en-US" sz="1600" dirty="0"/>
              <a:t>이 정수 </a:t>
            </a:r>
            <a:r>
              <a:rPr lang="ko-KR" altLang="en-US" sz="1600" dirty="0" err="1"/>
              <a:t>텐서를</a:t>
            </a:r>
            <a:r>
              <a:rPr lang="ko-KR" altLang="en-US" sz="1600" dirty="0"/>
              <a:t> 다룰 수 있는 층을 신경망의 첫 번째 층으로 </a:t>
            </a:r>
            <a:r>
              <a:rPr lang="ko-KR" altLang="en-US" sz="1600" dirty="0" smtClean="0"/>
              <a:t>사용</a:t>
            </a:r>
            <a:r>
              <a:rPr lang="en-US" altLang="ko-KR" sz="1600" dirty="0" smtClean="0"/>
              <a:t>(Embedding</a:t>
            </a:r>
            <a:r>
              <a:rPr lang="ko-KR" altLang="en-US" sz="1600" dirty="0" smtClean="0"/>
              <a:t>층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2.  </a:t>
            </a:r>
            <a:r>
              <a:rPr lang="ko-KR" altLang="en-US" sz="1600" dirty="0" smtClean="0"/>
              <a:t>리스트를 </a:t>
            </a:r>
            <a:r>
              <a:rPr lang="ko-KR" altLang="en-US" sz="1600" dirty="0"/>
              <a:t>원</a:t>
            </a:r>
            <a:r>
              <a:rPr lang="en-US" altLang="ko-KR" sz="1600" dirty="0"/>
              <a:t>-</a:t>
            </a:r>
            <a:r>
              <a:rPr lang="ko-KR" altLang="en-US" sz="1600" dirty="0" err="1"/>
              <a:t>핫</a:t>
            </a:r>
            <a:r>
              <a:rPr lang="ko-KR" altLang="en-US" sz="1600" dirty="0"/>
              <a:t> </a:t>
            </a:r>
            <a:r>
              <a:rPr lang="ko-KR" altLang="en-US" sz="1600" dirty="0" err="1" smtClean="0"/>
              <a:t>인코딩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-&gt;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0</a:t>
            </a:r>
            <a:r>
              <a:rPr lang="ko-KR" altLang="en-US" sz="1600" dirty="0"/>
              <a:t>과 </a:t>
            </a:r>
            <a:r>
              <a:rPr lang="en-US" altLang="ko-KR" sz="1600" dirty="0"/>
              <a:t>1</a:t>
            </a:r>
            <a:r>
              <a:rPr lang="ko-KR" altLang="en-US" sz="1600" dirty="0"/>
              <a:t>의 벡터로 </a:t>
            </a:r>
            <a:r>
              <a:rPr lang="ko-KR" altLang="en-US" sz="1600" dirty="0" smtClean="0"/>
              <a:t>변환</a:t>
            </a:r>
            <a:r>
              <a:rPr lang="en-US" altLang="ko-KR" sz="1600" dirty="0" smtClean="0"/>
              <a:t> </a:t>
            </a:r>
          </a:p>
          <a:p>
            <a:endParaRPr lang="en-US" altLang="ko-KR" sz="500" dirty="0">
              <a:solidFill>
                <a:schemeClr val="accent6">
                  <a:lumMod val="7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       * EX) 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시퀀스 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[3, 5] -&gt;[0, 0, 0, 1, 0, 1, 0, …]</a:t>
            </a:r>
            <a:endParaRPr lang="en-US" altLang="ko-KR" sz="400" dirty="0" smtClean="0"/>
          </a:p>
          <a:p>
            <a:endParaRPr lang="en-US" altLang="ko-KR" sz="400" dirty="0"/>
          </a:p>
          <a:p>
            <a:r>
              <a:rPr lang="ko-KR" altLang="en-US" sz="1600" dirty="0" smtClean="0"/>
              <a:t>    그 다음 </a:t>
            </a:r>
            <a:r>
              <a:rPr lang="ko-KR" altLang="en-US" sz="1600" dirty="0"/>
              <a:t>부동 소수 벡터 데이터를 다룰 수 있는 </a:t>
            </a:r>
            <a:r>
              <a:rPr lang="en-US" altLang="ko-KR" sz="1600" dirty="0"/>
              <a:t>Dense </a:t>
            </a:r>
            <a:r>
              <a:rPr lang="ko-KR" altLang="en-US" sz="1600" dirty="0"/>
              <a:t>층을 신경망의 첫 번째 층으로 </a:t>
            </a:r>
            <a:r>
              <a:rPr lang="ko-KR" altLang="en-US" sz="1600" dirty="0" smtClean="0"/>
              <a:t>사용</a:t>
            </a:r>
            <a:endParaRPr lang="ko-KR" altLang="en-US" sz="1600" dirty="0"/>
          </a:p>
        </p:txBody>
      </p:sp>
      <p:sp>
        <p:nvSpPr>
          <p:cNvPr id="30" name="타원 29"/>
          <p:cNvSpPr/>
          <p:nvPr/>
        </p:nvSpPr>
        <p:spPr>
          <a:xfrm>
            <a:off x="1922228" y="5237791"/>
            <a:ext cx="315352" cy="31148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311" y="1614154"/>
            <a:ext cx="7432481" cy="27507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0311" y="4435230"/>
            <a:ext cx="3187837" cy="7527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34" name="직선 연결선 33"/>
          <p:cNvCxnSpPr/>
          <p:nvPr/>
        </p:nvCxnSpPr>
        <p:spPr>
          <a:xfrm flipV="1">
            <a:off x="2456589" y="2301391"/>
            <a:ext cx="1623706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2217550" y="2610540"/>
            <a:ext cx="163352" cy="77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2206048" y="3168382"/>
            <a:ext cx="163352" cy="77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V="1">
            <a:off x="2206048" y="2617022"/>
            <a:ext cx="0" cy="5513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H="1">
            <a:off x="1777806" y="2892702"/>
            <a:ext cx="42824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77806" y="2892702"/>
            <a:ext cx="0" cy="25008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1777806" y="5393535"/>
            <a:ext cx="12975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72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1178</Words>
  <Application>Microsoft Office PowerPoint</Application>
  <PresentationFormat>와이드스크린</PresentationFormat>
  <Paragraphs>294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경기천년바탕 Bold</vt:lpstr>
      <vt:lpstr>경기천년바탕 Regular</vt:lpstr>
      <vt:lpstr>경기천년제목 Light</vt:lpstr>
      <vt:lpstr>경기천년제목 Medium</vt:lpstr>
      <vt:lpstr>경기천년제목V Bold</vt:lpstr>
      <vt:lpstr>맑은 고딕</vt:lpstr>
      <vt:lpstr>함초롬돋움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조 민경</cp:lastModifiedBy>
  <cp:revision>30</cp:revision>
  <dcterms:created xsi:type="dcterms:W3CDTF">2020-11-10T04:34:51Z</dcterms:created>
  <dcterms:modified xsi:type="dcterms:W3CDTF">2021-01-26T08:18:10Z</dcterms:modified>
</cp:coreProperties>
</file>