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93" r:id="rId5"/>
    <p:sldId id="294" r:id="rId6"/>
    <p:sldId id="259" r:id="rId7"/>
    <p:sldId id="295" r:id="rId8"/>
    <p:sldId id="296" r:id="rId9"/>
    <p:sldId id="297" r:id="rId10"/>
    <p:sldId id="298" r:id="rId11"/>
    <p:sldId id="299" r:id="rId12"/>
    <p:sldId id="305" r:id="rId13"/>
    <p:sldId id="300" r:id="rId14"/>
    <p:sldId id="301" r:id="rId15"/>
    <p:sldId id="302" r:id="rId16"/>
    <p:sldId id="304" r:id="rId17"/>
    <p:sldId id="30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경기천년제목V Bold" panose="02020803020101020101" pitchFamily="18" charset="-127"/>
      <p:bold r:id="rId21"/>
    </p:embeddedFont>
    <p:embeddedFont>
      <p:font typeface="Roboto Mono Regular" panose="020B0600000101010101" charset="0"/>
      <p:regular r:id="rId22"/>
      <p:bold r:id="rId23"/>
      <p:italic r:id="rId24"/>
      <p:boldItalic r:id="rId25"/>
    </p:embeddedFont>
    <p:embeddedFont>
      <p:font typeface="Bree Serif" panose="020B0600000101010101" charset="0"/>
      <p:regular r:id="rId26"/>
    </p:embeddedFont>
    <p:embeddedFont>
      <p:font typeface="Roboto Black" panose="020B0600000101010101" charset="0"/>
      <p:bold r:id="rId27"/>
      <p:boldItalic r:id="rId28"/>
    </p:embeddedFont>
    <p:embeddedFont>
      <p:font typeface="경기천년제목 Medium" panose="02020603020101020101" pitchFamily="18" charset="-127"/>
      <p:regular r:id="rId29"/>
    </p:embeddedFont>
    <p:embeddedFont>
      <p:font typeface="Impact" panose="020B0806030902050204" pitchFamily="34" charset="0"/>
      <p:regular r:id="rId30"/>
    </p:embeddedFont>
    <p:embeddedFont>
      <p:font typeface="Roboto Light" panose="020B0600000101010101" charset="0"/>
      <p:regular r:id="rId31"/>
      <p:bold r:id="rId32"/>
      <p:italic r:id="rId33"/>
      <p:boldItalic r:id="rId34"/>
    </p:embeddedFont>
    <p:embeddedFont>
      <p:font typeface="함초롬돋움" panose="020B0604000101010101" pitchFamily="50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78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WEB PROJECT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PROPOSAL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is where your presentation begins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" y="551475"/>
            <a:ext cx="8707187" cy="3939573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28347" y="713110"/>
            <a:ext cx="371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&gt;</a:t>
            </a:r>
          </a:p>
          <a:p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후보 이미지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혹은 가짜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입력으로 받고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클래스로 분류하는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모델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*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클래스는 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생성된 이미지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 or ‘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훈련세트에서 온 진짜 이미지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50031" y="2686050"/>
            <a:ext cx="1664494" cy="7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00350" y="2098105"/>
            <a:ext cx="800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600450" y="986676"/>
            <a:ext cx="14288" cy="11194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3306" y="1292178"/>
            <a:ext cx="1070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네트워크 구조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9921" y="2521262"/>
            <a:ext cx="3922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드롭 아웃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모델의 </a:t>
            </a:r>
            <a:r>
              <a:rPr lang="ko-KR" altLang="en-US" sz="1000" dirty="0" err="1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과적합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(=</a:t>
            </a:r>
            <a:r>
              <a:rPr lang="ko-KR" altLang="en-US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오버피팅</a:t>
            </a:r>
            <a:r>
              <a:rPr lang="en-US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되는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것 </a:t>
            </a:r>
            <a:endParaRPr lang="en-US" altLang="ko-KR" sz="1000" dirty="0" smtClean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판별자가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생성자보다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지나치게 빨리 학습되는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것을 방지</a:t>
            </a:r>
            <a:endParaRPr lang="ko-KR" altLang="en-US" sz="1000" dirty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002631" y="2628900"/>
            <a:ext cx="340519" cy="22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23" y="3111917"/>
            <a:ext cx="4827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</a:t>
            </a:r>
            <a:r>
              <a:rPr lang="ko-KR" altLang="en-US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판별자의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마지막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출력 값을 </a:t>
            </a:r>
            <a:r>
              <a:rPr lang="en-US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</a:t>
            </a:r>
            <a:r>
              <a:rPr lang="en-US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사이로 만들기 위해 활성 함수로 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Sigmoid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</a:t>
            </a:r>
            <a:endParaRPr lang="ko-KR" altLang="en-US" sz="1000" dirty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40772" y="3118405"/>
            <a:ext cx="2831041" cy="7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>
            <a:off x="1995485" y="4627737"/>
            <a:ext cx="211933" cy="306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┙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7300" y="3097219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┙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84728" y="3579653"/>
            <a:ext cx="897550" cy="2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9807" y="3402570"/>
            <a:ext cx="5300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           &lt;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방법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2&gt;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32, 32,3) 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크기의 이미지가 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진짜일 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확률을 추정하여 이진 값으로 매핑</a:t>
            </a:r>
          </a:p>
          <a:p>
            <a:pPr algn="ctr"/>
            <a:endParaRPr lang="ko-KR" altLang="en-US" sz="1000" dirty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89868" y="3579653"/>
            <a:ext cx="0" cy="1000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89868" y="3679717"/>
            <a:ext cx="7877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58910" y="2961031"/>
            <a:ext cx="4387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</a:t>
            </a:r>
            <a:r>
              <a:rPr lang="en-US" altLang="ko-KR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RMSProp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 </a:t>
            </a:r>
            <a:r>
              <a:rPr lang="ko-KR" altLang="en-US" sz="1000" dirty="0" err="1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학습률이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급격하게 감소하는 문제를 해결하기 위한 기법</a:t>
            </a:r>
            <a:endParaRPr lang="en-US" altLang="ko-KR" sz="1000" dirty="0" smtClean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endParaRPr lang="en-US" altLang="ko-KR" sz="1000" dirty="0" smtClean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판별자의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출력값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이미지가 진짜일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확률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확률이 정답과 얼마나 </a:t>
            </a:r>
            <a:r>
              <a:rPr lang="ko-KR" altLang="en-US" sz="1000" dirty="0" err="1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가까운지를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1000" dirty="0" smtClean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측정하기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위해 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‘Binary </a:t>
            </a:r>
            <a:r>
              <a:rPr lang="en-US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cross 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entropy’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사용</a:t>
            </a:r>
            <a:endParaRPr lang="en-US" altLang="ko-KR" sz="1000" dirty="0" smtClean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endParaRPr lang="en-US" altLang="ko-KR" sz="1000" dirty="0" smtClean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000" dirty="0" err="1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판별자가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출력한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확률 값이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정답에 가까우면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↓ </a:t>
            </a:r>
            <a:r>
              <a:rPr lang="ko-KR" altLang="en-US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정답에서 멀면 ↑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5922169" y="4166875"/>
            <a:ext cx="200025" cy="836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5805488" y="4251234"/>
            <a:ext cx="316706" cy="390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119812" y="4248075"/>
            <a:ext cx="238125" cy="18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57937" y="4107410"/>
            <a:ext cx="0" cy="14066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343150" y="3904235"/>
            <a:ext cx="1002578" cy="2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187473" y="4213820"/>
            <a:ext cx="1618015" cy="7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637099" y="4079420"/>
            <a:ext cx="848926" cy="4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893575" y="4391988"/>
            <a:ext cx="1649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4" y="599875"/>
            <a:ext cx="3490440" cy="384277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319837" y="4100771"/>
            <a:ext cx="2529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함수의 값을 낮추는 것이 모델 학습의 목표</a:t>
            </a:r>
          </a:p>
        </p:txBody>
      </p:sp>
    </p:spTree>
    <p:extLst>
      <p:ext uri="{BB962C8B-B14F-4D97-AF65-F5344CB8AC3E}">
        <p14:creationId xmlns:p14="http://schemas.microsoft.com/office/powerpoint/2010/main" val="39957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0723" y="314326"/>
            <a:ext cx="8441827" cy="1782750"/>
          </a:xfrm>
        </p:spPr>
        <p:txBody>
          <a:bodyPr/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ko-KR" altLang="ko-KR" sz="3200" b="1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적대적 </a:t>
            </a:r>
            <a:r>
              <a:rPr lang="ko-KR" altLang="ko-KR" sz="3200" b="1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네트워크</a:t>
            </a:r>
            <a:endParaRPr lang="en-US" altLang="ko-KR" sz="3200" b="1" dirty="0" smtClean="0">
              <a:solidFill>
                <a:schemeClr val="accen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ko-KR" altLang="ko-KR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생성자와</a:t>
            </a:r>
            <a:r>
              <a:rPr lang="ko-KR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4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판별자를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4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연결하여 </a:t>
            </a:r>
            <a:r>
              <a:rPr lang="ko-KR" altLang="ko-KR" sz="1400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GAN을</a:t>
            </a:r>
            <a:r>
              <a:rPr lang="ko-KR" altLang="ko-KR" sz="14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설정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합니다. </a:t>
            </a:r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ko-KR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잠재 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공간의 포인트를 “진짜" 또는 “</a:t>
            </a:r>
            <a:r>
              <a:rPr lang="ko-KR" altLang="ko-KR" sz="14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가짜"의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분류 결정으로 </a:t>
            </a:r>
            <a:r>
              <a:rPr lang="ko-KR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변환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/ </a:t>
            </a:r>
            <a:r>
              <a:rPr lang="ko-KR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훈련에 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사용되는 타깃 레이블은 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=&gt;</a:t>
            </a:r>
            <a:r>
              <a:rPr lang="ko-KR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'진짜 </a:t>
            </a:r>
            <a:r>
              <a:rPr lang="ko-KR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이미지‘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</a:t>
            </a:r>
            <a:r>
              <a:rPr lang="ko-KR" altLang="ko-KR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an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훈련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: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en-US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판별자</a:t>
            </a:r>
            <a:r>
              <a:rPr lang="ko-KR" altLang="ko-KR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</a:t>
            </a:r>
            <a:r>
              <a:rPr lang="ko-KR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가짜 이미지를 보았을 때 진짜라고 예측하도록 만들기 위해 </a:t>
            </a:r>
            <a:r>
              <a:rPr lang="ko-KR" altLang="en-US" sz="14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생성자의</a:t>
            </a:r>
            <a:r>
              <a:rPr lang="ko-KR" altLang="ko-KR" sz="14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4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가중치를 </a:t>
            </a:r>
            <a:r>
              <a:rPr lang="ko-KR" altLang="ko-KR" sz="14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업데이트</a:t>
            </a:r>
            <a:r>
              <a:rPr lang="en-US" altLang="ko-KR" sz="14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ko-KR" sz="1200" dirty="0" smtClean="0">
              <a:solidFill>
                <a:srgbClr val="FFFF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* </a:t>
            </a:r>
            <a:r>
              <a:rPr lang="ko-KR" altLang="en-US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중</a:t>
            </a:r>
            <a:r>
              <a:rPr lang="en-US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ko-KR" sz="1200" dirty="0" err="1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판별자를</a:t>
            </a:r>
            <a:r>
              <a:rPr lang="ko-KR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200" dirty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동결(학습되지 </a:t>
            </a:r>
            <a:r>
              <a:rPr lang="en-US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</a:t>
            </a:r>
            <a:r>
              <a:rPr lang="ko-KR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en-US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&amp; </a:t>
            </a:r>
            <a:r>
              <a:rPr lang="ko-KR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가중치가 업데이트</a:t>
            </a:r>
            <a:r>
              <a:rPr lang="en-US" altLang="ko-KR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X (if-&gt; </a:t>
            </a:r>
            <a:r>
              <a:rPr lang="ko-KR" altLang="en-US" sz="1200" dirty="0" err="1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판별자가</a:t>
            </a:r>
            <a:r>
              <a:rPr lang="ko-KR" altLang="en-US" sz="1200" dirty="0" smtClean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항상 진짜를 예측하도록 훈련 </a:t>
            </a:r>
            <a:r>
              <a:rPr lang="en-US" altLang="ko-KR" sz="1200" dirty="0">
                <a:solidFill>
                  <a:srgbClr val="92D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en-US" altLang="ko-KR" sz="1200" dirty="0" smtClean="0">
              <a:solidFill>
                <a:srgbClr val="92D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3" y="2841732"/>
            <a:ext cx="8938996" cy="192315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241853" y="3803307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방법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3&gt;</a:t>
            </a:r>
          </a:p>
          <a:p>
            <a:r>
              <a:rPr lang="ko-KR" altLang="en-US" sz="1000" dirty="0" err="1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생성자와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판별자를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연결하는 </a:t>
            </a:r>
            <a:r>
              <a:rPr lang="en-US" altLang="ko-KR" sz="1000" dirty="0" err="1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gan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네트워크</a:t>
            </a:r>
            <a:endParaRPr lang="ko-KR" altLang="en-US" sz="1000" dirty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00025" y="4057650"/>
            <a:ext cx="2943225" cy="7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64943" y="4330261"/>
            <a:ext cx="202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</a:t>
            </a:r>
            <a:r>
              <a:rPr lang="en-US" altLang="ko-KR" sz="1000" dirty="0" err="1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RMSProp</a:t>
            </a:r>
            <a:r>
              <a:rPr lang="en-US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12915" y="3163201"/>
            <a:ext cx="25017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04468" y="3315601"/>
            <a:ext cx="494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812" y="167182"/>
            <a:ext cx="7722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2000" b="1" dirty="0">
                <a:solidFill>
                  <a:schemeClr val="accent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DCGAN 훈련 </a:t>
            </a:r>
            <a:r>
              <a:rPr lang="ko-KR" altLang="ko-KR" sz="2000" b="1" dirty="0" smtClean="0">
                <a:solidFill>
                  <a:schemeClr val="accent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방법</a:t>
            </a:r>
            <a:endParaRPr lang="en-US" altLang="ko-KR" sz="2000" b="1" dirty="0" smtClean="0">
              <a:solidFill>
                <a:schemeClr val="accen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b="1" dirty="0">
              <a:solidFill>
                <a:schemeClr val="accen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1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.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잠재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공간에서 무작위로 포인트를 뽑습니다(랜덤 노이즈). </a:t>
            </a: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2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.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이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랜덤 노이즈를 사용해 </a:t>
            </a:r>
            <a:r>
              <a:rPr lang="ko-KR" altLang="en-US" sz="15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생성자에서</a:t>
            </a:r>
            <a:r>
              <a:rPr lang="ko-KR" altLang="en-US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이미지를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생성합니다.</a:t>
            </a: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3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.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생성된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이미지와 진짜 이미지를 섞습니다. </a:t>
            </a: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4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.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진짜와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가짜가 섞인 이미지와 이에 대응하는 타깃을 사용해 </a:t>
            </a:r>
            <a:r>
              <a:rPr lang="ko-KR" altLang="en-US" sz="15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판별자를</a:t>
            </a:r>
            <a:r>
              <a:rPr lang="ko-KR" altLang="en-US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훈련합</a:t>
            </a:r>
            <a:r>
              <a:rPr lang="ko-KR" altLang="en-US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니다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. </a:t>
            </a:r>
            <a:endParaRPr lang="en-US" altLang="ko-KR" sz="15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      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타깃은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“진짜"(실제 이미지일 경우) 또는 “가짜"(생성된 이미지일 경우)입니다. </a:t>
            </a: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5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.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잠재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공간에서 무작위로 새로운 포인트를 뽑습니다. </a:t>
            </a: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6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.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이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랜덤 벡터를 사용해 `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gan`을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훈련합니다. 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모든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타깃은 “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진짜"로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설정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)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endParaRPr lang="en-US" altLang="ko-KR" sz="15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     </a:t>
            </a:r>
            <a:r>
              <a:rPr lang="ko-KR" altLang="ko-KR" sz="15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판별자가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생성된 이미지를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“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진짜 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이미지"라고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예측하도록 생성자의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가중치를</a:t>
            </a: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업데이트합니다</a:t>
            </a:r>
            <a:endParaRPr lang="en-US" altLang="ko-KR" sz="15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	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(`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gan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` 안에서 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판별자는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동결되기 때문에 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생성자만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업데이트). </a:t>
            </a:r>
            <a:endParaRPr lang="en-US" altLang="ko-KR" sz="15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     </a:t>
            </a:r>
            <a:r>
              <a:rPr lang="ko-KR" altLang="ko-KR" sz="15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결국 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생성자는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sz="15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판별자를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속이도록 훈련합니다.</a:t>
            </a:r>
            <a:r>
              <a:rPr lang="ko-KR" altLang="ko-KR" sz="1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6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5" y="240766"/>
            <a:ext cx="4498228" cy="285247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94" y="887097"/>
            <a:ext cx="4183614" cy="4155219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50032" y="1178719"/>
            <a:ext cx="735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고양이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4780495" y="217213"/>
            <a:ext cx="41836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600" b="1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DCGAN(</a:t>
            </a:r>
            <a:r>
              <a:rPr lang="ko-KR" altLang="en-US" sz="1600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 심층 </a:t>
            </a:r>
            <a:r>
              <a:rPr lang="ko-KR" altLang="en-US" sz="1600" dirty="0" err="1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합성곱</a:t>
            </a:r>
            <a:r>
              <a:rPr lang="ko-KR" altLang="en-US" sz="1600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생성적</a:t>
            </a:r>
            <a:r>
              <a:rPr lang="ko-KR" altLang="en-US" sz="1600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적대 신경망</a:t>
            </a:r>
            <a:r>
              <a:rPr lang="en-US" altLang="ko-KR" sz="1600" b="1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ko-KR" sz="1600" b="1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1600" b="1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훈련 방법</a:t>
            </a:r>
            <a:endParaRPr lang="en-US" altLang="ko-KR" sz="1600" b="1" dirty="0">
              <a:solidFill>
                <a:schemeClr val="accen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5863" y="2193132"/>
            <a:ext cx="139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 5000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반복 시행</a:t>
            </a:r>
            <a:endParaRPr lang="en-US" altLang="ko-KR" sz="1000" dirty="0" smtClean="0">
              <a:solidFill>
                <a:srgbClr val="0070C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273" y="3458989"/>
            <a:ext cx="40548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랜덤 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노이즈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우리가 </a:t>
            </a:r>
            <a:r>
              <a:rPr lang="ko-KR" altLang="en-US" sz="12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생성하려는 데이터를 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설명 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X. </a:t>
            </a:r>
            <a:endParaRPr lang="en-US" altLang="ko-KR" sz="1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2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랜덤 노이즈 벡터를 입력 받아 이미지를 만드는 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업샘플링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＇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함</a:t>
            </a:r>
            <a:endParaRPr lang="en-US" altLang="ko-KR" sz="12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2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</a:t>
            </a:r>
            <a:r>
              <a:rPr lang="ko-KR" altLang="en-US" sz="12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초기의 </a:t>
            </a:r>
            <a:r>
              <a:rPr lang="ko-KR" altLang="en-US" sz="12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생성자는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만들어야 하는 데이터가 </a:t>
            </a:r>
            <a:endParaRPr lang="en-US" altLang="ko-KR" sz="12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무엇인지 </a:t>
            </a:r>
            <a:r>
              <a:rPr lang="ko-KR" altLang="en-US" sz="12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전혀 알지 못합니다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dirty="0">
                <a:solidFill>
                  <a:srgbClr val="FFC000"/>
                </a:solidFill>
              </a:rPr>
              <a:t/>
            </a:r>
            <a:br>
              <a:rPr lang="ko-KR" altLang="en-US" dirty="0">
                <a:solidFill>
                  <a:srgbClr val="FFC000"/>
                </a:solidFill>
              </a:rPr>
            </a:b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4" y="117764"/>
            <a:ext cx="4871762" cy="252715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987" y="117764"/>
            <a:ext cx="3602332" cy="1177552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099" y="2000294"/>
            <a:ext cx="3585298" cy="120907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타원 7"/>
          <p:cNvSpPr/>
          <p:nvPr/>
        </p:nvSpPr>
        <p:spPr>
          <a:xfrm>
            <a:off x="7035278" y="1457321"/>
            <a:ext cx="56875" cy="569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47311" y="1647805"/>
            <a:ext cx="56875" cy="569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038050" y="1809810"/>
            <a:ext cx="56875" cy="569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44540" y="264318"/>
            <a:ext cx="2234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 </a:t>
            </a:r>
            <a:r>
              <a:rPr lang="ko-KR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en-US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00 </a:t>
            </a:r>
            <a:r>
              <a:rPr lang="ko-KR" altLang="en-US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스텝이</a:t>
            </a:r>
            <a:r>
              <a:rPr lang="en-US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000" dirty="0" smtClean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지날 </a:t>
            </a:r>
            <a:r>
              <a:rPr lang="ko-KR" altLang="ko-KR" sz="1000" dirty="0">
                <a:solidFill>
                  <a:srgbClr val="0070C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때마다 모델을 저장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530" y="1301916"/>
            <a:ext cx="6076789" cy="3390984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2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9" y="297872"/>
            <a:ext cx="5035433" cy="2508539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9" y="3100507"/>
            <a:ext cx="1724025" cy="1671517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986" y="3075732"/>
            <a:ext cx="1759960" cy="1696292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118" y="3075732"/>
            <a:ext cx="1718827" cy="1700734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117" y="3075732"/>
            <a:ext cx="1691816" cy="1696292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0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930" y="1222038"/>
            <a:ext cx="8143875" cy="2951643"/>
          </a:xfrm>
        </p:spPr>
        <p:txBody>
          <a:bodyPr/>
          <a:lstStyle/>
          <a:p>
            <a:r>
              <a:rPr lang="en-US" altLang="ko-KR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 GAN = </a:t>
            </a:r>
            <a:r>
              <a:rPr lang="ko-KR" altLang="en-US" sz="18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네트워크 </a:t>
            </a:r>
            <a:r>
              <a:rPr lang="en-US" altLang="ko-KR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+ </a:t>
            </a:r>
            <a:r>
              <a:rPr lang="ko-KR" altLang="en-US" sz="1800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판별자</a:t>
            </a:r>
            <a:r>
              <a:rPr lang="ko-KR" altLang="en-US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네트워크</a:t>
            </a:r>
            <a:endParaRPr lang="en-US" altLang="ko-KR" sz="18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sz="18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        (</a:t>
            </a:r>
            <a:r>
              <a:rPr lang="ko-KR" altLang="en-US" sz="18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생성자는</a:t>
            </a:r>
            <a:r>
              <a:rPr lang="ko-KR" altLang="en-US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훈련 세트 이미지 보지 </a:t>
            </a:r>
            <a:r>
              <a:rPr lang="en-US" altLang="ko-KR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X. </a:t>
            </a:r>
            <a:r>
              <a:rPr lang="ko-KR" altLang="en-US" sz="18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판별자에서</a:t>
            </a:r>
            <a:r>
              <a:rPr lang="ko-KR" altLang="en-US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데이터에 관한 정보를 획득</a:t>
            </a:r>
            <a:r>
              <a:rPr lang="en-US" altLang="ko-KR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</a:t>
            </a:r>
            <a:r>
              <a:rPr lang="ko-KR" altLang="en-US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훈련하기 어려움</a:t>
            </a:r>
            <a:endParaRPr lang="en-US" altLang="ko-KR" sz="18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sz="18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      (</a:t>
            </a:r>
            <a:r>
              <a:rPr lang="ko-KR" altLang="en-US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훈련이 고정된 손실 공간에서 수행되는 단순 경사 </a:t>
            </a:r>
            <a:r>
              <a:rPr lang="ko-KR" altLang="en-US" sz="18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하강법</a:t>
            </a:r>
            <a:r>
              <a:rPr lang="ko-KR" altLang="en-US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과정이 아닌 동적 과정</a:t>
            </a:r>
            <a:r>
              <a:rPr lang="en-US" altLang="ko-KR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</a:t>
            </a:r>
            <a:r>
              <a:rPr lang="ko-KR" altLang="en-US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매우 실제 같은 이미지를 만들 수 있음</a:t>
            </a:r>
            <a:endParaRPr lang="en-US" altLang="ko-KR" sz="18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sz="1800" dirty="0">
              <a:solidFill>
                <a:srgbClr val="FFFF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       (VAE</a:t>
            </a:r>
            <a:r>
              <a:rPr lang="ko-KR" altLang="en-US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와 달리 </a:t>
            </a:r>
            <a:r>
              <a:rPr lang="ko-KR" altLang="en-US" sz="180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학습된 </a:t>
            </a:r>
            <a:r>
              <a:rPr lang="ko-KR" altLang="en-US" sz="180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잠재 </a:t>
            </a:r>
            <a:r>
              <a:rPr lang="ko-KR" altLang="en-US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공간이 깔끔하게 연속된 구조를 가지지 </a:t>
            </a:r>
            <a:r>
              <a:rPr lang="en-US" altLang="ko-KR" sz="18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X)</a:t>
            </a:r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758369" y="379694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정리</a:t>
            </a:r>
            <a:endParaRPr lang="ko-KR" altLang="en-US" dirty="0">
              <a:solidFill>
                <a:schemeClr val="accen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5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4682" y="892373"/>
            <a:ext cx="3530400" cy="6066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요약</a:t>
            </a:r>
            <a:endParaRPr lang="ko-KR" altLang="en-US" dirty="0">
              <a:solidFill>
                <a:schemeClr val="accent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1538" y="1655618"/>
            <a:ext cx="7773698" cy="2511257"/>
          </a:xfrm>
        </p:spPr>
        <p:txBody>
          <a:bodyPr/>
          <a:lstStyle/>
          <a:p>
            <a:r>
              <a:rPr lang="ko-KR" altLang="en-US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심층 네트워크</a:t>
            </a:r>
            <a:r>
              <a:rPr lang="en-US" altLang="ko-KR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기존 콘텐츠에 설명 </a:t>
            </a:r>
            <a:r>
              <a:rPr lang="en-US" altLang="ko-KR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 </a:t>
            </a:r>
            <a:r>
              <a:rPr lang="ko-KR" altLang="en-US" sz="18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직접 콘텐츠 생성 시작</a:t>
            </a:r>
            <a:endParaRPr lang="en-US" altLang="ko-KR" sz="1800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8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한번에 하나의 타임 </a:t>
            </a:r>
            <a:r>
              <a:rPr lang="ko-KR" altLang="en-US" sz="16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스텝씩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시퀀스 데이터를 생성하는 방법</a:t>
            </a:r>
            <a:endParaRPr lang="en-US" altLang="ko-KR" sz="1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    ✔ </a:t>
            </a:r>
            <a:r>
              <a:rPr lang="ko-KR" altLang="en-US" sz="16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딥드림의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작동 원리</a:t>
            </a:r>
            <a:endParaRPr lang="en-US" altLang="ko-KR" sz="1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    ✔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스타일 </a:t>
            </a:r>
            <a:r>
              <a:rPr lang="ko-KR" altLang="en-US" sz="16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트랜스퍼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적용 방법</a:t>
            </a:r>
            <a:endParaRPr lang="en-US" altLang="ko-KR" sz="1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     ✔ 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GAN &amp; VAE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개념 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사용법 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</a:t>
            </a:r>
            <a:r>
              <a:rPr lang="ko-KR" altLang="en-US" sz="16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변형 방법</a:t>
            </a:r>
            <a:endParaRPr lang="ko-KR" altLang="en-US" sz="16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1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GAN / DCGAN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 smtClean="0">
                <a:solidFill>
                  <a:schemeClr val="accent1"/>
                </a:solidFill>
              </a:rPr>
              <a:t>딥러닝을</a:t>
            </a:r>
            <a:r>
              <a:rPr lang="ko-KR" altLang="en-US" dirty="0" smtClean="0">
                <a:solidFill>
                  <a:schemeClr val="accent1"/>
                </a:solidFill>
              </a:rPr>
              <a:t> 사용한 </a:t>
            </a:r>
            <a:r>
              <a:rPr lang="ko-KR" altLang="en-US" dirty="0">
                <a:solidFill>
                  <a:schemeClr val="accent1"/>
                </a:solidFill>
              </a:rPr>
              <a:t>어</a:t>
            </a:r>
            <a:r>
              <a:rPr lang="ko-KR" altLang="en-US" dirty="0" smtClean="0">
                <a:solidFill>
                  <a:schemeClr val="accent1"/>
                </a:solidFill>
              </a:rPr>
              <a:t>플리케이션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/>
              <a:t>적대적 생성 신경망 소개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/>
              <a:t>요약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969825" y="1570718"/>
            <a:ext cx="400026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적대적 신경망</a:t>
            </a:r>
            <a:r>
              <a:rPr lang="en-US" altLang="ko-KR" sz="3000" dirty="0" smtClean="0">
                <a:solidFill>
                  <a:schemeClr val="accent5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(GAN)</a:t>
            </a:r>
            <a:endParaRPr sz="3000" dirty="0">
              <a:solidFill>
                <a:schemeClr val="accent5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5058006" y="2404035"/>
            <a:ext cx="3457500" cy="158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 모델과 판별 모델이 경쟁하면서 </a:t>
            </a:r>
            <a:endParaRPr lang="en-US" altLang="ko-KR" sz="1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실제와 가까운 이미지</a:t>
            </a:r>
            <a:r>
              <a:rPr lang="en-US" altLang="ko-KR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동영상</a:t>
            </a:r>
            <a:r>
              <a:rPr lang="en-US" altLang="ko-KR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음성 등을 </a:t>
            </a:r>
            <a:endParaRPr lang="en-US" altLang="ko-KR" sz="1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자동으로 만들어 내는 </a:t>
            </a:r>
            <a:endParaRPr lang="en-US" altLang="ko-KR" sz="1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기계학습</a:t>
            </a:r>
            <a:r>
              <a:rPr lang="en-US" altLang="ko-KR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방식 중 하나</a:t>
            </a:r>
            <a:endParaRPr lang="en-US" altLang="ko-KR" sz="1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772844" y="1267418"/>
            <a:ext cx="341727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위조자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생성자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)     vs    </a:t>
            </a:r>
            <a:r>
              <a:rPr lang="ko-KR" altLang="en-US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감별자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판별자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Impact"/>
                <a:sym typeface="Impact"/>
              </a:rPr>
              <a:t>)</a:t>
            </a:r>
            <a:endParaRPr sz="14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Impact"/>
              <a:sym typeface="Impac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2" y="1993426"/>
            <a:ext cx="4347295" cy="2341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482437" y="402630"/>
            <a:ext cx="6525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en-US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Generative’</a:t>
            </a:r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</a:t>
            </a:r>
            <a:r>
              <a:rPr lang="en-US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GAN</a:t>
            </a:r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 모델 </a:t>
            </a:r>
            <a:r>
              <a:rPr lang="en-US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그럴듯한 가짜를 </a:t>
            </a:r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만들어내는 모델</a:t>
            </a:r>
            <a:r>
              <a:rPr lang="en-US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이다</a:t>
            </a:r>
            <a:endParaRPr lang="en-US" altLang="ko-KR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en-US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Adversarial’</a:t>
            </a:r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 </a:t>
            </a:r>
            <a:r>
              <a:rPr lang="en-US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GAN</a:t>
            </a:r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두 개의 모델을 </a:t>
            </a:r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적대적으로 </a:t>
            </a:r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경쟁시키며 </a:t>
            </a:r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발전시킨다</a:t>
            </a:r>
            <a:endParaRPr lang="en-US" altLang="ko-KR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en-US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Network’</a:t>
            </a:r>
            <a:r>
              <a:rPr lang="ko-KR" altLang="en-US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이 </a:t>
            </a:r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모델이 </a:t>
            </a:r>
            <a:r>
              <a:rPr lang="ko-KR" altLang="en-US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딥러닝으로</a:t>
            </a:r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만들어졌다</a:t>
            </a:r>
            <a:endParaRPr lang="ko-KR" altLang="en-US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51164" y="1155609"/>
                <a:ext cx="8042564" cy="606600"/>
              </a:xfrm>
            </p:spPr>
            <p:txBody>
              <a:bodyPr/>
              <a:lstStyle/>
              <a:p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함초롬돋움" panose="020B0604000101010101" pitchFamily="50" charset="-127"/>
                  </a:rPr>
                  <a:t>✔</a:t>
                </a:r>
                <a:r>
                  <a:rPr lang="ko-KR" altLang="en-US" sz="1400" dirty="0" err="1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생성자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네트워크</a:t>
                </a:r>
                <a:r>
                  <a:rPr lang="en-US" altLang="ko-KR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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랜덤 벡터를 입력으로 받아 이를 합성된 이미지로 </a:t>
                </a:r>
                <a:r>
                  <a:rPr lang="ko-KR" altLang="en-US" sz="1400" dirty="0" err="1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디코딩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/>
                </a:r>
                <a:b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</a:b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/>
                </a:r>
                <a:b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</a:br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함초롬돋움" panose="020B0604000101010101" pitchFamily="50" charset="-127"/>
                  </a:rPr>
                  <a:t>✔</a:t>
                </a:r>
                <a:r>
                  <a:rPr lang="ko-KR" altLang="en-US" sz="1400" dirty="0" err="1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판별자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네트워크</a:t>
                </a:r>
                <a:r>
                  <a:rPr lang="en-US" altLang="ko-KR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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이미지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(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실제 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/ 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합성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)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입력으로 받아 훈련 세트에서 온 이미지인지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, </a:t>
                </a:r>
                <a:b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</a:br>
                <a:r>
                  <a:rPr lang="en-US" altLang="ko-KR" sz="1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                                </a:t>
                </a:r>
                <a:r>
                  <a:rPr lang="ko-KR" altLang="en-US" sz="1400" dirty="0" err="1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생성자</a:t>
                </a:r>
                <a:r>
                  <a:rPr lang="ko-KR" altLang="en-US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네트워크가 만든 이미지인지 판별</a:t>
                </a: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/>
                </a:r>
                <a:b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</a:br>
                <a: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/>
                </a:r>
                <a:br>
                  <a:rPr lang="en-US" altLang="ko-KR" sz="1400" dirty="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</a:br>
                <a:r>
                  <a:rPr lang="en-US" altLang="ko-KR" sz="1100" dirty="0" smtClean="0">
                    <a:solidFill>
                      <a:schemeClr val="accent4">
                        <a:lumMod val="75000"/>
                      </a:scheme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*VAE</a:t>
                </a:r>
                <a:r>
                  <a:rPr lang="ko-KR" altLang="en-US" sz="1100" dirty="0" smtClean="0">
                    <a:solidFill>
                      <a:schemeClr val="accent4">
                        <a:lumMod val="75000"/>
                      </a:scheme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와 달리 잠재 공간은 의미 있는 구조를 보장 </a:t>
                </a:r>
                <a:r>
                  <a:rPr lang="en-US" altLang="ko-KR" sz="1100" dirty="0" smtClean="0">
                    <a:solidFill>
                      <a:schemeClr val="accent4">
                        <a:lumMod val="75000"/>
                      </a:scheme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X . </a:t>
                </a:r>
                <a:r>
                  <a:rPr lang="ko-KR" altLang="en-US" sz="1100" dirty="0" smtClean="0">
                    <a:solidFill>
                      <a:schemeClr val="accent4">
                        <a:lumMod val="75000"/>
                      </a:scheme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공간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≠</m:t>
                    </m:r>
                  </m:oMath>
                </a14:m>
                <a:r>
                  <a:rPr lang="ko-KR" altLang="en-US" sz="1100" dirty="0" smtClean="0">
                    <a:solidFill>
                      <a:schemeClr val="accent4">
                        <a:lumMod val="75000"/>
                      </a:schemeClr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연속적</a:t>
                </a:r>
                <a:endParaRPr lang="ko-KR" altLang="en-US" sz="1100" dirty="0">
                  <a:solidFill>
                    <a:schemeClr val="accent4">
                      <a:lumMod val="75000"/>
                    </a:scheme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51164" y="1155609"/>
                <a:ext cx="8042564" cy="606600"/>
              </a:xfrm>
              <a:blipFill>
                <a:blip r:embed="rId2"/>
                <a:stretch>
                  <a:fillRect l="-227" t="-131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F16BE-94EC-45B4-8ED4-015859A0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62" y="1835729"/>
            <a:ext cx="6350585" cy="2801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94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910" y="1865302"/>
            <a:ext cx="4378036" cy="606600"/>
          </a:xfrm>
        </p:spPr>
        <p:txBody>
          <a:bodyPr/>
          <a:lstStyle/>
          <a:p>
            <a:pPr algn="ctr"/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경사하강법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/>
            </a:r>
            <a:b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(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Gradient descent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  <a:endParaRPr lang="ko-KR" altLang="en-US" dirty="0">
              <a:solidFill>
                <a:schemeClr val="accent3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93699" y="2746374"/>
            <a:ext cx="3835963" cy="1839913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▶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 근삿값 </a:t>
            </a:r>
            <a:r>
              <a:rPr lang="ko-KR" altLang="en-US" sz="14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발견용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최적화 </a:t>
            </a:r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알고리즘</a:t>
            </a:r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함수의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기울기</a:t>
            </a:r>
            <a:r>
              <a:rPr lang="en-US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경사</a:t>
            </a:r>
            <a:r>
              <a:rPr lang="en-US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구하고 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경사의 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절댓값이 낮은 쪽으로 </a:t>
            </a:r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계속</a:t>
            </a:r>
            <a:r>
              <a:rPr lang="en-US" altLang="ko-KR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이동시켜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en-US" altLang="ko-KR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endParaRPr lang="en-US" altLang="ko-KR" sz="1400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극값에</a:t>
            </a:r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이를 때까지 </a:t>
            </a:r>
            <a:r>
              <a:rPr lang="ko-KR" altLang="en-US" sz="14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반복</a:t>
            </a:r>
            <a:endParaRPr lang="en-US" altLang="ko-KR" sz="14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87" y="327508"/>
            <a:ext cx="2915112" cy="17762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78" y="2720975"/>
            <a:ext cx="2953530" cy="17700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85363" y="221029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학습률이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너무 작음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시간 오래 걸림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5363" y="4693962"/>
            <a:ext cx="3172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학습률이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너무 큼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곡선의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최저점 이탈 우려</a:t>
            </a:r>
            <a:endParaRPr lang="ko-KR" altLang="en-US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04" y="1417965"/>
            <a:ext cx="4041600" cy="2392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Google Shape;260;p22"/>
          <p:cNvCxnSpPr/>
          <p:nvPr/>
        </p:nvCxnSpPr>
        <p:spPr>
          <a:xfrm>
            <a:off x="4695600" y="247190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82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GAN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훈련의 어려움</a:t>
            </a:r>
            <a:endParaRPr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-65282" y="2819643"/>
            <a:ext cx="3760246" cy="1347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최적화의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최솟값이 고정되지 </a:t>
            </a:r>
            <a:r>
              <a:rPr lang="ko-KR" altLang="en-US" sz="12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않음</a:t>
            </a:r>
            <a:r>
              <a:rPr lang="en-US" altLang="ko-KR" sz="12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  <a:p>
            <a:pPr marL="0" indent="0">
              <a:lnSpc>
                <a:spcPct val="200000"/>
              </a:lnSpc>
            </a:pP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171450" latinLnBrk="0">
              <a:buFont typeface="Symbol" panose="05050102010706020507" pitchFamily="18" charset="2"/>
              <a:buChar char="Þ"/>
            </a:pPr>
            <a:r>
              <a:rPr lang="ko-KR" altLang="en-US" sz="13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생성자와</a:t>
            </a:r>
            <a:r>
              <a:rPr lang="ko-KR" altLang="en-US" sz="13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3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</a:t>
            </a:r>
            <a:r>
              <a:rPr lang="ko-KR" altLang="en-US" sz="13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3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간의 </a:t>
            </a:r>
            <a:r>
              <a:rPr lang="ko-KR" altLang="ko-KR" sz="13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평형점을</a:t>
            </a:r>
            <a:r>
              <a:rPr lang="en-US" altLang="ko-KR" sz="13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3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찾는 </a:t>
            </a:r>
            <a:r>
              <a:rPr lang="ko-KR" altLang="ko-KR" sz="13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동적 </a:t>
            </a:r>
            <a:r>
              <a:rPr lang="ko-KR" altLang="ko-KR" sz="13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시스템</a:t>
            </a:r>
            <a:endParaRPr lang="en-US" altLang="ko-KR" sz="13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4923" y="26626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 smtClean="0">
                <a:solidFill>
                  <a:schemeClr val="accent3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평형점</a:t>
            </a:r>
            <a:endParaRPr sz="1800" dirty="0">
              <a:solidFill>
                <a:schemeClr val="accent3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6778;p49"/>
          <p:cNvGrpSpPr/>
          <p:nvPr/>
        </p:nvGrpSpPr>
        <p:grpSpPr>
          <a:xfrm>
            <a:off x="1330037" y="1448889"/>
            <a:ext cx="869186" cy="870900"/>
            <a:chOff x="-42994575" y="3950300"/>
            <a:chExt cx="319025" cy="317450"/>
          </a:xfrm>
          <a:solidFill>
            <a:schemeClr val="accent1"/>
          </a:solidFill>
        </p:grpSpPr>
        <p:sp>
          <p:nvSpPr>
            <p:cNvPr id="20" name="Google Shape;6779;p49"/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Google Shape;6780;p49"/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Google Shape;6781;p49"/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17952" y="1781738"/>
            <a:ext cx="327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빨간색 점을 찾기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loss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크게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 </a:t>
            </a:r>
            <a:r>
              <a:rPr lang="ko-KR" altLang="en-US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loss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작게</a:t>
            </a:r>
            <a:endParaRPr lang="ko-KR" altLang="en-US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50" y="2476319"/>
            <a:ext cx="3022889" cy="2357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타원 7"/>
          <p:cNvSpPr/>
          <p:nvPr/>
        </p:nvSpPr>
        <p:spPr>
          <a:xfrm rot="888518">
            <a:off x="4333185" y="4412245"/>
            <a:ext cx="1790472" cy="3188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933429" y="4293433"/>
            <a:ext cx="437680" cy="360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1237" y="4139544"/>
            <a:ext cx="72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</a:t>
            </a:r>
            <a:endParaRPr lang="ko-KR" altLang="en-US" dirty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rot="19215734">
            <a:off x="5983294" y="4273993"/>
            <a:ext cx="1230485" cy="3131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35" idx="6"/>
            <a:endCxn id="39" idx="1"/>
          </p:cNvCxnSpPr>
          <p:nvPr/>
        </p:nvCxnSpPr>
        <p:spPr>
          <a:xfrm flipV="1">
            <a:off x="7071645" y="4034837"/>
            <a:ext cx="421071" cy="2441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92716" y="3880948"/>
            <a:ext cx="68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B0F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</a:t>
            </a:r>
            <a:endParaRPr lang="ko-KR" altLang="en-US" dirty="0">
              <a:solidFill>
                <a:srgbClr val="00B0F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rot="5400000">
            <a:off x="6382475" y="3193834"/>
            <a:ext cx="1400304" cy="2968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/>
          <p:nvPr/>
        </p:nvCxnSpPr>
        <p:spPr>
          <a:xfrm flipV="1">
            <a:off x="7131804" y="2517529"/>
            <a:ext cx="408671" cy="15324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94118" y="2358504"/>
            <a:ext cx="68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</a:t>
            </a:r>
            <a:endParaRPr lang="ko-KR" altLang="en-US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1951" y="3342261"/>
            <a:ext cx="318654" cy="312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 idx="6"/>
          </p:nvPr>
        </p:nvSpPr>
        <p:spPr>
          <a:xfrm>
            <a:off x="311700" y="287363"/>
            <a:ext cx="8520600" cy="6066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GAN </a:t>
            </a:r>
            <a:r>
              <a:rPr lang="ko-KR" altLang="en-US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구현 방법</a:t>
            </a:r>
            <a:endParaRPr lang="ko-KR" altLang="en-US" dirty="0"/>
          </a:p>
        </p:txBody>
      </p:sp>
      <p:cxnSp>
        <p:nvCxnSpPr>
          <p:cNvPr id="10" name="Google Shape;294;p24"/>
          <p:cNvCxnSpPr/>
          <p:nvPr/>
        </p:nvCxnSpPr>
        <p:spPr>
          <a:xfrm>
            <a:off x="2227144" y="959551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417384" y="1168301"/>
            <a:ext cx="84149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generator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네트워크는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latent_dim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,)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크기의 벡터를 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(32, 32, 3)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크기의 이미지로 매핑합니다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discriminator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네트워크는 (32, 32, 3) 크기의 이미지가 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진짜일 확률을 추정하여 이진 값으로 매핑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생성자와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판별자를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연결하는 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gan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네트워크를 만듭니다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gan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x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) = 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discriminator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generator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x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))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endParaRPr lang="en-US" altLang="ko-KR" dirty="0" smtClean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gan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네트워크는 잠재 공간의 벡터를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판별자의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평가로 매핑합니다. 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판별자는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생성자가 잠재 공간의 벡터를 디코딩한 것이 얼마나 현실적인지를 평가합니다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진짜"/”가짜" 레이블과 함께 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진짜 이미지와 가짜 이미지 샘플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사용해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판별자를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훈련합니다. 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일반적인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분류 모델을 훈련하는 것과 동일합니다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5"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생성자를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훈련하려면 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gan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모델의 손실에 대한 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가중치의 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그래디언트를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합니다. 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=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매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단계마다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생성자에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의해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디코딩된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이미지를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판별자가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“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진짜"로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분류하도록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만들게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생성자의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가중치를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이동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=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판별자를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속이도록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생성자를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</a:t>
            </a: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 idx="6"/>
          </p:nvPr>
        </p:nvSpPr>
        <p:spPr>
          <a:xfrm>
            <a:off x="311700" y="272513"/>
            <a:ext cx="8520600" cy="6066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GAN </a:t>
            </a:r>
            <a:r>
              <a:rPr lang="ko-KR" altLang="en-US" dirty="0" smtClean="0">
                <a:solidFill>
                  <a:schemeClr val="accent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훈련 방법</a:t>
            </a:r>
            <a:endParaRPr lang="ko-KR" altLang="en-US" dirty="0"/>
          </a:p>
        </p:txBody>
      </p:sp>
      <p:cxnSp>
        <p:nvCxnSpPr>
          <p:cNvPr id="10" name="Google Shape;294;p24"/>
          <p:cNvCxnSpPr/>
          <p:nvPr/>
        </p:nvCxnSpPr>
        <p:spPr>
          <a:xfrm>
            <a:off x="2212856" y="87911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100012" y="1060014"/>
            <a:ext cx="88334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생성자의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마지막 활성화로 다른 종류의 모델에서 널리 사용하는 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sigmoid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대신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tanh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함수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사용합니다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균등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분포가 아니고 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정규 분포(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가우시안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분포)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사용하여 잠재 공간에서 포인트를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샘플링합니다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무작위성은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모델을 견고하게 만듭니다. GAN 훈련은 동적 평형을 만들기 때문에 여러 방식으로 갇힐 가능성이 높습니다. 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	</a:t>
            </a:r>
            <a:r>
              <a:rPr lang="en-US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판별자에</a:t>
            </a:r>
            <a:r>
              <a:rPr lang="ko-KR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드롭아웃을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</a:t>
            </a:r>
            <a:r>
              <a:rPr lang="en-US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&amp; </a:t>
            </a:r>
            <a:r>
              <a:rPr lang="ko-KR" altLang="ko-KR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판별자를</a:t>
            </a:r>
            <a:r>
              <a:rPr lang="ko-KR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위해 레이블에 랜덤 노이즈를 </a:t>
            </a:r>
            <a:r>
              <a:rPr lang="ko-KR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추가</a:t>
            </a:r>
            <a:r>
              <a:rPr lang="en-US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희소한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그래디언트는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GAN </a:t>
            </a:r>
            <a:r>
              <a:rPr lang="ko-KR" altLang="en-US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방해 가능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그래디언트를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희소하게 만들 수 있는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것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최대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풀링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연산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&amp;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ReLU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활성화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*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최대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풀링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스트라이드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합성곱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사용해 다운샘플링을 하는 것이 좋습니다. </a:t>
            </a:r>
            <a:endParaRPr lang="en-US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*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ReLU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활성화 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ko-KR" dirty="0">
                <a:solidFill>
                  <a:srgbClr val="FFFF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dirty="0" err="1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LeakyReLU</a:t>
            </a:r>
            <a:r>
              <a:rPr lang="ko-KR" altLang="ko-KR" dirty="0">
                <a:solidFill>
                  <a:srgbClr val="FFFF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층을 사용하세요.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음수의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활성화 값을 조금 허용하기 때문에 희소가 조금 완화됩니다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함초롬돋움" panose="020B0604000101010101" pitchFamily="50" charset="-127"/>
              </a:rPr>
              <a:t>✔ 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생성자에서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픽셀 공간을 균일하게 다루지 못해 생성된 이미지에서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체스판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모양이 종종 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나타납니다</a:t>
            </a: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-&gt;</a:t>
            </a:r>
            <a:r>
              <a:rPr lang="ko-KR" altLang="ko-KR" dirty="0" err="1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생성자와</a:t>
            </a:r>
            <a:r>
              <a:rPr lang="ko-KR" altLang="ko-KR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판별자에서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스트라이드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Conv2DTranpose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 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Conv2D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사용할 때 </a:t>
            </a:r>
            <a:endParaRPr lang="en-US" altLang="ko-KR" dirty="0" smtClean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 smtClean="0">
                <a:solidFill>
                  <a:srgbClr val="FFFF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         </a:t>
            </a:r>
            <a:r>
              <a:rPr lang="ko-KR" altLang="ko-KR" dirty="0" err="1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스트라이드</a:t>
            </a:r>
            <a:r>
              <a:rPr lang="ko-KR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크기로 나누어질 수 있는 커널 </a:t>
            </a:r>
            <a:r>
              <a:rPr lang="ko-KR" altLang="ko-KR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크기를 </a:t>
            </a:r>
            <a:r>
              <a:rPr lang="ko-KR" altLang="ko-KR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사용합니다</a:t>
            </a:r>
            <a:r>
              <a:rPr lang="ko-KR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0" y="285768"/>
            <a:ext cx="7197436" cy="4479692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60818" y="535006"/>
            <a:ext cx="2611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&gt;</a:t>
            </a:r>
          </a:p>
          <a:p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벡터를 후보 이미지로 변환하는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모델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*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생성자가 노이즈 같은 이미지를 생성 시 멈추는 경우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판별자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생성자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양쪽에 모두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드롭아웃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4058" y="1144786"/>
            <a:ext cx="274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방법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1&gt;</a:t>
            </a:r>
          </a:p>
          <a:p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네트워크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</a:t>
            </a:r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</a:t>
            </a:r>
            <a:r>
              <a:rPr lang="ko-KR" altLang="ko-KR" sz="1000" dirty="0" err="1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latent_dim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,)</a:t>
            </a:r>
            <a:endParaRPr lang="en-US" altLang="ko-KR" sz="1000" dirty="0" smtClean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Courier New" panose="02070309020205020404" pitchFamily="49" charset="0"/>
            </a:endParaRPr>
          </a:p>
          <a:p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(</a:t>
            </a:r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Courier New" panose="02070309020205020404" pitchFamily="49" charset="0"/>
              </a:rPr>
              <a:t>32, 32, 3)</a:t>
            </a:r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크기의 이미지로 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매핑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8276" y="1583611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┙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92956" y="1813957"/>
            <a:ext cx="2615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92956" y="2278856"/>
            <a:ext cx="1425019" cy="1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65990" y="2107982"/>
            <a:ext cx="5165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방법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&gt;</a:t>
            </a:r>
          </a:p>
          <a:p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음수의 활성화 값을 조금 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허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용 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희소가 </a:t>
            </a:r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조금 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완화</a:t>
            </a:r>
            <a:endParaRPr lang="en-US" altLang="ko-KR" sz="1000" dirty="0" smtClean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뉴런의 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 값이 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보다 높으면 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그대로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보다 낮으면 정해진 작은 숫자를 곱하는 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</a:t>
            </a:r>
            <a:endParaRPr lang="ko-KR" altLang="en-US" sz="1000" dirty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57438" y="2221707"/>
            <a:ext cx="47668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92955" y="2902743"/>
            <a:ext cx="1425019" cy="1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92955" y="3226973"/>
            <a:ext cx="3486151" cy="23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56843" y="2853475"/>
            <a:ext cx="274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방법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5&gt;</a:t>
            </a:r>
          </a:p>
          <a:p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픽셀 공간을 균일하게 다루지 못해 생성된 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생기는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체스판</a:t>
            </a:r>
            <a:r>
              <a:rPr lang="ko-KR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모양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생성을 해결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357438" y="4454451"/>
            <a:ext cx="1050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0876" y="3797996"/>
            <a:ext cx="2971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방법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&gt;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마지막 활성화 함수에는 </a:t>
            </a:r>
            <a:r>
              <a:rPr lang="ko-KR" altLang="en-US" sz="1000" dirty="0" err="1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픽셀값의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범위인 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-1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</a:t>
            </a:r>
            <a:r>
              <a:rPr lang="en-US" altLang="ko-KR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 </a:t>
            </a:r>
            <a:r>
              <a:rPr lang="ko-KR" altLang="en-US" sz="1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사이로 만들어주기 위해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tanh</a:t>
            </a:r>
            <a:r>
              <a:rPr lang="en-US" altLang="ko-KR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6843" y="4249848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┙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2" y="285768"/>
            <a:ext cx="3893245" cy="4431899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4242754" y="3176640"/>
            <a:ext cx="18672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4886" y="3407473"/>
            <a:ext cx="2999235" cy="1169551"/>
          </a:xfrm>
          <a:prstGeom prst="rect">
            <a:avLst/>
          </a:prstGeom>
          <a:solidFill>
            <a:srgbClr val="F1BC5D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Batch_size</a:t>
            </a:r>
            <a:r>
              <a:rPr lang="en-US" altLang="ko-KR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None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경사 </a:t>
            </a:r>
            <a:r>
              <a:rPr lang="ko-KR" altLang="en-US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하강법을</a:t>
            </a:r>
            <a:r>
              <a:rPr lang="ko-KR" altLang="en-US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사용하고 싶지 않을 </a:t>
            </a:r>
            <a:r>
              <a:rPr lang="ko-KR" altLang="en-US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경우</a:t>
            </a:r>
            <a:r>
              <a:rPr lang="en-US" altLang="ko-KR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endParaRPr lang="en-US" altLang="ko-KR" dirty="0" smtClean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</a:t>
            </a:r>
            <a:r>
              <a:rPr lang="ko-KR" altLang="en-US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사이즈 </a:t>
            </a:r>
            <a:r>
              <a:rPr lang="en-US" altLang="ko-KR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(32, 32, 3)</a:t>
            </a:r>
            <a:r>
              <a:rPr lang="ko-KR" altLang="en-US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</a:t>
            </a:r>
            <a:r>
              <a:rPr lang="ko-KR" altLang="en-US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이미지가 나오도록 </a:t>
            </a:r>
            <a:r>
              <a:rPr lang="ko-KR" altLang="en-US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업샘플링을</a:t>
            </a:r>
            <a:r>
              <a:rPr lang="ko-KR" altLang="en-US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여러번</a:t>
            </a:r>
            <a:r>
              <a:rPr lang="ko-KR" altLang="en-US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 결과</a:t>
            </a:r>
            <a:endParaRPr lang="ko-KR" altLang="en-US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36030" y="4028828"/>
            <a:ext cx="1053546" cy="157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333" y="1335341"/>
            <a:ext cx="3289471" cy="160020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1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737</Words>
  <Application>Microsoft Office PowerPoint</Application>
  <PresentationFormat>화면 슬라이드 쇼(16:9)</PresentationFormat>
  <Paragraphs>199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2" baseType="lpstr">
      <vt:lpstr>Wingdings</vt:lpstr>
      <vt:lpstr>Arial</vt:lpstr>
      <vt:lpstr>Cambria Math</vt:lpstr>
      <vt:lpstr>경기천년제목V Bold</vt:lpstr>
      <vt:lpstr>Roboto Mono Regular</vt:lpstr>
      <vt:lpstr>Bree Serif</vt:lpstr>
      <vt:lpstr>Roboto Black</vt:lpstr>
      <vt:lpstr>경기천년제목 Medium</vt:lpstr>
      <vt:lpstr>Impact</vt:lpstr>
      <vt:lpstr>Symbol</vt:lpstr>
      <vt:lpstr>Roboto Light</vt:lpstr>
      <vt:lpstr>함초롬돋움</vt:lpstr>
      <vt:lpstr>맑은 고딕</vt:lpstr>
      <vt:lpstr>Courier New</vt:lpstr>
      <vt:lpstr>WEB PROPOSAL</vt:lpstr>
      <vt:lpstr>WEB PROJECT PROPOSAL</vt:lpstr>
      <vt:lpstr>TABLE OF CONTENTS</vt:lpstr>
      <vt:lpstr>적대적 신경망(GAN)</vt:lpstr>
      <vt:lpstr>✔생성자 네트워크   랜덤 벡터를 입력으로 받아 이를 합성된 이미지로 디코딩   ✔판별자 네트워크   이미지(실제 / 합성)를 입력으로 받아 훈련 세트에서 온 이미지인지,                                    생성자 네트워크가 만든 이미지인지 판별  *VAE와 달리 잠재 공간은 의미 있는 구조를 보장 X . 공간 ≠ 연속적</vt:lpstr>
      <vt:lpstr>경사하강법 (Gradient descent)</vt:lpstr>
      <vt:lpstr>GAN 훈련의 어려움</vt:lpstr>
      <vt:lpstr>GAN 구현 방법</vt:lpstr>
      <vt:lpstr>GAN 훈련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User</dc:creator>
  <cp:lastModifiedBy>조 민경</cp:lastModifiedBy>
  <cp:revision>46</cp:revision>
  <dcterms:modified xsi:type="dcterms:W3CDTF">2021-01-14T17:57:53Z</dcterms:modified>
</cp:coreProperties>
</file>