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80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FEB"/>
    <a:srgbClr val="A1EF85"/>
    <a:srgbClr val="FBAFD3"/>
    <a:srgbClr val="F98FC1"/>
    <a:srgbClr val="698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83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578D8-58D9-44C1-8D48-4307315D81C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392CB-6C39-44B5-AD30-7910C2F4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9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6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3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3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8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4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6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92CB-6C39-44B5-AD30-7910C2F4D1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9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1326" y="2220340"/>
            <a:ext cx="69281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7 </a:t>
            </a:r>
            <a:r>
              <a:rPr lang="ko-KR" altLang="en-US" sz="4400" b="1" dirty="0" err="1">
                <a:solidFill>
                  <a:prstClr val="white"/>
                </a:solidFill>
              </a:rPr>
              <a:t>딥러닝을</a:t>
            </a:r>
            <a:r>
              <a:rPr lang="ko-KR" altLang="en-US" sz="4400" b="1" dirty="0">
                <a:solidFill>
                  <a:prstClr val="white"/>
                </a:solidFill>
              </a:rPr>
              <a:t> 위한 고급 도구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090DF9-66F3-442E-871D-18F089255D9E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7.1.3 </a:t>
            </a:r>
            <a:r>
              <a:rPr lang="ko-KR" altLang="en-US" sz="2700" b="1" i="1" dirty="0">
                <a:solidFill>
                  <a:prstClr val="white"/>
                </a:solidFill>
              </a:rPr>
              <a:t>다중 출력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F9AAA-4C22-4F9D-871C-5921DB47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4" y="1298579"/>
            <a:ext cx="9525764" cy="19812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DC7E8A-8045-4419-9136-C2BD41830C62}"/>
              </a:ext>
            </a:extLst>
          </p:cNvPr>
          <p:cNvSpPr txBox="1"/>
          <p:nvPr/>
        </p:nvSpPr>
        <p:spPr>
          <a:xfrm>
            <a:off x="1167432" y="3609471"/>
            <a:ext cx="9571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err="1">
                <a:solidFill>
                  <a:schemeClr val="bg1"/>
                </a:solidFill>
              </a:rPr>
              <a:t>케라스에는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compile </a:t>
            </a:r>
            <a:r>
              <a:rPr lang="ko-KR" altLang="en-US" sz="2200" dirty="0">
                <a:solidFill>
                  <a:schemeClr val="bg1"/>
                </a:solidFill>
              </a:rPr>
              <a:t>메서드에 리스트나 </a:t>
            </a:r>
            <a:r>
              <a:rPr lang="ko-KR" altLang="en-US" sz="2200" dirty="0" err="1">
                <a:solidFill>
                  <a:schemeClr val="bg1"/>
                </a:solidFill>
              </a:rPr>
              <a:t>딕셔너리를</a:t>
            </a:r>
            <a:r>
              <a:rPr lang="ko-KR" altLang="en-US" sz="2200" dirty="0">
                <a:solidFill>
                  <a:schemeClr val="bg1"/>
                </a:solidFill>
              </a:rPr>
              <a:t> 사용하여 출력마다 다른 손실을 지정할 수 있음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다중 입력 모델은 모델을 훈련할 때 </a:t>
            </a:r>
            <a:r>
              <a:rPr lang="ko-KR" altLang="en-US" sz="2200" dirty="0" err="1">
                <a:solidFill>
                  <a:schemeClr val="bg1"/>
                </a:solidFill>
              </a:rPr>
              <a:t>딕셔너리를</a:t>
            </a:r>
            <a:r>
              <a:rPr lang="ko-KR" altLang="en-US" sz="2200" dirty="0">
                <a:solidFill>
                  <a:schemeClr val="bg1"/>
                </a:solidFill>
              </a:rPr>
              <a:t> 모델의 입력으로 사용하고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다중 출력 모델은 컴파일 단계에서 </a:t>
            </a:r>
            <a:r>
              <a:rPr lang="ko-KR" altLang="en-US" sz="2200" dirty="0" err="1">
                <a:solidFill>
                  <a:schemeClr val="bg1"/>
                </a:solidFill>
              </a:rPr>
              <a:t>딕셔너리를</a:t>
            </a:r>
            <a:r>
              <a:rPr lang="ko-KR" altLang="en-US" sz="2200" dirty="0">
                <a:solidFill>
                  <a:schemeClr val="bg1"/>
                </a:solidFill>
              </a:rPr>
              <a:t> 사용해 출력마다 다른 손실을 지정함</a:t>
            </a:r>
          </a:p>
        </p:txBody>
      </p:sp>
    </p:spTree>
    <p:extLst>
      <p:ext uri="{BB962C8B-B14F-4D97-AF65-F5344CB8AC3E}">
        <p14:creationId xmlns:p14="http://schemas.microsoft.com/office/powerpoint/2010/main" val="34066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1B15DC-8670-43AD-9A4B-1880EBCB4804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7.1.3 </a:t>
            </a:r>
            <a:r>
              <a:rPr lang="ko-KR" altLang="en-US" sz="2700" b="1" i="1" dirty="0">
                <a:solidFill>
                  <a:prstClr val="white"/>
                </a:solidFill>
              </a:rPr>
              <a:t>다중 출력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97697-E47A-42CD-BFB3-B4310C38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58305"/>
            <a:ext cx="8686800" cy="19335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CAEA3C-2701-46FC-A768-A4384961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3681621"/>
            <a:ext cx="8686799" cy="19431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102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511944-3744-46D1-8BA1-E2522710816F}"/>
              </a:ext>
            </a:extLst>
          </p:cNvPr>
          <p:cNvSpPr/>
          <p:nvPr/>
        </p:nvSpPr>
        <p:spPr>
          <a:xfrm>
            <a:off x="-94910" y="251614"/>
            <a:ext cx="5331053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i="1" dirty="0">
                <a:solidFill>
                  <a:prstClr val="white"/>
                </a:solidFill>
              </a:rPr>
              <a:t>7.1.4 </a:t>
            </a:r>
            <a:r>
              <a:rPr lang="ko-KR" altLang="en-US" sz="2200" b="1" i="1" dirty="0">
                <a:solidFill>
                  <a:prstClr val="white"/>
                </a:solidFill>
              </a:rPr>
              <a:t>층으로 구성된 </a:t>
            </a:r>
            <a:r>
              <a:rPr lang="ko-KR" altLang="en-US" sz="2200" b="1" i="1" dirty="0" err="1">
                <a:solidFill>
                  <a:prstClr val="white"/>
                </a:solidFill>
              </a:rPr>
              <a:t>비순환</a:t>
            </a:r>
            <a:r>
              <a:rPr lang="ko-KR" altLang="en-US" sz="2200" b="1" i="1" dirty="0">
                <a:solidFill>
                  <a:prstClr val="white"/>
                </a:solidFill>
              </a:rPr>
              <a:t> 유향 그래프</a:t>
            </a:r>
            <a:endParaRPr lang="en-US" altLang="ko-KR" sz="2200" i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764CE-AB47-402A-B9BE-24E0FD5E8EE0}"/>
              </a:ext>
            </a:extLst>
          </p:cNvPr>
          <p:cNvSpPr txBox="1"/>
          <p:nvPr/>
        </p:nvSpPr>
        <p:spPr>
          <a:xfrm>
            <a:off x="1336685" y="2484382"/>
            <a:ext cx="945200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함수형 </a:t>
            </a:r>
            <a:r>
              <a:rPr lang="en-US" altLang="ko-KR" sz="2500" dirty="0">
                <a:solidFill>
                  <a:schemeClr val="bg1"/>
                </a:solidFill>
              </a:rPr>
              <a:t>API</a:t>
            </a:r>
            <a:r>
              <a:rPr lang="ko-KR" altLang="en-US" sz="2500" dirty="0">
                <a:solidFill>
                  <a:schemeClr val="bg1"/>
                </a:solidFill>
              </a:rPr>
              <a:t>를 사용하면 다중 입력이나 다중 출력 </a:t>
            </a:r>
            <a:r>
              <a:rPr lang="ko-KR" altLang="en-US" sz="2500" dirty="0" err="1">
                <a:solidFill>
                  <a:schemeClr val="bg1"/>
                </a:solidFill>
              </a:rPr>
              <a:t>모델뿐만</a:t>
            </a:r>
            <a:r>
              <a:rPr lang="ko-KR" altLang="en-US" sz="2500" dirty="0">
                <a:solidFill>
                  <a:schemeClr val="bg1"/>
                </a:solidFill>
              </a:rPr>
              <a:t> 아니라 내부 토폴로지가 복잡한 네트워크도 만들 수 있음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>
                <a:solidFill>
                  <a:schemeClr val="bg1"/>
                </a:solidFill>
              </a:rPr>
              <a:t>케라스의</a:t>
            </a:r>
            <a:r>
              <a:rPr lang="ko-KR" altLang="en-US" sz="2500" dirty="0">
                <a:solidFill>
                  <a:schemeClr val="bg1"/>
                </a:solidFill>
              </a:rPr>
              <a:t> 신경망은 층으로 구성된 어떤 </a:t>
            </a:r>
            <a:r>
              <a:rPr lang="ko-KR" altLang="en-US" sz="2500" dirty="0" err="1">
                <a:solidFill>
                  <a:schemeClr val="bg1"/>
                </a:solidFill>
              </a:rPr>
              <a:t>비순환</a:t>
            </a:r>
            <a:r>
              <a:rPr lang="ko-KR" altLang="en-US" sz="2500" dirty="0">
                <a:solidFill>
                  <a:schemeClr val="bg1"/>
                </a:solidFill>
              </a:rPr>
              <a:t> 유향 그래프도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39226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23CF70-7160-4C1F-9C10-B2EB46B5CE8B}"/>
              </a:ext>
            </a:extLst>
          </p:cNvPr>
          <p:cNvSpPr/>
          <p:nvPr/>
        </p:nvSpPr>
        <p:spPr>
          <a:xfrm>
            <a:off x="-68015" y="63353"/>
            <a:ext cx="5331053" cy="104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i="1" dirty="0">
                <a:solidFill>
                  <a:prstClr val="white"/>
                </a:solidFill>
              </a:rPr>
              <a:t>7.1.4 </a:t>
            </a:r>
            <a:r>
              <a:rPr lang="ko-KR" altLang="en-US" sz="2200" b="1" i="1" dirty="0">
                <a:solidFill>
                  <a:prstClr val="white"/>
                </a:solidFill>
              </a:rPr>
              <a:t>층으로 구성된 </a:t>
            </a:r>
            <a:r>
              <a:rPr lang="ko-KR" altLang="en-US" sz="2200" b="1" i="1" dirty="0" err="1">
                <a:solidFill>
                  <a:prstClr val="white"/>
                </a:solidFill>
              </a:rPr>
              <a:t>비순환</a:t>
            </a:r>
            <a:r>
              <a:rPr lang="ko-KR" altLang="en-US" sz="2200" b="1" i="1" dirty="0">
                <a:solidFill>
                  <a:prstClr val="white"/>
                </a:solidFill>
              </a:rPr>
              <a:t> 유향 그래프</a:t>
            </a:r>
            <a:r>
              <a:rPr lang="en-US" altLang="ko-KR" sz="2200" b="1" i="1" dirty="0">
                <a:solidFill>
                  <a:prstClr val="white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2200" b="1" i="1" dirty="0" err="1">
                <a:solidFill>
                  <a:prstClr val="white"/>
                </a:solidFill>
              </a:rPr>
              <a:t>인셉션</a:t>
            </a:r>
            <a:r>
              <a:rPr lang="ko-KR" altLang="en-US" sz="2200" b="1" i="1" dirty="0">
                <a:solidFill>
                  <a:prstClr val="white"/>
                </a:solidFill>
              </a:rPr>
              <a:t> 모듈</a:t>
            </a:r>
            <a:endParaRPr lang="en-US" altLang="ko-KR" sz="2200" i="1" dirty="0">
              <a:solidFill>
                <a:prstClr val="white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DAB5CA5-8510-44CE-B11D-A8CA090AD647}"/>
              </a:ext>
            </a:extLst>
          </p:cNvPr>
          <p:cNvGrpSpPr/>
          <p:nvPr/>
        </p:nvGrpSpPr>
        <p:grpSpPr>
          <a:xfrm>
            <a:off x="949728" y="1104867"/>
            <a:ext cx="4975943" cy="5149697"/>
            <a:chOff x="949728" y="1104867"/>
            <a:chExt cx="4975943" cy="514969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EE7C7FD-7366-463E-8DB8-00E13ACD6FD5}"/>
                </a:ext>
              </a:extLst>
            </p:cNvPr>
            <p:cNvGrpSpPr/>
            <p:nvPr/>
          </p:nvGrpSpPr>
          <p:grpSpPr>
            <a:xfrm>
              <a:off x="949728" y="1104867"/>
              <a:ext cx="4975943" cy="4818955"/>
              <a:chOff x="1120057" y="811337"/>
              <a:chExt cx="4975943" cy="481895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3F175-5A69-40A1-A8F9-64AFD7192E87}"/>
                  </a:ext>
                </a:extLst>
              </p:cNvPr>
              <p:cNvSpPr txBox="1"/>
              <p:nvPr/>
            </p:nvSpPr>
            <p:spPr>
              <a:xfrm>
                <a:off x="3374945" y="811337"/>
                <a:ext cx="52048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solidFill>
                      <a:schemeClr val="bg1"/>
                    </a:solidFill>
                  </a:rPr>
                  <a:t>출력</a:t>
                </a: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D374317E-4B3D-4187-B595-7466CD3ADE91}"/>
                  </a:ext>
                </a:extLst>
              </p:cNvPr>
              <p:cNvSpPr/>
              <p:nvPr/>
            </p:nvSpPr>
            <p:spPr>
              <a:xfrm>
                <a:off x="2904563" y="1426355"/>
                <a:ext cx="1461247" cy="466165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Concatenate</a:t>
                </a:r>
                <a:endParaRPr lang="ko-KR" altLang="en-US" sz="1500" dirty="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0F143F1E-D725-4F84-8C58-6547674416EA}"/>
                  </a:ext>
                </a:extLst>
              </p:cNvPr>
              <p:cNvSpPr/>
              <p:nvPr/>
            </p:nvSpPr>
            <p:spPr>
              <a:xfrm>
                <a:off x="1120057" y="4050577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Conv2D</a:t>
                </a:r>
              </a:p>
              <a:p>
                <a:pPr algn="ctr"/>
                <a:r>
                  <a:rPr lang="en-US" altLang="ko-KR" sz="1500" dirty="0"/>
                  <a:t>1x1, strides=2</a:t>
                </a:r>
                <a:endParaRPr lang="ko-KR" altLang="en-US" sz="1500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C7252A1-F99A-4E16-8FD3-09524B5FCC62}"/>
                  </a:ext>
                </a:extLst>
              </p:cNvPr>
              <p:cNvSpPr/>
              <p:nvPr/>
            </p:nvSpPr>
            <p:spPr>
              <a:xfrm>
                <a:off x="2422723" y="3214727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Conv2D</a:t>
                </a:r>
              </a:p>
              <a:p>
                <a:pPr algn="ctr"/>
                <a:r>
                  <a:rPr lang="en-US" altLang="ko-KR" sz="1500" dirty="0"/>
                  <a:t>3x3, strides=2</a:t>
                </a:r>
                <a:endParaRPr lang="ko-KR" altLang="en-US" sz="1500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D3F054E-B34E-4EEE-BF6A-ED4ADA664BF5}"/>
                  </a:ext>
                </a:extLst>
              </p:cNvPr>
              <p:cNvSpPr/>
              <p:nvPr/>
            </p:nvSpPr>
            <p:spPr>
              <a:xfrm>
                <a:off x="2424687" y="4065628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Conv2D</a:t>
                </a:r>
              </a:p>
              <a:p>
                <a:pPr algn="ctr"/>
                <a:r>
                  <a:rPr lang="en-US" altLang="ko-KR" sz="1500" dirty="0"/>
                  <a:t>1x1</a:t>
                </a:r>
                <a:endParaRPr lang="ko-KR" altLang="en-US" sz="1500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05D6612-AFD7-4144-86E9-273F8473DF23}"/>
                  </a:ext>
                </a:extLst>
              </p:cNvPr>
              <p:cNvSpPr/>
              <p:nvPr/>
            </p:nvSpPr>
            <p:spPr>
              <a:xfrm>
                <a:off x="3729317" y="4050578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AvgPool2D</a:t>
                </a:r>
              </a:p>
              <a:p>
                <a:pPr algn="ctr"/>
                <a:r>
                  <a:rPr lang="en-US" altLang="ko-KR" sz="1200" dirty="0"/>
                  <a:t>3x3, strides=2</a:t>
                </a:r>
                <a:endParaRPr lang="ko-KR" altLang="en-US" sz="1200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40DC428-3A02-44ED-B6E5-DC0EE3BE4D05}"/>
                  </a:ext>
                </a:extLst>
              </p:cNvPr>
              <p:cNvSpPr/>
              <p:nvPr/>
            </p:nvSpPr>
            <p:spPr>
              <a:xfrm>
                <a:off x="5030564" y="2299806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Conv2D</a:t>
                </a:r>
              </a:p>
              <a:p>
                <a:pPr algn="ctr"/>
                <a:r>
                  <a:rPr lang="en-US" altLang="ko-KR" sz="1500" dirty="0"/>
                  <a:t>3x3, strides=2</a:t>
                </a:r>
                <a:endParaRPr lang="ko-KR" altLang="en-US" sz="1500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E539813-D33C-4A12-A106-4ADC45383D96}"/>
                  </a:ext>
                </a:extLst>
              </p:cNvPr>
              <p:cNvSpPr/>
              <p:nvPr/>
            </p:nvSpPr>
            <p:spPr>
              <a:xfrm>
                <a:off x="3729317" y="3184156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Conv2D</a:t>
                </a:r>
              </a:p>
              <a:p>
                <a:pPr algn="ctr"/>
                <a:r>
                  <a:rPr lang="en-US" altLang="ko-KR" sz="1500" dirty="0"/>
                  <a:t>3x3</a:t>
                </a:r>
                <a:endParaRPr lang="ko-KR" altLang="en-US" sz="1500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2E70DF3-C6C2-4437-9421-1F416C69C60E}"/>
                  </a:ext>
                </a:extLst>
              </p:cNvPr>
              <p:cNvSpPr/>
              <p:nvPr/>
            </p:nvSpPr>
            <p:spPr>
              <a:xfrm>
                <a:off x="5033947" y="4050578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Conv2D</a:t>
                </a:r>
              </a:p>
              <a:p>
                <a:pPr algn="ctr"/>
                <a:r>
                  <a:rPr lang="en-US" altLang="ko-KR" sz="1500" dirty="0"/>
                  <a:t>1x1</a:t>
                </a:r>
                <a:endParaRPr lang="ko-KR" altLang="en-US" sz="1500" dirty="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06C7B44-410B-44D6-8326-91F49B65727B}"/>
                  </a:ext>
                </a:extLst>
              </p:cNvPr>
              <p:cNvSpPr/>
              <p:nvPr/>
            </p:nvSpPr>
            <p:spPr>
              <a:xfrm>
                <a:off x="5035911" y="3175192"/>
                <a:ext cx="1060089" cy="75931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Conv2D</a:t>
                </a:r>
              </a:p>
              <a:p>
                <a:pPr algn="ctr"/>
                <a:r>
                  <a:rPr lang="en-US" altLang="ko-KR" sz="1500" dirty="0"/>
                  <a:t>3x3</a:t>
                </a:r>
                <a:endParaRPr lang="ko-KR" altLang="en-US" sz="1500" dirty="0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6D6628A-AA12-4568-BA08-569E659C8942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1650101" y="1892520"/>
                <a:ext cx="1985086" cy="96040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67C36DF-6642-420D-90B5-7CEEF839E4A9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1650102" y="2848174"/>
                <a:ext cx="5168" cy="120240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B5EEFC3-5370-47B8-B859-7A0ECE194321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2952768" y="1892520"/>
                <a:ext cx="682419" cy="132220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6809C85-CFF9-413F-9C63-2E4DFEE29E5E}"/>
                  </a:ext>
                </a:extLst>
              </p:cNvPr>
              <p:cNvCxnSpPr>
                <a:cxnSpLocks/>
                <a:stCxn id="12" idx="0"/>
                <a:endCxn id="3" idx="2"/>
              </p:cNvCxnSpPr>
              <p:nvPr/>
            </p:nvCxnSpPr>
            <p:spPr>
              <a:xfrm flipH="1" flipV="1">
                <a:off x="3635187" y="1892520"/>
                <a:ext cx="624175" cy="1291636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F1DB1252-3769-4CCF-BAEE-376292992832}"/>
                  </a:ext>
                </a:extLst>
              </p:cNvPr>
              <p:cNvCxnSpPr>
                <a:cxnSpLocks/>
                <a:stCxn id="11" idx="0"/>
                <a:endCxn id="3" idx="2"/>
              </p:cNvCxnSpPr>
              <p:nvPr/>
            </p:nvCxnSpPr>
            <p:spPr>
              <a:xfrm flipH="1" flipV="1">
                <a:off x="3635187" y="1892520"/>
                <a:ext cx="1925422" cy="407286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DB108F70-6C35-4F86-AA34-400B8DB420B9}"/>
                  </a:ext>
                </a:extLst>
              </p:cNvPr>
              <p:cNvCxnSpPr>
                <a:cxnSpLocks/>
                <a:stCxn id="3" idx="0"/>
                <a:endCxn id="2" idx="2"/>
              </p:cNvCxnSpPr>
              <p:nvPr/>
            </p:nvCxnSpPr>
            <p:spPr>
              <a:xfrm flipH="1" flipV="1">
                <a:off x="3635186" y="1103725"/>
                <a:ext cx="1" cy="32263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C0A9F041-B247-4D80-9B9A-7AF5F87BB04C}"/>
                  </a:ext>
                </a:extLst>
              </p:cNvPr>
              <p:cNvCxnSpPr>
                <a:cxnSpLocks/>
                <a:stCxn id="37" idx="0"/>
                <a:endCxn id="9" idx="2"/>
              </p:cNvCxnSpPr>
              <p:nvPr/>
            </p:nvCxnSpPr>
            <p:spPr>
              <a:xfrm flipH="1" flipV="1">
                <a:off x="2954732" y="4824947"/>
                <a:ext cx="680454" cy="51295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DA6C93-C414-4256-88A2-3F416D255951}"/>
                  </a:ext>
                </a:extLst>
              </p:cNvPr>
              <p:cNvSpPr txBox="1"/>
              <p:nvPr/>
            </p:nvSpPr>
            <p:spPr>
              <a:xfrm>
                <a:off x="3374945" y="5337904"/>
                <a:ext cx="52048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solidFill>
                      <a:schemeClr val="bg1"/>
                    </a:solidFill>
                  </a:rPr>
                  <a:t>입력</a:t>
                </a: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BD457B4B-ACFD-4C44-8EA5-E55E13794AD1}"/>
                  </a:ext>
                </a:extLst>
              </p:cNvPr>
              <p:cNvCxnSpPr>
                <a:cxnSpLocks/>
                <a:stCxn id="37" idx="0"/>
                <a:endCxn id="7" idx="2"/>
              </p:cNvCxnSpPr>
              <p:nvPr/>
            </p:nvCxnSpPr>
            <p:spPr>
              <a:xfrm flipH="1" flipV="1">
                <a:off x="1650102" y="4809896"/>
                <a:ext cx="1985084" cy="52800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439B6786-808A-44D5-BC7D-24592D7ABAE3}"/>
                  </a:ext>
                </a:extLst>
              </p:cNvPr>
              <p:cNvCxnSpPr>
                <a:cxnSpLocks/>
                <a:stCxn id="37" idx="0"/>
                <a:endCxn id="10" idx="2"/>
              </p:cNvCxnSpPr>
              <p:nvPr/>
            </p:nvCxnSpPr>
            <p:spPr>
              <a:xfrm flipV="1">
                <a:off x="3635186" y="4809897"/>
                <a:ext cx="624176" cy="52800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AB908C6-5EFC-45B6-8CDB-ABA60A8B4965}"/>
                  </a:ext>
                </a:extLst>
              </p:cNvPr>
              <p:cNvCxnSpPr>
                <a:cxnSpLocks/>
                <a:stCxn id="37" idx="0"/>
                <a:endCxn id="14" idx="2"/>
              </p:cNvCxnSpPr>
              <p:nvPr/>
            </p:nvCxnSpPr>
            <p:spPr>
              <a:xfrm flipV="1">
                <a:off x="3635186" y="4809897"/>
                <a:ext cx="1928806" cy="52800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1B46CD4D-70A7-4C49-9A34-F07378D18607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H="1" flipV="1">
                <a:off x="2952768" y="3974046"/>
                <a:ext cx="9096" cy="116214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EFD72E60-F7E2-4D51-886B-37B709639B27}"/>
                  </a:ext>
                </a:extLst>
              </p:cNvPr>
              <p:cNvCxnSpPr>
                <a:cxnSpLocks/>
                <a:stCxn id="10" idx="0"/>
                <a:endCxn id="12" idx="2"/>
              </p:cNvCxnSpPr>
              <p:nvPr/>
            </p:nvCxnSpPr>
            <p:spPr>
              <a:xfrm flipV="1">
                <a:off x="4259362" y="3943475"/>
                <a:ext cx="0" cy="107103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03EAB87D-1227-4A3B-A549-31F17395CDFA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5563992" y="3934511"/>
                <a:ext cx="1964" cy="11606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B0580A8-7BD7-4F66-9986-AC810E590F7D}"/>
                  </a:ext>
                </a:extLst>
              </p:cNvPr>
              <p:cNvCxnSpPr>
                <a:cxnSpLocks/>
                <a:stCxn id="15" idx="0"/>
                <a:endCxn id="11" idx="2"/>
              </p:cNvCxnSpPr>
              <p:nvPr/>
            </p:nvCxnSpPr>
            <p:spPr>
              <a:xfrm flipH="1" flipV="1">
                <a:off x="5560609" y="3059125"/>
                <a:ext cx="5347" cy="11606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A82CD9-495B-41D1-82DA-70EFA4D8EBC6}"/>
                </a:ext>
              </a:extLst>
            </p:cNvPr>
            <p:cNvSpPr txBox="1"/>
            <p:nvPr/>
          </p:nvSpPr>
          <p:spPr>
            <a:xfrm>
              <a:off x="2810430" y="5962176"/>
              <a:ext cx="13088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인셉션</a:t>
              </a:r>
              <a:r>
                <a:rPr lang="ko-KR" altLang="en-US" sz="1300" dirty="0">
                  <a:solidFill>
                    <a:schemeClr val="bg1"/>
                  </a:solidFill>
                </a:rPr>
                <a:t> 모듈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C1A3C89-07FC-4BCA-8B20-C5B167F8EEEF}"/>
              </a:ext>
            </a:extLst>
          </p:cNvPr>
          <p:cNvSpPr txBox="1"/>
          <p:nvPr/>
        </p:nvSpPr>
        <p:spPr>
          <a:xfrm>
            <a:off x="6445022" y="1645690"/>
            <a:ext cx="47083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인셉션은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합성곱</a:t>
            </a:r>
            <a:r>
              <a:rPr lang="ko-KR" altLang="en-US" dirty="0">
                <a:solidFill>
                  <a:schemeClr val="bg1"/>
                </a:solidFill>
              </a:rPr>
              <a:t> 신경망에서 인기 있는 네트워크 구조로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네트워크 안의 네트워크 구조에서 영감을 받아 </a:t>
            </a:r>
            <a:r>
              <a:rPr lang="ko-KR" altLang="en-US" dirty="0" err="1">
                <a:solidFill>
                  <a:schemeClr val="bg1"/>
                </a:solidFill>
              </a:rPr>
              <a:t>만들어졌음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나란히 분리된 가지를 따라 모듈을 쌓아 독립된 작은 네트워크처럼 구성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이런 구성은 네트워크가 따로따로 공간 특성과 채널 방향의 특성을 학습하도록 도움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한꺼번에 학습하는 것보다 효과가 더 높음</a:t>
            </a:r>
          </a:p>
        </p:txBody>
      </p:sp>
    </p:spTree>
    <p:extLst>
      <p:ext uri="{BB962C8B-B14F-4D97-AF65-F5344CB8AC3E}">
        <p14:creationId xmlns:p14="http://schemas.microsoft.com/office/powerpoint/2010/main" val="37576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9A3CD6-C4CE-41DF-B234-587AF9044BCF}"/>
              </a:ext>
            </a:extLst>
          </p:cNvPr>
          <p:cNvSpPr/>
          <p:nvPr/>
        </p:nvSpPr>
        <p:spPr>
          <a:xfrm>
            <a:off x="-68015" y="63353"/>
            <a:ext cx="5331053" cy="104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i="1" dirty="0">
                <a:solidFill>
                  <a:prstClr val="white"/>
                </a:solidFill>
              </a:rPr>
              <a:t>7.1.4 </a:t>
            </a:r>
            <a:r>
              <a:rPr lang="ko-KR" altLang="en-US" sz="2200" b="1" i="1" dirty="0">
                <a:solidFill>
                  <a:prstClr val="white"/>
                </a:solidFill>
              </a:rPr>
              <a:t>층으로 구성된 </a:t>
            </a:r>
            <a:r>
              <a:rPr lang="ko-KR" altLang="en-US" sz="2200" b="1" i="1" dirty="0" err="1">
                <a:solidFill>
                  <a:prstClr val="white"/>
                </a:solidFill>
              </a:rPr>
              <a:t>비순환</a:t>
            </a:r>
            <a:r>
              <a:rPr lang="ko-KR" altLang="en-US" sz="2200" b="1" i="1" dirty="0">
                <a:solidFill>
                  <a:prstClr val="white"/>
                </a:solidFill>
              </a:rPr>
              <a:t> 유향 그래프</a:t>
            </a:r>
            <a:r>
              <a:rPr lang="en-US" altLang="ko-KR" sz="2200" b="1" i="1" dirty="0">
                <a:solidFill>
                  <a:prstClr val="white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2200" b="1" i="1" dirty="0" err="1">
                <a:solidFill>
                  <a:prstClr val="white"/>
                </a:solidFill>
              </a:rPr>
              <a:t>인셉션</a:t>
            </a:r>
            <a:r>
              <a:rPr lang="ko-KR" altLang="en-US" sz="2200" b="1" i="1" dirty="0">
                <a:solidFill>
                  <a:prstClr val="white"/>
                </a:solidFill>
              </a:rPr>
              <a:t> 모듈</a:t>
            </a:r>
            <a:endParaRPr lang="en-US" altLang="ko-KR" sz="2200" i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F31739-EE0B-4A4B-B934-ADF37A94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58" y="1276018"/>
            <a:ext cx="9687883" cy="4432663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</p:spTree>
    <p:extLst>
      <p:ext uri="{BB962C8B-B14F-4D97-AF65-F5344CB8AC3E}">
        <p14:creationId xmlns:p14="http://schemas.microsoft.com/office/powerpoint/2010/main" val="5228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3C980-2623-43A5-A05E-BED5F260A26D}"/>
              </a:ext>
            </a:extLst>
          </p:cNvPr>
          <p:cNvSpPr/>
          <p:nvPr/>
        </p:nvSpPr>
        <p:spPr>
          <a:xfrm>
            <a:off x="-68015" y="63353"/>
            <a:ext cx="5331053" cy="104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i="1" dirty="0">
                <a:solidFill>
                  <a:prstClr val="white"/>
                </a:solidFill>
              </a:rPr>
              <a:t>7.1.4 </a:t>
            </a:r>
            <a:r>
              <a:rPr lang="ko-KR" altLang="en-US" sz="2200" b="1" i="1" dirty="0">
                <a:solidFill>
                  <a:prstClr val="white"/>
                </a:solidFill>
              </a:rPr>
              <a:t>층으로 구성된 </a:t>
            </a:r>
            <a:r>
              <a:rPr lang="ko-KR" altLang="en-US" sz="2200" b="1" i="1" dirty="0" err="1">
                <a:solidFill>
                  <a:prstClr val="white"/>
                </a:solidFill>
              </a:rPr>
              <a:t>비순환</a:t>
            </a:r>
            <a:r>
              <a:rPr lang="ko-KR" altLang="en-US" sz="2200" b="1" i="1" dirty="0">
                <a:solidFill>
                  <a:prstClr val="white"/>
                </a:solidFill>
              </a:rPr>
              <a:t> 유향 그래프</a:t>
            </a:r>
            <a:r>
              <a:rPr lang="en-US" altLang="ko-KR" sz="2200" b="1" i="1" dirty="0">
                <a:solidFill>
                  <a:prstClr val="white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2200" b="1" i="1" dirty="0" err="1">
                <a:solidFill>
                  <a:prstClr val="white"/>
                </a:solidFill>
              </a:rPr>
              <a:t>잔차</a:t>
            </a:r>
            <a:r>
              <a:rPr lang="ko-KR" altLang="en-US" sz="2200" b="1" i="1" dirty="0">
                <a:solidFill>
                  <a:prstClr val="white"/>
                </a:solidFill>
              </a:rPr>
              <a:t> 연결</a:t>
            </a:r>
            <a:endParaRPr lang="en-US" altLang="ko-KR" sz="2200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37A4A-0F7D-47F4-8069-D235B5EB3205}"/>
              </a:ext>
            </a:extLst>
          </p:cNvPr>
          <p:cNvSpPr txBox="1"/>
          <p:nvPr/>
        </p:nvSpPr>
        <p:spPr>
          <a:xfrm>
            <a:off x="1414818" y="1561492"/>
            <a:ext cx="900216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>
                <a:solidFill>
                  <a:schemeClr val="bg1"/>
                </a:solidFill>
              </a:rPr>
              <a:t>잔차</a:t>
            </a:r>
            <a:r>
              <a:rPr lang="ko-KR" altLang="en-US" sz="2500" dirty="0">
                <a:solidFill>
                  <a:schemeClr val="bg1"/>
                </a:solidFill>
              </a:rPr>
              <a:t> 연결 </a:t>
            </a:r>
            <a:r>
              <a:rPr lang="en-US" altLang="ko-KR" sz="2500" dirty="0">
                <a:solidFill>
                  <a:schemeClr val="bg1"/>
                </a:solidFill>
              </a:rPr>
              <a:t>:</a:t>
            </a:r>
            <a:r>
              <a:rPr lang="ko-KR" altLang="en-US" sz="2500" dirty="0">
                <a:solidFill>
                  <a:schemeClr val="bg1"/>
                </a:solidFill>
              </a:rPr>
              <a:t> 그래프 형태의 네트워크 컴포넌트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대규모 딥러닝 모델에서 흔히 나타나는 두 가지 문제인 </a:t>
            </a:r>
            <a:r>
              <a:rPr lang="ko-KR" altLang="en-US" sz="2500" dirty="0" err="1">
                <a:solidFill>
                  <a:schemeClr val="bg1"/>
                </a:solidFill>
              </a:rPr>
              <a:t>그래디언트</a:t>
            </a:r>
            <a:r>
              <a:rPr lang="ko-KR" altLang="en-US" sz="2500" dirty="0">
                <a:solidFill>
                  <a:schemeClr val="bg1"/>
                </a:solidFill>
              </a:rPr>
              <a:t> 소실과 표현 병목을 해결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>
                <a:solidFill>
                  <a:schemeClr val="bg1"/>
                </a:solidFill>
              </a:rPr>
              <a:t>잔차연결은</a:t>
            </a:r>
            <a:r>
              <a:rPr lang="ko-KR" altLang="en-US" sz="2500" dirty="0">
                <a:solidFill>
                  <a:schemeClr val="bg1"/>
                </a:solidFill>
              </a:rPr>
              <a:t> 하위 층의 출력을 상위 층의 입력으로 사용함 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  – </a:t>
            </a:r>
            <a:r>
              <a:rPr lang="ko-KR" altLang="en-US" sz="2500" dirty="0">
                <a:solidFill>
                  <a:schemeClr val="bg1"/>
                </a:solidFill>
              </a:rPr>
              <a:t>하위 층의 출력이 상위 층의 활성화 출력에 연결되는 것이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    </a:t>
            </a:r>
            <a:r>
              <a:rPr lang="ko-KR" altLang="en-US" sz="2500" dirty="0">
                <a:solidFill>
                  <a:schemeClr val="bg1"/>
                </a:solidFill>
              </a:rPr>
              <a:t>아니고 </a:t>
            </a:r>
            <a:r>
              <a:rPr lang="ko-KR" altLang="en-US" sz="2500" dirty="0" err="1">
                <a:solidFill>
                  <a:schemeClr val="bg1"/>
                </a:solidFill>
              </a:rPr>
              <a:t>더해짐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두 출력의 크기가 다르면 선형 변환을 사용하여 하위층의 활성화 출력을 목표 크기로 변환</a:t>
            </a:r>
          </a:p>
        </p:txBody>
      </p:sp>
    </p:spTree>
    <p:extLst>
      <p:ext uri="{BB962C8B-B14F-4D97-AF65-F5344CB8AC3E}">
        <p14:creationId xmlns:p14="http://schemas.microsoft.com/office/powerpoint/2010/main" val="372210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0269-D107-4078-9E8C-2782966F3C67}"/>
              </a:ext>
            </a:extLst>
          </p:cNvPr>
          <p:cNvSpPr/>
          <p:nvPr/>
        </p:nvSpPr>
        <p:spPr>
          <a:xfrm>
            <a:off x="-68015" y="63353"/>
            <a:ext cx="5331053" cy="104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i="1" dirty="0">
                <a:solidFill>
                  <a:prstClr val="white"/>
                </a:solidFill>
              </a:rPr>
              <a:t>7.1.4 </a:t>
            </a:r>
            <a:r>
              <a:rPr lang="ko-KR" altLang="en-US" sz="2200" b="1" i="1" dirty="0">
                <a:solidFill>
                  <a:prstClr val="white"/>
                </a:solidFill>
              </a:rPr>
              <a:t>층으로 구성된 </a:t>
            </a:r>
            <a:r>
              <a:rPr lang="ko-KR" altLang="en-US" sz="2200" b="1" i="1" dirty="0" err="1">
                <a:solidFill>
                  <a:prstClr val="white"/>
                </a:solidFill>
              </a:rPr>
              <a:t>비순환</a:t>
            </a:r>
            <a:r>
              <a:rPr lang="ko-KR" altLang="en-US" sz="2200" b="1" i="1" dirty="0">
                <a:solidFill>
                  <a:prstClr val="white"/>
                </a:solidFill>
              </a:rPr>
              <a:t> 유향 그래프</a:t>
            </a:r>
            <a:r>
              <a:rPr lang="en-US" altLang="ko-KR" sz="2200" b="1" i="1" dirty="0">
                <a:solidFill>
                  <a:prstClr val="white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2200" b="1" i="1" dirty="0" err="1">
                <a:solidFill>
                  <a:prstClr val="white"/>
                </a:solidFill>
              </a:rPr>
              <a:t>잔차</a:t>
            </a:r>
            <a:r>
              <a:rPr lang="ko-KR" altLang="en-US" sz="2200" b="1" i="1" dirty="0">
                <a:solidFill>
                  <a:prstClr val="white"/>
                </a:solidFill>
              </a:rPr>
              <a:t> 연결</a:t>
            </a:r>
            <a:endParaRPr lang="en-US" altLang="ko-KR" sz="2200" i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2D9DC-D05C-4787-9D82-FB606517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16" y="1180684"/>
            <a:ext cx="7403585" cy="1806324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5F23A2-3277-4B16-90FE-58883CF13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28" y="3406759"/>
            <a:ext cx="6584169" cy="2594746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71EDA-55AB-4084-B9B5-F9635602B30C}"/>
              </a:ext>
            </a:extLst>
          </p:cNvPr>
          <p:cNvSpPr txBox="1"/>
          <p:nvPr/>
        </p:nvSpPr>
        <p:spPr>
          <a:xfrm>
            <a:off x="2149469" y="3061810"/>
            <a:ext cx="71215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ko-KR" altLang="en-US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특성맵의</a:t>
            </a: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크기가 같을 때 원본을 그대로 사용하는 </a:t>
            </a:r>
            <a:r>
              <a:rPr lang="ko-KR" altLang="en-US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잔차</a:t>
            </a: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연결을 구현한 코드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0D7D0-5336-4235-837A-8A873804DEB0}"/>
              </a:ext>
            </a:extLst>
          </p:cNvPr>
          <p:cNvSpPr txBox="1"/>
          <p:nvPr/>
        </p:nvSpPr>
        <p:spPr>
          <a:xfrm>
            <a:off x="2410228" y="6076307"/>
            <a:ext cx="658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ko-KR" altLang="en-US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특성맵의</a:t>
            </a: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크기가 다를 때 선형 변환을 사용하여 </a:t>
            </a:r>
            <a:r>
              <a:rPr lang="ko-KR" altLang="en-US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잔차</a:t>
            </a: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연결을 구현한 코드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34D0EB-A72D-4047-941F-ABC057E3B0CA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7.1.5 </a:t>
            </a:r>
            <a:r>
              <a:rPr lang="ko-KR" altLang="en-US" sz="2700" b="1" i="1" dirty="0">
                <a:solidFill>
                  <a:prstClr val="white"/>
                </a:solidFill>
              </a:rPr>
              <a:t>층 가중치 공유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D5EE3-F916-40BA-91DC-7051B69CFDF1}"/>
              </a:ext>
            </a:extLst>
          </p:cNvPr>
          <p:cNvSpPr txBox="1"/>
          <p:nvPr/>
        </p:nvSpPr>
        <p:spPr>
          <a:xfrm>
            <a:off x="1420504" y="1874728"/>
            <a:ext cx="93509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함수형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API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의 중요한 또 하나의 기능은 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층 객체를 여러 번 재사용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할 수 있다는 것</a:t>
            </a:r>
            <a:endParaRPr lang="en-US" altLang="ko-KR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층 객체를 두 번 호출하면 새로운 객체를 만들지 않고 각 호출에 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동일한 가중치를 재사용</a:t>
            </a:r>
            <a:endParaRPr lang="en-US" altLang="ko-KR" sz="2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이런 기능 때문에 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공유 가지를 가진 모델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을 만들 수 있음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9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2D9A2E-ECFB-4074-BC8A-D95771F70975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7.1.5 </a:t>
            </a:r>
            <a:r>
              <a:rPr lang="ko-KR" altLang="en-US" sz="2700" b="1" i="1" dirty="0">
                <a:solidFill>
                  <a:prstClr val="white"/>
                </a:solidFill>
              </a:rPr>
              <a:t>층 가중치 공유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80B68-9574-47B4-9BA6-89648E86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252691"/>
            <a:ext cx="7134225" cy="4772025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67858E-C5F5-455C-84DD-A1AAE72D7EF1}"/>
              </a:ext>
            </a:extLst>
          </p:cNvPr>
          <p:cNvSpPr txBox="1"/>
          <p:nvPr/>
        </p:nvSpPr>
        <p:spPr>
          <a:xfrm>
            <a:off x="8184775" y="1261656"/>
            <a:ext cx="331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하나의 </a:t>
            </a:r>
            <a:r>
              <a:rPr lang="en-US" altLang="ko-KR" dirty="0">
                <a:solidFill>
                  <a:schemeClr val="bg1"/>
                </a:solidFill>
              </a:rPr>
              <a:t>LSTM </a:t>
            </a:r>
            <a:r>
              <a:rPr lang="ko-KR" altLang="en-US" dirty="0">
                <a:solidFill>
                  <a:schemeClr val="bg1"/>
                </a:solidFill>
              </a:rPr>
              <a:t>층으로 양쪽을 모두 처리하는 것이 좋음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>
                <a:solidFill>
                  <a:schemeClr val="bg1"/>
                </a:solidFill>
              </a:rPr>
              <a:t>LSTM </a:t>
            </a:r>
            <a:r>
              <a:rPr lang="ko-KR" altLang="en-US" dirty="0">
                <a:solidFill>
                  <a:schemeClr val="bg1"/>
                </a:solidFill>
              </a:rPr>
              <a:t>층의 표현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가중치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은 두 입력에 대해 함께 학습됨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-&gt; </a:t>
            </a:r>
            <a:r>
              <a:rPr lang="ko-KR" altLang="en-US" b="1" dirty="0">
                <a:solidFill>
                  <a:schemeClr val="bg1"/>
                </a:solidFill>
              </a:rPr>
              <a:t>샴 </a:t>
            </a:r>
            <a:r>
              <a:rPr lang="en-US" altLang="ko-KR" b="1" dirty="0">
                <a:solidFill>
                  <a:schemeClr val="bg1"/>
                </a:solidFill>
              </a:rPr>
              <a:t>LSTM / </a:t>
            </a:r>
            <a:r>
              <a:rPr lang="ko-KR" altLang="en-US" b="1" dirty="0">
                <a:solidFill>
                  <a:schemeClr val="bg1"/>
                </a:solidFill>
              </a:rPr>
              <a:t>공유 </a:t>
            </a:r>
            <a:r>
              <a:rPr lang="en-US" altLang="ko-KR" b="1" dirty="0">
                <a:solidFill>
                  <a:schemeClr val="bg1"/>
                </a:solidFill>
              </a:rPr>
              <a:t>LSTM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0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8D077F-439A-429C-A9B5-9543A24F3CCF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7.1.6 </a:t>
            </a:r>
            <a:r>
              <a:rPr lang="ko-KR" altLang="en-US" sz="2700" b="1" i="1" dirty="0">
                <a:solidFill>
                  <a:prstClr val="white"/>
                </a:solidFill>
              </a:rPr>
              <a:t>층과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931B4-59BF-4022-B268-FD62D24808D4}"/>
              </a:ext>
            </a:extLst>
          </p:cNvPr>
          <p:cNvSpPr txBox="1"/>
          <p:nvPr/>
        </p:nvSpPr>
        <p:spPr>
          <a:xfrm>
            <a:off x="1482855" y="1669061"/>
            <a:ext cx="9226289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함수형 </a:t>
            </a:r>
            <a:r>
              <a:rPr lang="en-US" altLang="ko-KR" sz="2800" dirty="0">
                <a:solidFill>
                  <a:schemeClr val="bg1"/>
                </a:solidFill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</a:rPr>
              <a:t>에서는 모델을 층처럼 사용할 수 있음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   -&gt; </a:t>
            </a:r>
            <a:r>
              <a:rPr lang="ko-KR" altLang="en-US" sz="2500" dirty="0">
                <a:solidFill>
                  <a:schemeClr val="bg1"/>
                </a:solidFill>
              </a:rPr>
              <a:t>입력 </a:t>
            </a:r>
            <a:r>
              <a:rPr lang="ko-KR" altLang="en-US" sz="2500" dirty="0" err="1">
                <a:solidFill>
                  <a:schemeClr val="bg1"/>
                </a:solidFill>
              </a:rPr>
              <a:t>텐서로</a:t>
            </a:r>
            <a:r>
              <a:rPr lang="ko-KR" altLang="en-US" sz="2500" dirty="0">
                <a:solidFill>
                  <a:schemeClr val="bg1"/>
                </a:solidFill>
              </a:rPr>
              <a:t> 모델을 호출해서 출력 </a:t>
            </a:r>
            <a:r>
              <a:rPr lang="ko-KR" altLang="en-US" sz="2500" dirty="0" err="1">
                <a:solidFill>
                  <a:schemeClr val="bg1"/>
                </a:solidFill>
              </a:rPr>
              <a:t>텐서를</a:t>
            </a:r>
            <a:r>
              <a:rPr lang="ko-KR" altLang="en-US" sz="2500" dirty="0">
                <a:solidFill>
                  <a:schemeClr val="bg1"/>
                </a:solidFill>
              </a:rPr>
              <a:t> 얻을 수       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       </a:t>
            </a:r>
            <a:r>
              <a:rPr lang="ko-KR" altLang="en-US" sz="2500" dirty="0">
                <a:solidFill>
                  <a:schemeClr val="bg1"/>
                </a:solidFill>
              </a:rPr>
              <a:t>있음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   -&gt; </a:t>
            </a:r>
            <a:r>
              <a:rPr lang="ko-KR" altLang="en-US" sz="2500" dirty="0">
                <a:solidFill>
                  <a:schemeClr val="bg1"/>
                </a:solidFill>
              </a:rPr>
              <a:t>입력 </a:t>
            </a:r>
            <a:r>
              <a:rPr lang="ko-KR" altLang="en-US" sz="2500" dirty="0" err="1">
                <a:solidFill>
                  <a:schemeClr val="bg1"/>
                </a:solidFill>
              </a:rPr>
              <a:t>텐서와</a:t>
            </a:r>
            <a:r>
              <a:rPr lang="ko-KR" altLang="en-US" sz="2500" dirty="0">
                <a:solidFill>
                  <a:schemeClr val="bg1"/>
                </a:solidFill>
              </a:rPr>
              <a:t> 출력 </a:t>
            </a:r>
            <a:r>
              <a:rPr lang="ko-KR" altLang="en-US" sz="2500" dirty="0" err="1">
                <a:solidFill>
                  <a:schemeClr val="bg1"/>
                </a:solidFill>
              </a:rPr>
              <a:t>텐서가</a:t>
            </a:r>
            <a:r>
              <a:rPr lang="ko-KR" altLang="en-US" sz="2500" dirty="0">
                <a:solidFill>
                  <a:schemeClr val="bg1"/>
                </a:solidFill>
              </a:rPr>
              <a:t> 여러 개이면 </a:t>
            </a:r>
            <a:r>
              <a:rPr lang="ko-KR" altLang="en-US" sz="2500" dirty="0" err="1">
                <a:solidFill>
                  <a:schemeClr val="bg1"/>
                </a:solidFill>
              </a:rPr>
              <a:t>텐서의</a:t>
            </a:r>
            <a:r>
              <a:rPr lang="ko-KR" altLang="en-US" sz="2500" dirty="0">
                <a:solidFill>
                  <a:schemeClr val="bg1"/>
                </a:solidFill>
              </a:rPr>
              <a:t> 리스트로 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ko-KR" altLang="en-US" sz="2500" dirty="0">
                <a:solidFill>
                  <a:schemeClr val="bg1"/>
                </a:solidFill>
              </a:rPr>
              <a:t>       호출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층 객체나 모델 객체나 객체를 호출하는 것은 항상 그 객체가 가진 학습된 표현을 재사용함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500" dirty="0">
                <a:solidFill>
                  <a:schemeClr val="bg1"/>
                </a:solidFill>
              </a:rPr>
              <a:t>   </a:t>
            </a:r>
            <a:r>
              <a:rPr lang="en-US" altLang="ko-KR" sz="2500" dirty="0">
                <a:solidFill>
                  <a:schemeClr val="bg1"/>
                </a:solidFill>
              </a:rPr>
              <a:t>-&gt;</a:t>
            </a:r>
            <a:r>
              <a:rPr lang="ko-KR" altLang="en-US" sz="2500" dirty="0">
                <a:solidFill>
                  <a:schemeClr val="bg1"/>
                </a:solidFill>
              </a:rPr>
              <a:t>모델 객체를 호출할 때 모델의 가중치가 재사용됨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   -&gt; </a:t>
            </a:r>
            <a:r>
              <a:rPr lang="ko-KR" altLang="en-US" sz="2500" dirty="0">
                <a:solidFill>
                  <a:schemeClr val="bg1"/>
                </a:solidFill>
              </a:rPr>
              <a:t>층 객체를 호출할 때와 동일</a:t>
            </a:r>
            <a:r>
              <a:rPr lang="en-US" altLang="ko-KR" sz="28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13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33996" y="1919099"/>
            <a:ext cx="7066064" cy="1733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800" b="1" dirty="0">
                <a:solidFill>
                  <a:prstClr val="white"/>
                </a:solidFill>
              </a:rPr>
              <a:t>7.1 Sequential </a:t>
            </a:r>
            <a:r>
              <a:rPr lang="ko-KR" altLang="en-US" sz="3800" b="1" dirty="0">
                <a:solidFill>
                  <a:prstClr val="white"/>
                </a:solidFill>
              </a:rPr>
              <a:t>모델을 넘어서</a:t>
            </a:r>
            <a:r>
              <a:rPr lang="en-US" altLang="ko-KR" sz="3800" b="1" dirty="0">
                <a:solidFill>
                  <a:prstClr val="white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3800" b="1" dirty="0" err="1">
                <a:solidFill>
                  <a:prstClr val="white"/>
                </a:solidFill>
              </a:rPr>
              <a:t>케라스의</a:t>
            </a:r>
            <a:r>
              <a:rPr lang="ko-KR" altLang="en-US" sz="3800" b="1" dirty="0">
                <a:solidFill>
                  <a:prstClr val="white"/>
                </a:solidFill>
              </a:rPr>
              <a:t> 함수형 </a:t>
            </a:r>
            <a:r>
              <a:rPr lang="en-US" altLang="ko-KR" sz="3800" b="1" dirty="0">
                <a:solidFill>
                  <a:prstClr val="white"/>
                </a:solidFill>
              </a:rPr>
              <a:t>API</a:t>
            </a:r>
            <a:endParaRPr lang="en-US" altLang="ko-KR" sz="38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4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1059F7-02E0-4A94-B99F-8E14D8E938F7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7.1.7  </a:t>
            </a:r>
            <a:r>
              <a:rPr lang="ko-KR" altLang="en-US" sz="2700" b="1" i="1" dirty="0">
                <a:solidFill>
                  <a:prstClr val="white"/>
                </a:solidFill>
              </a:rPr>
              <a:t>정리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65018-DC5C-4B3D-9B43-12E90B9E8609}"/>
              </a:ext>
            </a:extLst>
          </p:cNvPr>
          <p:cNvSpPr txBox="1"/>
          <p:nvPr/>
        </p:nvSpPr>
        <p:spPr>
          <a:xfrm>
            <a:off x="1482855" y="1713886"/>
            <a:ext cx="92262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차례대로 층을 쌓는 것 이상이 필요할 때는 </a:t>
            </a:r>
            <a:r>
              <a:rPr lang="en-US" altLang="ko-KR" sz="2800" dirty="0">
                <a:solidFill>
                  <a:schemeClr val="bg1"/>
                </a:solidFill>
              </a:rPr>
              <a:t>Sequential API</a:t>
            </a:r>
            <a:r>
              <a:rPr lang="ko-KR" altLang="en-US" sz="2800" dirty="0">
                <a:solidFill>
                  <a:schemeClr val="bg1"/>
                </a:solidFill>
              </a:rPr>
              <a:t>를 사용하지 않음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함수형 </a:t>
            </a:r>
            <a:r>
              <a:rPr lang="en-US" altLang="ko-KR" sz="2800" dirty="0">
                <a:solidFill>
                  <a:schemeClr val="bg1"/>
                </a:solidFill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</a:rPr>
              <a:t>를 사용하여 다중 입력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다중 출력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복잡한 네트워크 토폴로지를 갖는 </a:t>
            </a:r>
            <a:r>
              <a:rPr lang="ko-KR" altLang="en-US" sz="2800" dirty="0" err="1">
                <a:solidFill>
                  <a:schemeClr val="bg1"/>
                </a:solidFill>
              </a:rPr>
              <a:t>케라스</a:t>
            </a:r>
            <a:r>
              <a:rPr lang="ko-KR" altLang="en-US" sz="2800" dirty="0">
                <a:solidFill>
                  <a:schemeClr val="bg1"/>
                </a:solidFill>
              </a:rPr>
              <a:t> 모델을 만드는 방법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다른 네트워크 가지에서 같은 층이나 모델 객체를 여러 번 호출하여 가중치를 재사용하는 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1072" y="44453"/>
            <a:ext cx="5073945" cy="1258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 Sequential </a:t>
            </a:r>
            <a:r>
              <a:rPr lang="ko-KR" altLang="en-US" sz="2700" b="1" i="1" dirty="0">
                <a:solidFill>
                  <a:prstClr val="white"/>
                </a:solidFill>
              </a:rPr>
              <a:t>모델을 넘어서</a:t>
            </a:r>
            <a:r>
              <a:rPr lang="en-US" altLang="ko-KR" sz="2700" b="1" i="1" dirty="0">
                <a:solidFill>
                  <a:prstClr val="white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700" b="1" i="1" dirty="0">
                <a:solidFill>
                  <a:prstClr val="white"/>
                </a:solidFill>
              </a:rPr>
              <a:t>    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케라스의</a:t>
            </a:r>
            <a:r>
              <a:rPr lang="ko-KR" altLang="en-US" sz="2700" b="1" i="1" dirty="0">
                <a:solidFill>
                  <a:prstClr val="white"/>
                </a:solidFill>
              </a:rPr>
              <a:t> 함수형 </a:t>
            </a:r>
            <a:r>
              <a:rPr lang="en-US" altLang="ko-KR" sz="2700" b="1" i="1" dirty="0">
                <a:solidFill>
                  <a:prstClr val="white"/>
                </a:solidFill>
              </a:rPr>
              <a:t>API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B097988-22EE-46DF-95AC-A7C0F03AB54A}"/>
              </a:ext>
            </a:extLst>
          </p:cNvPr>
          <p:cNvGrpSpPr/>
          <p:nvPr/>
        </p:nvGrpSpPr>
        <p:grpSpPr>
          <a:xfrm>
            <a:off x="7917222" y="1286707"/>
            <a:ext cx="2300437" cy="4790966"/>
            <a:chOff x="1029902" y="1582545"/>
            <a:chExt cx="2300437" cy="479096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07BCECA-BDD3-40AF-A407-8FA6D7A12EEB}"/>
                </a:ext>
              </a:extLst>
            </p:cNvPr>
            <p:cNvGrpSpPr/>
            <p:nvPr/>
          </p:nvGrpSpPr>
          <p:grpSpPr>
            <a:xfrm>
              <a:off x="1029902" y="1582545"/>
              <a:ext cx="2300437" cy="4169683"/>
              <a:chOff x="1029902" y="1582545"/>
              <a:chExt cx="2300437" cy="416968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52A103E-8690-4313-A733-963A055941EA}"/>
                  </a:ext>
                </a:extLst>
              </p:cNvPr>
              <p:cNvSpPr/>
              <p:nvPr/>
            </p:nvSpPr>
            <p:spPr>
              <a:xfrm>
                <a:off x="1366787" y="2512197"/>
                <a:ext cx="1703672" cy="50051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층</a:t>
                </a: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341D245-B039-4D26-8950-46115EBFDFE0}"/>
                  </a:ext>
                </a:extLst>
              </p:cNvPr>
              <p:cNvSpPr/>
              <p:nvPr/>
            </p:nvSpPr>
            <p:spPr>
              <a:xfrm>
                <a:off x="1366787" y="4236721"/>
                <a:ext cx="1703672" cy="50051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층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EC0849B-797B-4393-909F-E23F77B22E39}"/>
                  </a:ext>
                </a:extLst>
              </p:cNvPr>
              <p:cNvSpPr/>
              <p:nvPr/>
            </p:nvSpPr>
            <p:spPr>
              <a:xfrm>
                <a:off x="1366787" y="3374459"/>
                <a:ext cx="1703672" cy="50051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층</a:t>
                </a: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7A4715E-8974-4A7D-B45A-7495BBEE03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8623" y="4775735"/>
                <a:ext cx="0" cy="643288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B3132414-1EFF-4602-8BF8-61A7707D3B95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2212206" y="3874973"/>
                <a:ext cx="6417" cy="361748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AFFD8B6-BBD0-4136-B3AF-3B67366AEF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5789" y="3023939"/>
                <a:ext cx="6417" cy="361748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320CE7D0-E2F6-4A7E-8292-EB748E897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8623" y="1915427"/>
                <a:ext cx="0" cy="57752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480DCD-774B-4624-8A39-EB0956389E12}"/>
                  </a:ext>
                </a:extLst>
              </p:cNvPr>
              <p:cNvSpPr/>
              <p:nvPr/>
            </p:nvSpPr>
            <p:spPr>
              <a:xfrm>
                <a:off x="1116531" y="2242686"/>
                <a:ext cx="2213808" cy="278170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DF69BC-E3EE-4DC6-B3E3-C309226B568E}"/>
                  </a:ext>
                </a:extLst>
              </p:cNvPr>
              <p:cNvSpPr txBox="1"/>
              <p:nvPr/>
            </p:nvSpPr>
            <p:spPr>
              <a:xfrm>
                <a:off x="1029902" y="5016899"/>
                <a:ext cx="11356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Sequential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C3598C-3463-40AF-BC5C-C5B443B99823}"/>
                  </a:ext>
                </a:extLst>
              </p:cNvPr>
              <p:cNvSpPr txBox="1"/>
              <p:nvPr/>
            </p:nvSpPr>
            <p:spPr>
              <a:xfrm>
                <a:off x="1650779" y="5413674"/>
                <a:ext cx="11356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Input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681149-8468-4251-BA85-7761A11557D8}"/>
                  </a:ext>
                </a:extLst>
              </p:cNvPr>
              <p:cNvSpPr txBox="1"/>
              <p:nvPr/>
            </p:nvSpPr>
            <p:spPr>
              <a:xfrm>
                <a:off x="1650779" y="1582545"/>
                <a:ext cx="11356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Output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12E9D4-B0CF-4343-85E5-5D8B4D58785D}"/>
                </a:ext>
              </a:extLst>
            </p:cNvPr>
            <p:cNvSpPr txBox="1"/>
            <p:nvPr/>
          </p:nvSpPr>
          <p:spPr>
            <a:xfrm>
              <a:off x="1341960" y="5881068"/>
              <a:ext cx="17404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▲ </a:t>
              </a:r>
              <a:r>
                <a:rPr lang="en-US" altLang="ko-KR" sz="1300" dirty="0">
                  <a:solidFill>
                    <a:schemeClr val="bg1"/>
                  </a:solidFill>
                </a:rPr>
                <a:t>Sequential </a:t>
              </a:r>
              <a:r>
                <a:rPr lang="ko-KR" altLang="en-US" sz="1300" dirty="0">
                  <a:solidFill>
                    <a:schemeClr val="bg1"/>
                  </a:solidFill>
                </a:rPr>
                <a:t>모델 </a:t>
              </a:r>
              <a:r>
                <a:rPr lang="en-US" altLang="ko-KR" sz="13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차례대로 쌓은 층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286EAFC-FB47-48A2-B352-AB0A0A162150}"/>
              </a:ext>
            </a:extLst>
          </p:cNvPr>
          <p:cNvSpPr txBox="1"/>
          <p:nvPr/>
        </p:nvSpPr>
        <p:spPr>
          <a:xfrm>
            <a:off x="1082116" y="1866127"/>
            <a:ext cx="61388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bg1"/>
                </a:solidFill>
              </a:rPr>
              <a:t>Sequential </a:t>
            </a:r>
            <a:r>
              <a:rPr lang="ko-KR" altLang="en-US" sz="2200" dirty="0">
                <a:solidFill>
                  <a:schemeClr val="bg1"/>
                </a:solidFill>
              </a:rPr>
              <a:t>모델은 네트워크 입력과 출력이 하나라고 가정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이 모델은 층을 차례대로 쌓아 구성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일부 네트워크는 개별 입력이 여러 개 필요하거나 출력이 여러 개 필요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또는 층을 차례대로 쌓지 않고 층 사이를 연결하여 그래프처럼 만드는 네트워크도 존재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err="1">
                <a:solidFill>
                  <a:schemeClr val="bg1"/>
                </a:solidFill>
              </a:rPr>
              <a:t>케라스에는</a:t>
            </a:r>
            <a:r>
              <a:rPr lang="ko-KR" altLang="en-US" sz="2200" dirty="0">
                <a:solidFill>
                  <a:schemeClr val="bg1"/>
                </a:solidFill>
              </a:rPr>
              <a:t> 훨씬 더 일반적이고 유연한 다른 방법인 </a:t>
            </a:r>
            <a:r>
              <a:rPr lang="ko-KR" altLang="en-US" sz="2200" b="1" dirty="0">
                <a:solidFill>
                  <a:schemeClr val="bg1"/>
                </a:solidFill>
              </a:rPr>
              <a:t>함수형 </a:t>
            </a:r>
            <a:r>
              <a:rPr lang="en-US" altLang="ko-KR" sz="2200" b="1" dirty="0">
                <a:solidFill>
                  <a:schemeClr val="bg1"/>
                </a:solidFill>
              </a:rPr>
              <a:t>API</a:t>
            </a:r>
            <a:r>
              <a:rPr lang="ko-KR" altLang="en-US" sz="2200" dirty="0">
                <a:solidFill>
                  <a:schemeClr val="bg1"/>
                </a:solidFill>
              </a:rPr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48D913-84A3-46D8-956D-0394CFF490ED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7.1.1 </a:t>
            </a:r>
            <a:r>
              <a:rPr lang="ko-KR" altLang="en-US" sz="2700" b="1" i="1" dirty="0">
                <a:solidFill>
                  <a:prstClr val="white"/>
                </a:solidFill>
              </a:rPr>
              <a:t>함수형 </a:t>
            </a:r>
            <a:r>
              <a:rPr lang="en-US" altLang="ko-KR" sz="2700" b="1" i="1" dirty="0">
                <a:solidFill>
                  <a:prstClr val="white"/>
                </a:solidFill>
              </a:rPr>
              <a:t>API </a:t>
            </a:r>
            <a:r>
              <a:rPr lang="ko-KR" altLang="en-US" sz="2700" b="1" i="1" dirty="0">
                <a:solidFill>
                  <a:prstClr val="white"/>
                </a:solidFill>
              </a:rPr>
              <a:t>소개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73A04-2F13-4580-AA4F-3FB5439484AC}"/>
              </a:ext>
            </a:extLst>
          </p:cNvPr>
          <p:cNvSpPr txBox="1"/>
          <p:nvPr/>
        </p:nvSpPr>
        <p:spPr>
          <a:xfrm>
            <a:off x="7207263" y="1182231"/>
            <a:ext cx="4355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함수형 </a:t>
            </a:r>
            <a:r>
              <a:rPr lang="en-US" altLang="ko-KR" sz="2400" dirty="0">
                <a:solidFill>
                  <a:schemeClr val="bg1"/>
                </a:solidFill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</a:rPr>
              <a:t>에서는 직접 </a:t>
            </a:r>
            <a:r>
              <a:rPr lang="ko-KR" altLang="en-US" sz="2400" dirty="0" err="1">
                <a:solidFill>
                  <a:schemeClr val="bg1"/>
                </a:solidFill>
              </a:rPr>
              <a:t>텐서들의</a:t>
            </a:r>
            <a:r>
              <a:rPr lang="ko-KR" altLang="en-US" sz="2400" dirty="0">
                <a:solidFill>
                  <a:schemeClr val="bg1"/>
                </a:solidFill>
              </a:rPr>
              <a:t> 입출력을 다루고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함수처럼 층을 사용하여 </a:t>
            </a:r>
            <a:r>
              <a:rPr lang="ko-KR" altLang="en-US" sz="2400" dirty="0" err="1">
                <a:solidFill>
                  <a:schemeClr val="bg1"/>
                </a:solidFill>
              </a:rPr>
              <a:t>텐서를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입력받고</a:t>
            </a:r>
            <a:r>
              <a:rPr lang="ko-KR" altLang="en-US" sz="2400" dirty="0">
                <a:solidFill>
                  <a:schemeClr val="bg1"/>
                </a:solidFill>
              </a:rPr>
              <a:t> 출력함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B45A94-B021-4A65-9C8F-88999516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34" y="1250140"/>
            <a:ext cx="6247861" cy="47771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114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3618C0-2AD4-4A6F-ADE6-5FAC01D28E3D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7.1.2 </a:t>
            </a:r>
            <a:r>
              <a:rPr lang="ko-KR" altLang="en-US" sz="2700" b="1" i="1" dirty="0">
                <a:solidFill>
                  <a:prstClr val="white"/>
                </a:solidFill>
              </a:rPr>
              <a:t>다중 입력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AD6D574-B300-4185-B0D0-AF320685345F}"/>
              </a:ext>
            </a:extLst>
          </p:cNvPr>
          <p:cNvGrpSpPr/>
          <p:nvPr/>
        </p:nvGrpSpPr>
        <p:grpSpPr>
          <a:xfrm>
            <a:off x="2367699" y="1158363"/>
            <a:ext cx="7456602" cy="4960173"/>
            <a:chOff x="2247655" y="1154203"/>
            <a:chExt cx="7456602" cy="49601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95F409E-313C-4605-A488-0CB022082B1C}"/>
                </a:ext>
              </a:extLst>
            </p:cNvPr>
            <p:cNvGrpSpPr/>
            <p:nvPr/>
          </p:nvGrpSpPr>
          <p:grpSpPr>
            <a:xfrm>
              <a:off x="2247655" y="1154203"/>
              <a:ext cx="7456602" cy="4960173"/>
              <a:chOff x="4629752" y="2021305"/>
              <a:chExt cx="6035037" cy="365774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6358C57-2FBB-468E-A773-938B21419220}"/>
                  </a:ext>
                </a:extLst>
              </p:cNvPr>
              <p:cNvGrpSpPr/>
              <p:nvPr/>
            </p:nvGrpSpPr>
            <p:grpSpPr>
              <a:xfrm>
                <a:off x="5409708" y="2062530"/>
                <a:ext cx="4322050" cy="3301926"/>
                <a:chOff x="5407792" y="1578479"/>
                <a:chExt cx="4322050" cy="330192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F9E6D35A-C631-4A29-997C-8019728405D0}"/>
                    </a:ext>
                  </a:extLst>
                </p:cNvPr>
                <p:cNvSpPr/>
                <p:nvPr/>
              </p:nvSpPr>
              <p:spPr>
                <a:xfrm>
                  <a:off x="6784342" y="2073136"/>
                  <a:ext cx="1716232" cy="401388"/>
                </a:xfrm>
                <a:prstGeom prst="roundRect">
                  <a:avLst/>
                </a:prstGeom>
                <a:solidFill>
                  <a:srgbClr val="FBAFD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Dense</a:t>
                  </a:r>
                  <a:endParaRPr lang="ko-KR" altLang="en-US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61FAFEA2-EBD4-427D-BBC2-A9DAEF28BF4C}"/>
                    </a:ext>
                  </a:extLst>
                </p:cNvPr>
                <p:cNvSpPr/>
                <p:nvPr/>
              </p:nvSpPr>
              <p:spPr>
                <a:xfrm>
                  <a:off x="5407792" y="3407527"/>
                  <a:ext cx="1771047" cy="401388"/>
                </a:xfrm>
                <a:prstGeom prst="roundRect">
                  <a:avLst/>
                </a:prstGeom>
                <a:solidFill>
                  <a:srgbClr val="FBAFD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700" dirty="0"/>
                    <a:t>LSTM</a:t>
                  </a:r>
                  <a:endParaRPr lang="ko-KR" altLang="en-US" sz="1700" dirty="0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4135775-448D-4F01-82D9-1415319A667E}"/>
                    </a:ext>
                  </a:extLst>
                </p:cNvPr>
                <p:cNvSpPr/>
                <p:nvPr/>
              </p:nvSpPr>
              <p:spPr>
                <a:xfrm>
                  <a:off x="7958794" y="4000685"/>
                  <a:ext cx="1771047" cy="401388"/>
                </a:xfrm>
                <a:prstGeom prst="roundRect">
                  <a:avLst/>
                </a:prstGeom>
                <a:solidFill>
                  <a:srgbClr val="FBAFD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700" dirty="0"/>
                    <a:t>Embedding</a:t>
                  </a:r>
                  <a:endParaRPr lang="ko-KR" altLang="en-US" sz="1700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B5D1D52-61F5-4842-AE5C-1DDFE137D846}"/>
                    </a:ext>
                  </a:extLst>
                </p:cNvPr>
                <p:cNvSpPr/>
                <p:nvPr/>
              </p:nvSpPr>
              <p:spPr>
                <a:xfrm>
                  <a:off x="7958795" y="3415349"/>
                  <a:ext cx="1771047" cy="401388"/>
                </a:xfrm>
                <a:prstGeom prst="roundRect">
                  <a:avLst/>
                </a:prstGeom>
                <a:solidFill>
                  <a:srgbClr val="FBAFD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00" dirty="0"/>
                    <a:t>LSTM</a:t>
                  </a:r>
                  <a:endParaRPr lang="ko-KR" altLang="en-US" sz="1800" dirty="0"/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EA11DD4A-DFDF-4786-B988-D53F64DA98D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H="1" flipV="1">
                  <a:off x="6293315" y="4378951"/>
                  <a:ext cx="3291" cy="241111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475DB02D-F439-4E64-9E22-9757DC832E50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V="1">
                  <a:off x="7642458" y="1823391"/>
                  <a:ext cx="0" cy="249745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7AA8F3-7E7F-4EC8-BBBC-50E5DF650BEC}"/>
                    </a:ext>
                  </a:extLst>
                </p:cNvPr>
                <p:cNvSpPr txBox="1"/>
                <p:nvPr/>
              </p:nvSpPr>
              <p:spPr>
                <a:xfrm>
                  <a:off x="5723904" y="4644292"/>
                  <a:ext cx="1145404" cy="21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</a:rPr>
                    <a:t>참고 텍스트</a:t>
                  </a:r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A03CB672-FB88-4F00-9667-ABF4CE14D87E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 flipH="1" flipV="1">
                  <a:off x="8844317" y="4402073"/>
                  <a:ext cx="2" cy="238487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58614A3-83B4-41E6-84CB-0B405AC5A501}"/>
                    </a:ext>
                  </a:extLst>
                </p:cNvPr>
                <p:cNvSpPr txBox="1"/>
                <p:nvPr/>
              </p:nvSpPr>
              <p:spPr>
                <a:xfrm>
                  <a:off x="8271618" y="4664792"/>
                  <a:ext cx="1145404" cy="21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</a:rPr>
                    <a:t>질문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10073E6-4F51-4001-A0FB-ABC83838A480}"/>
                    </a:ext>
                  </a:extLst>
                </p:cNvPr>
                <p:cNvSpPr txBox="1"/>
                <p:nvPr/>
              </p:nvSpPr>
              <p:spPr>
                <a:xfrm>
                  <a:off x="7069756" y="1578479"/>
                  <a:ext cx="1145404" cy="243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</a:rPr>
                    <a:t>응답</a:t>
                  </a:r>
                  <a:endParaRPr lang="en-US" altLang="ko-KR" sz="13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160926C6-5093-43CA-A504-DE964244420B}"/>
                    </a:ext>
                  </a:extLst>
                </p:cNvPr>
                <p:cNvCxnSpPr>
                  <a:cxnSpLocks/>
                  <a:stCxn id="15" idx="0"/>
                  <a:endCxn id="39" idx="2"/>
                </p:cNvCxnSpPr>
                <p:nvPr/>
              </p:nvCxnSpPr>
              <p:spPr>
                <a:xfrm flipH="1" flipV="1">
                  <a:off x="7645356" y="3107000"/>
                  <a:ext cx="1198963" cy="308349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61E13792-AD3E-4C72-A9FA-17AB5A96063A}"/>
                    </a:ext>
                  </a:extLst>
                </p:cNvPr>
                <p:cNvCxnSpPr>
                  <a:cxnSpLocks/>
                  <a:stCxn id="12" idx="0"/>
                  <a:endCxn id="39" idx="2"/>
                </p:cNvCxnSpPr>
                <p:nvPr/>
              </p:nvCxnSpPr>
              <p:spPr>
                <a:xfrm flipV="1">
                  <a:off x="6293315" y="3107000"/>
                  <a:ext cx="1352040" cy="300527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125FB25-B01A-448B-9D39-B4D4A440A6EB}"/>
                  </a:ext>
                </a:extLst>
              </p:cNvPr>
              <p:cNvSpPr/>
              <p:nvPr/>
            </p:nvSpPr>
            <p:spPr>
              <a:xfrm>
                <a:off x="4629752" y="2021305"/>
                <a:ext cx="6035037" cy="3392369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6C536B-48F8-4E63-9A20-A5FD917D3F75}"/>
                  </a:ext>
                </a:extLst>
              </p:cNvPr>
              <p:cNvSpPr txBox="1"/>
              <p:nvPr/>
            </p:nvSpPr>
            <p:spPr>
              <a:xfrm>
                <a:off x="6871224" y="5463432"/>
                <a:ext cx="1546301" cy="21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solidFill>
                      <a:schemeClr val="bg1"/>
                    </a:solidFill>
                  </a:rPr>
                  <a:t>▲ 질문 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-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응답 모델</a:t>
                </a: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E71D7EA-781C-4233-AB59-2ABA7A3589B2}"/>
                </a:ext>
              </a:extLst>
            </p:cNvPr>
            <p:cNvSpPr/>
            <p:nvPr/>
          </p:nvSpPr>
          <p:spPr>
            <a:xfrm>
              <a:off x="4915710" y="2801295"/>
              <a:ext cx="2120494" cy="481603"/>
            </a:xfrm>
            <a:prstGeom prst="roundRect">
              <a:avLst/>
            </a:prstGeom>
            <a:solidFill>
              <a:srgbClr val="FBAF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Concatenate</a:t>
              </a:r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B409C9B-0707-4457-A811-ED30B2E64665}"/>
                </a:ext>
              </a:extLst>
            </p:cNvPr>
            <p:cNvCxnSpPr>
              <a:cxnSpLocks/>
              <a:stCxn id="39" idx="0"/>
              <a:endCxn id="11" idx="2"/>
            </p:cNvCxnSpPr>
            <p:nvPr/>
          </p:nvCxnSpPr>
          <p:spPr>
            <a:xfrm flipH="1" flipV="1">
              <a:off x="5972377" y="2425212"/>
              <a:ext cx="3580" cy="37608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BC342B6A-B064-4030-B05F-3C32674BA271}"/>
                </a:ext>
              </a:extLst>
            </p:cNvPr>
            <p:cNvSpPr/>
            <p:nvPr/>
          </p:nvSpPr>
          <p:spPr>
            <a:xfrm>
              <a:off x="3211330" y="4526156"/>
              <a:ext cx="2188221" cy="481603"/>
            </a:xfrm>
            <a:prstGeom prst="roundRect">
              <a:avLst/>
            </a:prstGeom>
            <a:solidFill>
              <a:srgbClr val="FBAF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Embedding</a:t>
              </a:r>
              <a:endParaRPr lang="ko-KR" altLang="en-US" sz="17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6CCA770-DFF4-4A0F-A5BB-1BFA604B4A57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7457336" y="4245355"/>
              <a:ext cx="2" cy="24944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D8D6378-195A-4210-9B3C-96767BEBBE3A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H="1" flipV="1">
              <a:off x="4303407" y="4239324"/>
              <a:ext cx="2034" cy="2868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0AD2E5-6E42-4BC6-AC36-BDD17A181ADE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7.1.2 </a:t>
            </a:r>
            <a:r>
              <a:rPr lang="ko-KR" altLang="en-US" sz="2700" b="1" i="1" dirty="0">
                <a:solidFill>
                  <a:prstClr val="white"/>
                </a:solidFill>
              </a:rPr>
              <a:t>다중 입력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DAE32-39EA-4DCD-B934-6014E896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87" y="1009747"/>
            <a:ext cx="6837625" cy="514091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6374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2BE71F-9ABD-41B4-A3A7-3D947F2D0933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7.1.2 </a:t>
            </a:r>
            <a:r>
              <a:rPr lang="ko-KR" altLang="en-US" sz="2700" b="1" i="1" dirty="0">
                <a:solidFill>
                  <a:prstClr val="white"/>
                </a:solidFill>
              </a:rPr>
              <a:t>다중 입력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2BB55-B638-4DBA-95DF-E99ABCB8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12" y="2031378"/>
            <a:ext cx="8813575" cy="29459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317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FECDFD-E5D5-4D64-80D3-2CF57B95FAF1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7.1.2 </a:t>
            </a:r>
            <a:r>
              <a:rPr lang="ko-KR" altLang="en-US" sz="2700" b="1" i="1" dirty="0">
                <a:solidFill>
                  <a:prstClr val="white"/>
                </a:solidFill>
              </a:rPr>
              <a:t>다중 입력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6287E-AC16-43DB-A9D6-804EDD2F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8" y="980106"/>
            <a:ext cx="6989387" cy="51567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663548-BF2B-4979-B04B-3045F8BF3D28}"/>
              </a:ext>
            </a:extLst>
          </p:cNvPr>
          <p:cNvSpPr txBox="1"/>
          <p:nvPr/>
        </p:nvSpPr>
        <p:spPr>
          <a:xfrm>
            <a:off x="7762385" y="961532"/>
            <a:ext cx="374774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100" dirty="0">
                <a:solidFill>
                  <a:schemeClr val="bg1"/>
                </a:solidFill>
              </a:rPr>
              <a:t>입력이 </a:t>
            </a:r>
            <a:r>
              <a:rPr lang="en-US" altLang="ko-KR" sz="2100" dirty="0">
                <a:solidFill>
                  <a:schemeClr val="bg1"/>
                </a:solidFill>
              </a:rPr>
              <a:t>2</a:t>
            </a:r>
            <a:r>
              <a:rPr lang="ko-KR" altLang="en-US" sz="2100" dirty="0">
                <a:solidFill>
                  <a:schemeClr val="bg1"/>
                </a:solidFill>
              </a:rPr>
              <a:t>개인 모델은 훈련 방식이 </a:t>
            </a:r>
            <a:r>
              <a:rPr lang="en-US" altLang="ko-KR" sz="2100" dirty="0">
                <a:solidFill>
                  <a:schemeClr val="bg1"/>
                </a:solidFill>
              </a:rPr>
              <a:t>2</a:t>
            </a:r>
            <a:r>
              <a:rPr lang="ko-KR" altLang="en-US" sz="2100" dirty="0">
                <a:solidFill>
                  <a:schemeClr val="bg1"/>
                </a:solidFill>
              </a:rPr>
              <a:t>가지가 있음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100" dirty="0" err="1">
                <a:solidFill>
                  <a:schemeClr val="bg1"/>
                </a:solidFill>
              </a:rPr>
              <a:t>넘파이</a:t>
            </a:r>
            <a:r>
              <a:rPr lang="ko-KR" altLang="en-US" sz="2100" dirty="0">
                <a:solidFill>
                  <a:schemeClr val="bg1"/>
                </a:solidFill>
              </a:rPr>
              <a:t> 배열의 리스트 주입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100" b="1" dirty="0">
                <a:solidFill>
                  <a:schemeClr val="bg1"/>
                </a:solidFill>
              </a:rPr>
              <a:t>입력 이름과 </a:t>
            </a:r>
            <a:r>
              <a:rPr lang="ko-KR" altLang="en-US" sz="2100" b="1" dirty="0" err="1">
                <a:solidFill>
                  <a:schemeClr val="bg1"/>
                </a:solidFill>
              </a:rPr>
              <a:t>넘파이</a:t>
            </a:r>
            <a:r>
              <a:rPr lang="ko-KR" altLang="en-US" sz="2100" b="1" dirty="0">
                <a:solidFill>
                  <a:schemeClr val="bg1"/>
                </a:solidFill>
              </a:rPr>
              <a:t> 배열로 이루어진 </a:t>
            </a:r>
            <a:r>
              <a:rPr lang="ko-KR" altLang="en-US" sz="2100" b="1" dirty="0" err="1">
                <a:solidFill>
                  <a:schemeClr val="bg1"/>
                </a:solidFill>
              </a:rPr>
              <a:t>딕셔너리를</a:t>
            </a:r>
            <a:r>
              <a:rPr lang="ko-KR" altLang="en-US" sz="2100" b="1" dirty="0">
                <a:solidFill>
                  <a:schemeClr val="bg1"/>
                </a:solidFill>
              </a:rPr>
              <a:t> 모델의 입력으로 주입</a:t>
            </a:r>
            <a:endParaRPr lang="en-US" altLang="ko-KR" sz="21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60C584-A82E-49D9-9782-041DDD928846}"/>
              </a:ext>
            </a:extLst>
          </p:cNvPr>
          <p:cNvSpPr/>
          <p:nvPr/>
        </p:nvSpPr>
        <p:spPr>
          <a:xfrm>
            <a:off x="59094" y="176430"/>
            <a:ext cx="50739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7.1.3 </a:t>
            </a:r>
            <a:r>
              <a:rPr lang="ko-KR" altLang="en-US" sz="2700" b="1" i="1" dirty="0">
                <a:solidFill>
                  <a:prstClr val="white"/>
                </a:solidFill>
              </a:rPr>
              <a:t>다중 출력 모델</a:t>
            </a:r>
            <a:endParaRPr lang="en-US" altLang="ko-KR" sz="2700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2CCDE5-F147-4F93-92A6-E9F9715EF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91"/>
          <a:stretch/>
        </p:blipFill>
        <p:spPr>
          <a:xfrm>
            <a:off x="2177599" y="880555"/>
            <a:ext cx="7836801" cy="522359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029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623</Words>
  <Application>Microsoft Office PowerPoint</Application>
  <PresentationFormat>와이드스크린</PresentationFormat>
  <Paragraphs>132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-apple-system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곽윤하</dc:creator>
  <cp:lastModifiedBy>곽윤하</cp:lastModifiedBy>
  <cp:revision>70</cp:revision>
  <dcterms:created xsi:type="dcterms:W3CDTF">2021-01-24T07:05:07Z</dcterms:created>
  <dcterms:modified xsi:type="dcterms:W3CDTF">2021-01-28T02:38:16Z</dcterms:modified>
</cp:coreProperties>
</file>