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69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CE0"/>
    <a:srgbClr val="3D7BB4"/>
    <a:srgbClr val="170AC6"/>
    <a:srgbClr val="4A4DD2"/>
    <a:srgbClr val="1B14B0"/>
    <a:srgbClr val="1D1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BFD14-0B90-43E5-AC23-BC8B27530752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266EF-A58D-4B19-857B-0652DBCC7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3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A434-5C12-42A6-9265-41572AED85ED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03EA-0DBF-44F9-9E54-569B7944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1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.e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6078" y="2066112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>
                <a:latin typeface="Sandoll 고딕Neo2유니 06 Bd" pitchFamily="34" charset="-127"/>
                <a:ea typeface="Sandoll 고딕Neo2유니 06 Bd" pitchFamily="34" charset="-127"/>
              </a:rPr>
              <a:t>4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2112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머신 러닝의 기본 요소</a:t>
            </a:r>
          </a:p>
        </p:txBody>
      </p:sp>
    </p:spTree>
    <p:extLst>
      <p:ext uri="{BB962C8B-B14F-4D97-AF65-F5344CB8AC3E}">
        <p14:creationId xmlns:p14="http://schemas.microsoft.com/office/powerpoint/2010/main" val="301789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96B8F-3831-4877-938D-B0A031994190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57586-C43E-4DF8-B2E3-9082715230A7}"/>
              </a:ext>
            </a:extLst>
          </p:cNvPr>
          <p:cNvSpPr txBox="1"/>
          <p:nvPr/>
        </p:nvSpPr>
        <p:spPr>
          <a:xfrm>
            <a:off x="768456" y="1079919"/>
            <a:ext cx="10655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4.2.1 </a:t>
            </a:r>
            <a:r>
              <a:rPr lang="ko-KR" altLang="en-US" sz="2000" b="1" dirty="0">
                <a:solidFill>
                  <a:schemeClr val="accent5"/>
                </a:solidFill>
              </a:rPr>
              <a:t>훈련</a:t>
            </a:r>
            <a:r>
              <a:rPr lang="en-US" altLang="ko-KR" sz="2000" b="1" dirty="0">
                <a:solidFill>
                  <a:schemeClr val="accent5"/>
                </a:solidFill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</a:rPr>
              <a:t>검증</a:t>
            </a:r>
            <a:r>
              <a:rPr lang="en-US" altLang="ko-KR" sz="2000" b="1" dirty="0">
                <a:solidFill>
                  <a:schemeClr val="accent5"/>
                </a:solidFill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</a:rPr>
              <a:t>테스트 세트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dirty="0"/>
              <a:t>모델 평가의 핵심 </a:t>
            </a:r>
            <a:r>
              <a:rPr lang="en-US" altLang="ko-KR" dirty="0"/>
              <a:t>: </a:t>
            </a:r>
            <a:r>
              <a:rPr lang="ko-KR" altLang="en-US" dirty="0"/>
              <a:t>가용한 데이터를 항상 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 </a:t>
            </a:r>
            <a:r>
              <a:rPr lang="en-US" altLang="ko-KR" dirty="0"/>
              <a:t>3</a:t>
            </a:r>
            <a:r>
              <a:rPr lang="ko-KR" altLang="en-US" dirty="0"/>
              <a:t>개의 세트로 나누는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149A08-699E-4530-9301-44B5AA36E0A0}"/>
              </a:ext>
            </a:extLst>
          </p:cNvPr>
          <p:cNvSpPr/>
          <p:nvPr/>
        </p:nvSpPr>
        <p:spPr>
          <a:xfrm>
            <a:off x="768456" y="2034026"/>
            <a:ext cx="649639" cy="4413269"/>
          </a:xfrm>
          <a:prstGeom prst="roundRect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가용한 데이터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51D3A4-186F-46B4-83F4-F0FFD020A096}"/>
              </a:ext>
            </a:extLst>
          </p:cNvPr>
          <p:cNvSpPr/>
          <p:nvPr/>
        </p:nvSpPr>
        <p:spPr>
          <a:xfrm>
            <a:off x="1759055" y="2595966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A13E6B-D0EC-4511-82E3-379175506578}"/>
              </a:ext>
            </a:extLst>
          </p:cNvPr>
          <p:cNvSpPr/>
          <p:nvPr/>
        </p:nvSpPr>
        <p:spPr>
          <a:xfrm>
            <a:off x="3820327" y="2243348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 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D8534-68FB-48DE-9EAD-FEFE95908762}"/>
              </a:ext>
            </a:extLst>
          </p:cNvPr>
          <p:cNvSpPr/>
          <p:nvPr/>
        </p:nvSpPr>
        <p:spPr>
          <a:xfrm>
            <a:off x="3820328" y="5156804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세트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D9A152-C4DD-4681-85C1-EB54AF348210}"/>
              </a:ext>
            </a:extLst>
          </p:cNvPr>
          <p:cNvSpPr/>
          <p:nvPr/>
        </p:nvSpPr>
        <p:spPr>
          <a:xfrm>
            <a:off x="3820329" y="3680263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세트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99737CF-EC7D-4EE3-AC17-3182B4513963}"/>
              </a:ext>
            </a:extLst>
          </p:cNvPr>
          <p:cNvSpPr/>
          <p:nvPr/>
        </p:nvSpPr>
        <p:spPr>
          <a:xfrm>
            <a:off x="1759055" y="5425762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4F875DC-6B7C-4A51-BE00-5670A93818FF}"/>
              </a:ext>
            </a:extLst>
          </p:cNvPr>
          <p:cNvSpPr/>
          <p:nvPr/>
        </p:nvSpPr>
        <p:spPr>
          <a:xfrm>
            <a:off x="1759055" y="4010864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0B9189-D46C-43A3-B9F6-EB30CEAFCA72}"/>
              </a:ext>
            </a:extLst>
          </p:cNvPr>
          <p:cNvSpPr/>
          <p:nvPr/>
        </p:nvSpPr>
        <p:spPr>
          <a:xfrm>
            <a:off x="6845086" y="2589798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훈련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F75840-CC7C-459B-8D45-5C192C2F4F5E}"/>
              </a:ext>
            </a:extLst>
          </p:cNvPr>
          <p:cNvSpPr/>
          <p:nvPr/>
        </p:nvSpPr>
        <p:spPr>
          <a:xfrm>
            <a:off x="6845086" y="5518759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테스트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1F9238-3974-4869-881E-53A76762F51A}"/>
              </a:ext>
            </a:extLst>
          </p:cNvPr>
          <p:cNvSpPr/>
          <p:nvPr/>
        </p:nvSpPr>
        <p:spPr>
          <a:xfrm>
            <a:off x="6837337" y="3973314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평가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A91EC9-8762-4BB1-9EC2-E29AAC080B53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6013338" y="2857144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426B8A-0A29-4800-B518-5541A300C425}"/>
              </a:ext>
            </a:extLst>
          </p:cNvPr>
          <p:cNvCxnSpPr/>
          <p:nvPr/>
        </p:nvCxnSpPr>
        <p:spPr>
          <a:xfrm flipV="1">
            <a:off x="6002359" y="5786105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4512DF-ED86-4579-A458-8E2CA3095327}"/>
              </a:ext>
            </a:extLst>
          </p:cNvPr>
          <p:cNvCxnSpPr/>
          <p:nvPr/>
        </p:nvCxnSpPr>
        <p:spPr>
          <a:xfrm flipV="1">
            <a:off x="6005589" y="4274317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D9DED-BFB9-4D59-8889-CB1CB23817CE}"/>
              </a:ext>
            </a:extLst>
          </p:cNvPr>
          <p:cNvSpPr/>
          <p:nvPr/>
        </p:nvSpPr>
        <p:spPr>
          <a:xfrm>
            <a:off x="1092631" y="5765370"/>
            <a:ext cx="7532176" cy="333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5D52-2D51-4191-AA4F-1450F43AC5C0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A8DA7-2D7C-460C-823C-DB393FBBF885}"/>
              </a:ext>
            </a:extLst>
          </p:cNvPr>
          <p:cNvSpPr txBox="1"/>
          <p:nvPr/>
        </p:nvSpPr>
        <p:spPr>
          <a:xfrm>
            <a:off x="768456" y="1092630"/>
            <a:ext cx="1065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 세트와 테스트 세트 </a:t>
            </a:r>
            <a:r>
              <a:rPr lang="en-US" altLang="ko-KR" dirty="0"/>
              <a:t>2</a:t>
            </a:r>
            <a:r>
              <a:rPr lang="ko-KR" altLang="en-US" dirty="0"/>
              <a:t>개만 사용하는 경우 테스트 세트가 검증 세트의 역할을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이렇게 하지 않는 이유</a:t>
            </a:r>
            <a:r>
              <a:rPr lang="en-US" altLang="ko-KR" b="1" dirty="0"/>
              <a:t>?</a:t>
            </a:r>
          </a:p>
          <a:p>
            <a:r>
              <a:rPr lang="ko-KR" altLang="en-US" dirty="0" smtClean="0"/>
              <a:t>     모델 </a:t>
            </a:r>
            <a:r>
              <a:rPr lang="ko-KR" altLang="en-US" dirty="0"/>
              <a:t>개발 시에 항상 모델의 설정을 튜닝하기 때문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검증세트에서 모델의 성능을 평가하여 튜닝을 수행함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3</a:t>
            </a:r>
            <a:r>
              <a:rPr lang="ko-KR" altLang="en-US" dirty="0"/>
              <a:t>개의 세트로 나눠서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세트의 성능을 기반으로 모델의 설정 튜닝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검증세트에 빠르게 과대적합 될 가능성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현상의 핵심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정보누설 개념</a:t>
            </a:r>
            <a:r>
              <a:rPr lang="ko-KR" altLang="en-US" dirty="0"/>
              <a:t>에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하나의 파라미터에 대해 한번만 튜닝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아주 적은 정보 누설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모델을 평가할 만함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한번 튜닝한 결과를 가지고 여러 번 튜닝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많은 정보 누설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과대적합 현상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검증 데이터에 의도적으로 잘 수행되는 모델이 만들어짐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따라서 완전히 새로운 데이터에 대한 성능 측정을 위해 테스트 세트를 사용함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모델은 테스트 세트에 대한 어떠한 정보도 얻어서는 안됨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세트 성능에 기초하여 튜닝한 모델의 모든 설정 </a:t>
            </a:r>
            <a:r>
              <a:rPr lang="en-US" altLang="ko-KR" dirty="0"/>
              <a:t>: </a:t>
            </a:r>
            <a:r>
              <a:rPr lang="ko-KR" altLang="en-US" dirty="0"/>
              <a:t>일반화 성능을 왜곡</a:t>
            </a:r>
          </a:p>
        </p:txBody>
      </p:sp>
    </p:spTree>
    <p:extLst>
      <p:ext uri="{BB962C8B-B14F-4D97-AF65-F5344CB8AC3E}">
        <p14:creationId xmlns:p14="http://schemas.microsoft.com/office/powerpoint/2010/main" val="416617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92C69-3899-4D86-8778-AA6A54A38B25}"/>
              </a:ext>
            </a:extLst>
          </p:cNvPr>
          <p:cNvSpPr txBox="1"/>
          <p:nvPr/>
        </p:nvSpPr>
        <p:spPr>
          <a:xfrm>
            <a:off x="1162372" y="1035101"/>
            <a:ext cx="893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B0F0"/>
                </a:solidFill>
              </a:rPr>
              <a:t>데이터가 적을 때 데이터를 </a:t>
            </a:r>
            <a:r>
              <a:rPr lang="en-US" altLang="ko-KR" sz="2000" dirty="0">
                <a:solidFill>
                  <a:srgbClr val="00B0F0"/>
                </a:solidFill>
              </a:rPr>
              <a:t>3</a:t>
            </a:r>
            <a:r>
              <a:rPr lang="ko-KR" altLang="en-US" sz="2000" dirty="0">
                <a:solidFill>
                  <a:srgbClr val="00B0F0"/>
                </a:solidFill>
              </a:rPr>
              <a:t>개의 세트로 분리하는 몇가지 고급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1278609" y="1435211"/>
            <a:ext cx="96347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B0F0"/>
                </a:solidFill>
              </a:rPr>
              <a:t>단순 </a:t>
            </a:r>
            <a:r>
              <a:rPr lang="ko-KR" altLang="en-US" sz="2000" b="1" dirty="0" err="1">
                <a:solidFill>
                  <a:srgbClr val="00B0F0"/>
                </a:solidFill>
              </a:rPr>
              <a:t>홀드아웃</a:t>
            </a:r>
            <a:r>
              <a:rPr lang="ko-KR" altLang="en-US" sz="20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검증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데이터의 일정량을 테스트 세트로 분리함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남은 데이터에서 훈련하고 테스트 세트로 평가함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검증 세트도 따로 분리해 둬야 하며</a:t>
            </a:r>
            <a:r>
              <a:rPr lang="en-US" altLang="ko-KR" dirty="0"/>
              <a:t>, </a:t>
            </a:r>
            <a:r>
              <a:rPr lang="ko-KR" altLang="en-US" dirty="0"/>
              <a:t>테스트 세트를 사용해서 모델을 튜닝하면 안됨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54A58-146A-4196-9556-0F1D5A3C4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32" y="3824208"/>
            <a:ext cx="4063886" cy="2561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49F99-F237-4520-87B7-180CB907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90" y="3528092"/>
            <a:ext cx="4251795" cy="30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4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241514" y="1017985"/>
            <a:ext cx="96347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2. K-</a:t>
            </a:r>
            <a:r>
              <a:rPr lang="ko-KR" altLang="en-US" sz="2000" b="1" dirty="0">
                <a:solidFill>
                  <a:srgbClr val="00B0F0"/>
                </a:solidFill>
              </a:rPr>
              <a:t>겹 교차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검증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데이터를 동일한 크기를 가진 </a:t>
            </a:r>
            <a:r>
              <a:rPr lang="en-US" altLang="ko-KR" dirty="0"/>
              <a:t>K</a:t>
            </a:r>
            <a:r>
              <a:rPr lang="ko-KR" altLang="en-US" dirty="0"/>
              <a:t>개의 분할로 나눔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각 분할 </a:t>
            </a:r>
            <a:r>
              <a:rPr lang="en-US" altLang="ko-KR" dirty="0" err="1"/>
              <a:t>i</a:t>
            </a:r>
            <a:r>
              <a:rPr lang="ko-KR" altLang="en-US" dirty="0"/>
              <a:t>에 대해 남은 </a:t>
            </a:r>
            <a:r>
              <a:rPr lang="en-US" altLang="ko-KR" dirty="0"/>
              <a:t>K-1</a:t>
            </a:r>
            <a:r>
              <a:rPr lang="ko-KR" altLang="en-US" dirty="0"/>
              <a:t>개의 분할로 모델을 훈련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/>
              <a:t>분할 </a:t>
            </a:r>
            <a:r>
              <a:rPr lang="en-US" altLang="ko-KR" dirty="0" err="1"/>
              <a:t>i</a:t>
            </a:r>
            <a:r>
              <a:rPr lang="ko-KR" altLang="en-US" dirty="0"/>
              <a:t>에서 모델을 평가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최종 점수 </a:t>
            </a:r>
            <a:r>
              <a:rPr lang="en-US" altLang="ko-KR" dirty="0"/>
              <a:t>: </a:t>
            </a:r>
            <a:r>
              <a:rPr lang="ko-KR" altLang="en-US" dirty="0"/>
              <a:t>위 과정을 통해 얻은 </a:t>
            </a:r>
            <a:r>
              <a:rPr lang="en-US" altLang="ko-KR" dirty="0"/>
              <a:t>K</a:t>
            </a:r>
            <a:r>
              <a:rPr lang="ko-KR" altLang="en-US" dirty="0"/>
              <a:t>개의 점수의 평균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모델의 성능이 데이터 분할에 따라 편차가 클 때 도움이 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모델의 튜닝에 별개의 검증세트를 사용함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EBD03-5EB9-4956-91DE-B90933F5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50" y="934362"/>
            <a:ext cx="4738135" cy="234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3A4B05-928D-4867-B316-E0F3ADAB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55" y="3523405"/>
            <a:ext cx="4066524" cy="31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86E24C7D-B78F-4EDE-8BFA-6261004D0C50}"/>
              </a:ext>
            </a:extLst>
          </p:cNvPr>
          <p:cNvSpPr/>
          <p:nvPr/>
        </p:nvSpPr>
        <p:spPr>
          <a:xfrm>
            <a:off x="5447655" y="3533463"/>
            <a:ext cx="1279903" cy="135620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241514" y="1017985"/>
            <a:ext cx="96347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3. </a:t>
            </a:r>
            <a:r>
              <a:rPr lang="ko-KR" altLang="en-US" sz="2000" b="1" dirty="0" err="1">
                <a:solidFill>
                  <a:srgbClr val="00B0F0"/>
                </a:solidFill>
              </a:rPr>
              <a:t>셔플링을</a:t>
            </a:r>
            <a:r>
              <a:rPr lang="ko-KR" altLang="en-US" sz="2000" b="1" dirty="0">
                <a:solidFill>
                  <a:srgbClr val="00B0F0"/>
                </a:solidFill>
              </a:rPr>
              <a:t> 사용한 반복 </a:t>
            </a:r>
            <a:r>
              <a:rPr lang="en-US" altLang="ko-KR" sz="2000" b="1" dirty="0">
                <a:solidFill>
                  <a:srgbClr val="00B0F0"/>
                </a:solidFill>
              </a:rPr>
              <a:t>K-</a:t>
            </a:r>
            <a:r>
              <a:rPr lang="ko-KR" altLang="en-US" sz="2000" b="1" dirty="0">
                <a:solidFill>
                  <a:srgbClr val="00B0F0"/>
                </a:solidFill>
              </a:rPr>
              <a:t>겹 교차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검증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비교적 가용 데이터가 적고 가능한 정확하게 모델을 평가하고자 할 때 사용함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K-</a:t>
            </a:r>
            <a:r>
              <a:rPr lang="ko-KR" altLang="en-US" dirty="0"/>
              <a:t>겹 교차 검증을 여러 번 적용하되 </a:t>
            </a:r>
            <a:r>
              <a:rPr lang="en-US" altLang="ko-KR" dirty="0"/>
              <a:t>K</a:t>
            </a:r>
            <a:r>
              <a:rPr lang="ko-KR" altLang="en-US" dirty="0"/>
              <a:t>개의 분할로 나누기 전에 매번 데이터를 무작위로 섞음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최종 점수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K-</a:t>
            </a:r>
            <a:r>
              <a:rPr lang="ko-KR" altLang="en-US" dirty="0"/>
              <a:t>겹 교차 검증 점수의 평균</a:t>
            </a:r>
            <a:endParaRPr lang="en-US" altLang="ko-KR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114E763-7CA8-46D9-984E-B991684134E0}"/>
              </a:ext>
            </a:extLst>
          </p:cNvPr>
          <p:cNvSpPr/>
          <p:nvPr/>
        </p:nvSpPr>
        <p:spPr>
          <a:xfrm>
            <a:off x="3957231" y="3897623"/>
            <a:ext cx="1279903" cy="6278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43743B-BE35-4B0E-BA9C-A855CC775DDD}"/>
              </a:ext>
            </a:extLst>
          </p:cNvPr>
          <p:cNvSpPr/>
          <p:nvPr/>
        </p:nvSpPr>
        <p:spPr>
          <a:xfrm>
            <a:off x="464948" y="3580008"/>
            <a:ext cx="3212019" cy="1263112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반복 횟수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x K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개의 모델을 훈련하고 평가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5FC9B4E-836F-4386-B9FE-7F64D8C4717B}"/>
              </a:ext>
            </a:extLst>
          </p:cNvPr>
          <p:cNvSpPr/>
          <p:nvPr/>
        </p:nvSpPr>
        <p:spPr>
          <a:xfrm rot="10800000">
            <a:off x="6619320" y="3599822"/>
            <a:ext cx="637518" cy="92568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5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AFD77-9B2A-4CC1-9408-727364DCDD2C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57B30EEB-51D1-4090-BDC2-A0F99D37DEDB}"/>
              </a:ext>
            </a:extLst>
          </p:cNvPr>
          <p:cNvSpPr/>
          <p:nvPr/>
        </p:nvSpPr>
        <p:spPr>
          <a:xfrm>
            <a:off x="768456" y="934362"/>
            <a:ext cx="4085096" cy="201987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4.2.2 </a:t>
            </a:r>
            <a:r>
              <a:rPr lang="ko-KR" altLang="en-US" b="1" dirty="0"/>
              <a:t>기억해야 할 것</a:t>
            </a:r>
          </a:p>
        </p:txBody>
      </p:sp>
      <p:sp>
        <p:nvSpPr>
          <p:cNvPr id="4" name="번개 3">
            <a:extLst>
              <a:ext uri="{FF2B5EF4-FFF2-40B4-BE49-F238E27FC236}">
                <a16:creationId xmlns:a16="http://schemas.microsoft.com/office/drawing/2014/main" id="{66092004-0260-4904-A380-D7B2D64DF458}"/>
              </a:ext>
            </a:extLst>
          </p:cNvPr>
          <p:cNvSpPr/>
          <p:nvPr/>
        </p:nvSpPr>
        <p:spPr>
          <a:xfrm rot="2087979">
            <a:off x="1124470" y="2978876"/>
            <a:ext cx="961989" cy="1549086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8A996287-8F6D-43D1-B4EE-97EDEC7ADF21}"/>
              </a:ext>
            </a:extLst>
          </p:cNvPr>
          <p:cNvSpPr/>
          <p:nvPr/>
        </p:nvSpPr>
        <p:spPr>
          <a:xfrm rot="20396605">
            <a:off x="4015010" y="2627453"/>
            <a:ext cx="724604" cy="1576887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2C8F2802-808B-4B87-A26B-F6AC34C6D7F1}"/>
              </a:ext>
            </a:extLst>
          </p:cNvPr>
          <p:cNvSpPr/>
          <p:nvPr/>
        </p:nvSpPr>
        <p:spPr>
          <a:xfrm rot="17961027">
            <a:off x="5193136" y="930625"/>
            <a:ext cx="755717" cy="1348658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FE4665-4BA3-4B62-9678-FB853A1D91B1}"/>
              </a:ext>
            </a:extLst>
          </p:cNvPr>
          <p:cNvSpPr/>
          <p:nvPr/>
        </p:nvSpPr>
        <p:spPr>
          <a:xfrm>
            <a:off x="565685" y="4891954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대표성 있는 데이터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2AEBE3-2B2D-434B-91CA-C0630AF4E240}"/>
              </a:ext>
            </a:extLst>
          </p:cNvPr>
          <p:cNvSpPr/>
          <p:nvPr/>
        </p:nvSpPr>
        <p:spPr>
          <a:xfrm>
            <a:off x="5017908" y="4050148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시간의 방향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DAD17B-FB69-4459-9F92-74E9B3051EBE}"/>
              </a:ext>
            </a:extLst>
          </p:cNvPr>
          <p:cNvSpPr/>
          <p:nvPr/>
        </p:nvSpPr>
        <p:spPr>
          <a:xfrm>
            <a:off x="6431794" y="1099806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중복</a:t>
            </a:r>
          </a:p>
        </p:txBody>
      </p:sp>
    </p:spTree>
    <p:extLst>
      <p:ext uri="{BB962C8B-B14F-4D97-AF65-F5344CB8AC3E}">
        <p14:creationId xmlns:p14="http://schemas.microsoft.com/office/powerpoint/2010/main" val="284806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06A74-8616-43DC-9CC3-E70EAF59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90" y="1696175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4.3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데이터 </a:t>
            </a:r>
            <a:r>
              <a:rPr lang="ko-KR" altLang="en-US" sz="3200" dirty="0" err="1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전처리</a:t>
            </a:r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특성 공학</a:t>
            </a:r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특성 학습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19536" y="1935216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4.3.1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신경망을 위한 데이터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전처리</a:t>
            </a:r>
            <a:endParaRPr lang="ko-KR" altLang="en-US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9536" y="440792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4.3.2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특성 공학</a:t>
            </a:r>
          </a:p>
        </p:txBody>
      </p:sp>
    </p:spTree>
    <p:extLst>
      <p:ext uri="{BB962C8B-B14F-4D97-AF65-F5344CB8AC3E}">
        <p14:creationId xmlns:p14="http://schemas.microsoft.com/office/powerpoint/2010/main" val="397972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31754-68F5-4C6D-BBEA-0BE8E8347092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2B96D-01D0-49B8-B171-4CF0B95ECB20}"/>
              </a:ext>
            </a:extLst>
          </p:cNvPr>
          <p:cNvSpPr txBox="1"/>
          <p:nvPr/>
        </p:nvSpPr>
        <p:spPr>
          <a:xfrm>
            <a:off x="768456" y="1079919"/>
            <a:ext cx="1065508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4.3.1 </a:t>
            </a:r>
            <a:r>
              <a:rPr lang="ko-KR" altLang="en-US" sz="2000" b="1" dirty="0">
                <a:solidFill>
                  <a:schemeClr val="accent5"/>
                </a:solidFill>
              </a:rPr>
              <a:t>신경망을 위한 데이터 </a:t>
            </a:r>
            <a:r>
              <a:rPr lang="ko-KR" altLang="en-US" sz="2000" b="1" dirty="0" err="1">
                <a:solidFill>
                  <a:schemeClr val="accent5"/>
                </a:solidFill>
              </a:rPr>
              <a:t>전처리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sz="2000" b="1" dirty="0"/>
              <a:t>데이터 전처리의 목적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원본 데이터를 신경망에 적용하기 쉽도록 만드는 것</a:t>
            </a:r>
            <a:endParaRPr lang="en-US" altLang="ko-KR" sz="2000" b="1" dirty="0"/>
          </a:p>
          <a:p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b="1" dirty="0">
                <a:solidFill>
                  <a:schemeClr val="accent5"/>
                </a:solidFill>
              </a:rPr>
              <a:t>벡터화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신경망에서의 모든 입력과 타깃 </a:t>
            </a:r>
            <a:r>
              <a:rPr lang="en-US" altLang="ko-KR" dirty="0"/>
              <a:t>: </a:t>
            </a:r>
            <a:r>
              <a:rPr lang="ko-KR" altLang="en-US" dirty="0"/>
              <a:t>부동 소수 데이터로 이루어진 </a:t>
            </a:r>
            <a:r>
              <a:rPr lang="ko-KR" altLang="en-US" dirty="0" err="1"/>
              <a:t>텐서여야함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처리해야할 데이터가 무엇이든지 먼저 </a:t>
            </a:r>
            <a:r>
              <a:rPr lang="ko-KR" altLang="en-US" dirty="0" err="1">
                <a:sym typeface="Wingdings" panose="05000000000000000000" pitchFamily="2" charset="2"/>
              </a:rPr>
              <a:t>텐서로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변환해야함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데이터 벡터화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b="1" dirty="0"/>
          </a:p>
          <a:p>
            <a:r>
              <a:rPr lang="ko-KR" altLang="en-US" b="1" dirty="0">
                <a:solidFill>
                  <a:schemeClr val="accent5"/>
                </a:solidFill>
              </a:rPr>
              <a:t>값 정규화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비교적 큰 값이나 균일하지 않은 데이터를 신경망에 주입하면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업데이트할 </a:t>
            </a:r>
            <a:r>
              <a:rPr lang="ko-KR" altLang="en-US" sz="1600" dirty="0" err="1"/>
              <a:t>그래디언트가</a:t>
            </a:r>
            <a:r>
              <a:rPr lang="ko-KR" altLang="en-US" sz="1600" dirty="0"/>
              <a:t> 커져 네트워크의 수렴을 방해함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데이터가 다음의 특징을 따라야함</a:t>
            </a:r>
            <a:endParaRPr lang="en-US" altLang="ko-KR" sz="16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일반적으로 대부분의 값이 </a:t>
            </a:r>
            <a:r>
              <a:rPr lang="en-US" altLang="ko-KR" sz="1600" dirty="0">
                <a:sym typeface="Wingdings" panose="05000000000000000000" pitchFamily="2" charset="2"/>
              </a:rPr>
              <a:t>0 ~ 1 </a:t>
            </a:r>
            <a:r>
              <a:rPr lang="ko-KR" altLang="en-US" sz="1600" dirty="0">
                <a:sym typeface="Wingdings" panose="05000000000000000000" pitchFamily="2" charset="2"/>
              </a:rPr>
              <a:t>사이여야 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모든 특성이 대체로 비슷한 범위를 가져야 함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자주 사용되는 정규화 방법</a:t>
            </a:r>
            <a:endParaRPr lang="en-US" altLang="ko-KR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특성별로 평균이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이 되도록 정규화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특성별로 표준 편차가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이 되도록 정규화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473EC-097A-4560-8451-C946EDE5DE71}"/>
              </a:ext>
            </a:extLst>
          </p:cNvPr>
          <p:cNvSpPr txBox="1"/>
          <p:nvPr/>
        </p:nvSpPr>
        <p:spPr>
          <a:xfrm>
            <a:off x="6963668" y="4619350"/>
            <a:ext cx="3817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 smtClean="0"/>
              <a:t>넘파이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배열을 사용하는 방법</a:t>
            </a:r>
            <a:endParaRPr lang="en-US" altLang="ko-KR" sz="1600" b="1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en-US" altLang="ko-KR" sz="1600" dirty="0" smtClean="0">
                <a:solidFill>
                  <a:srgbClr val="FF0000"/>
                </a:solidFill>
              </a:rPr>
              <a:t> x 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샘플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특성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</a:rPr>
              <a:t>크기인 </a:t>
            </a:r>
            <a:r>
              <a:rPr lang="en-US" altLang="ko-KR" sz="1600" dirty="0">
                <a:solidFill>
                  <a:srgbClr val="FF0000"/>
                </a:solidFill>
              </a:rPr>
              <a:t>2D </a:t>
            </a:r>
            <a:r>
              <a:rPr lang="ko-KR" altLang="en-US" sz="1600" dirty="0">
                <a:solidFill>
                  <a:srgbClr val="FF0000"/>
                </a:solidFill>
              </a:rPr>
              <a:t>행렬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x -= </a:t>
            </a:r>
            <a:r>
              <a:rPr lang="en-US" altLang="ko-KR" sz="1600" dirty="0" err="1"/>
              <a:t>x.mean</a:t>
            </a:r>
            <a:r>
              <a:rPr lang="en-US" altLang="ko-KR" sz="1600" dirty="0"/>
              <a:t>(axis=0)</a:t>
            </a:r>
          </a:p>
          <a:p>
            <a:r>
              <a:rPr lang="en-US" altLang="ko-KR" sz="1600" dirty="0"/>
              <a:t>x /= </a:t>
            </a:r>
            <a:r>
              <a:rPr lang="en-US" altLang="ko-KR" sz="1600" dirty="0" err="1"/>
              <a:t>x.std</a:t>
            </a:r>
            <a:r>
              <a:rPr lang="en-US" altLang="ko-KR" sz="1600" dirty="0"/>
              <a:t>(axis=0)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544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31754-68F5-4C6D-BBEA-0BE8E8347092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2B96D-01D0-49B8-B171-4CF0B95ECB20}"/>
              </a:ext>
            </a:extLst>
          </p:cNvPr>
          <p:cNvSpPr txBox="1"/>
          <p:nvPr/>
        </p:nvSpPr>
        <p:spPr>
          <a:xfrm>
            <a:off x="768456" y="1079919"/>
            <a:ext cx="106550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4.3.1 </a:t>
            </a:r>
            <a:r>
              <a:rPr lang="ko-KR" altLang="en-US" sz="2000" b="1" dirty="0">
                <a:solidFill>
                  <a:schemeClr val="accent5"/>
                </a:solidFill>
              </a:rPr>
              <a:t>신경망을 위한 데이터 </a:t>
            </a:r>
            <a:r>
              <a:rPr lang="ko-KR" altLang="en-US" sz="2000" b="1" dirty="0" err="1">
                <a:solidFill>
                  <a:schemeClr val="accent5"/>
                </a:solidFill>
              </a:rPr>
              <a:t>전처리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b="1" dirty="0">
                <a:solidFill>
                  <a:schemeClr val="accent5"/>
                </a:solidFill>
              </a:rPr>
              <a:t>누락된 값 다루기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신경망에서 </a:t>
            </a:r>
            <a:r>
              <a:rPr lang="en-US" altLang="ko-KR" dirty="0"/>
              <a:t>0</a:t>
            </a:r>
            <a:r>
              <a:rPr lang="ko-KR" altLang="en-US" dirty="0"/>
              <a:t>이 사전에 정의된 의미 있는 값이 아니라면</a:t>
            </a:r>
            <a:r>
              <a:rPr lang="en-US" altLang="ko-KR" dirty="0"/>
              <a:t>, </a:t>
            </a:r>
            <a:r>
              <a:rPr lang="ko-KR" altLang="en-US" dirty="0"/>
              <a:t>누락된 값을 </a:t>
            </a:r>
            <a:r>
              <a:rPr lang="en-US" altLang="ko-KR" dirty="0"/>
              <a:t>0</a:t>
            </a:r>
            <a:r>
              <a:rPr lang="ko-KR" altLang="en-US" dirty="0"/>
              <a:t>으로 입력 가능</a:t>
            </a:r>
            <a:endParaRPr lang="en-US" altLang="ko-KR" dirty="0"/>
          </a:p>
          <a:p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테스트 데이터에 누락된 값이 포함될 가능성이 있는 경우</a:t>
            </a:r>
            <a:endParaRPr lang="en-US" altLang="ko-KR" b="1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누락된 값이 있는 훈련 샘플을 고의적으로 </a:t>
            </a:r>
            <a:r>
              <a:rPr lang="ko-KR" altLang="en-US" dirty="0" smtClean="0"/>
              <a:t>만들어야 함</a:t>
            </a:r>
            <a:endParaRPr lang="en-US" altLang="ko-KR" dirty="0"/>
          </a:p>
          <a:p>
            <a:endParaRPr lang="en-US" altLang="ko-K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1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01901-8621-40E5-97B0-C78DC09A34F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B18D7-DF5A-4733-9E9B-93BD6C336447}"/>
              </a:ext>
            </a:extLst>
          </p:cNvPr>
          <p:cNvSpPr txBox="1"/>
          <p:nvPr/>
        </p:nvSpPr>
        <p:spPr>
          <a:xfrm>
            <a:off x="768456" y="1079919"/>
            <a:ext cx="1065508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4.3.2 </a:t>
            </a:r>
            <a:r>
              <a:rPr lang="ko-KR" altLang="en-US" sz="2000" b="1" dirty="0">
                <a:solidFill>
                  <a:schemeClr val="accent5"/>
                </a:solidFill>
              </a:rPr>
              <a:t>특성 공학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데이터와 머신 러닝 알고리즘에 관한 지식을 사용하는 단계임</a:t>
            </a:r>
            <a:endParaRPr lang="en-US" altLang="ko-KR" sz="1600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모델에 데이터를 주입하기 전에 </a:t>
            </a:r>
            <a:r>
              <a:rPr lang="ko-KR" altLang="en-US" sz="1600" dirty="0" err="1"/>
              <a:t>하드코딩된</a:t>
            </a:r>
            <a:r>
              <a:rPr lang="ko-KR" altLang="en-US" sz="1600" dirty="0"/>
              <a:t> 변환을 적용하여 알고리즘이 더 잘 수행되도록 만듦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일반적으로 머신 러닝 모델이 임의의 데이터로부터 완벽한 학습을 한다고 기대하기는 어려움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모델이 수월하게 작업할 수 있는 방식으로 데이터가 표현될 필요 존재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/>
              <a:t>예시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시계 이미지를 입력으로 받고 하루의 시간을 출력하는 모델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1E856-678A-4E58-BAB0-DD1EDD337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0" y="3626286"/>
            <a:ext cx="4973666" cy="275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59A0D-B96F-4457-B06B-1A1648C37B6D}"/>
              </a:ext>
            </a:extLst>
          </p:cNvPr>
          <p:cNvSpPr txBox="1"/>
          <p:nvPr/>
        </p:nvSpPr>
        <p:spPr>
          <a:xfrm>
            <a:off x="6095998" y="3990132"/>
            <a:ext cx="5327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1 </a:t>
            </a:r>
            <a:r>
              <a:rPr lang="ko-KR" altLang="en-US" b="1" dirty="0"/>
              <a:t>원본 데이터를 입력으로 사용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2 </a:t>
            </a:r>
            <a:r>
              <a:rPr lang="ko-KR" altLang="en-US" b="1" dirty="0"/>
              <a:t>시계바늘의 좌표를 입력으로 사용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3 </a:t>
            </a:r>
            <a:r>
              <a:rPr lang="ko-KR" altLang="en-US" b="1" dirty="0"/>
              <a:t>시계 바늘의 각도를 입력으로 사용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10731730" y="3979883"/>
            <a:ext cx="290945" cy="2041574"/>
          </a:xfrm>
          <a:prstGeom prst="down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0211" y="3383280"/>
            <a:ext cx="1753985" cy="606852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더 나은 특성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289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2205236" y="64456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목차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519389" y="2078893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2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4.1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412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러닝의 </a:t>
              </a:r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네가지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분류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19389" y="3432160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8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4.2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 모델 평가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1775" y="4674926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4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4.3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 전처리</a:t>
              </a:r>
              <a:r>
                <a:rPr lang="en-US" altLang="ko-KR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특성공학</a:t>
              </a:r>
              <a:r>
                <a:rPr lang="en-US" altLang="ko-KR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특성 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07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F49AC-3911-4272-ABD9-C1E6588FCFA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A275D-1471-4564-9CB7-B0E63ECE7257}"/>
              </a:ext>
            </a:extLst>
          </p:cNvPr>
          <p:cNvSpPr txBox="1"/>
          <p:nvPr/>
        </p:nvSpPr>
        <p:spPr>
          <a:xfrm>
            <a:off x="768456" y="1077132"/>
            <a:ext cx="10655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B0F0"/>
                </a:solidFill>
              </a:rPr>
              <a:t>특성 공학의 핵심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특성을 더 간단한 방식으로 표현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문제를 더 쉽게 만듦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딥러닝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신경망이 자동으로 원본 데이터에서 유용한 특성을 추출할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 </a:t>
            </a:r>
            <a:r>
              <a:rPr lang="ko-KR" altLang="en-US" dirty="0">
                <a:sym typeface="Wingdings" panose="05000000000000000000" pitchFamily="2" charset="2"/>
              </a:rPr>
              <a:t>대부분 특성 공학이 필요하지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심층 신경망 사용시에는 특성 공학에 대해 신경 써야하는 이유</a:t>
            </a:r>
            <a:r>
              <a:rPr lang="en-US" altLang="ko-KR" b="1" dirty="0">
                <a:solidFill>
                  <a:srgbClr val="00B0F0"/>
                </a:solidFill>
                <a:sym typeface="Wingdings" panose="05000000000000000000" pitchFamily="2" charset="2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좋은 특성은 적은 자원을 사용하여 문제를 더 잘 풀어냄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좋은 특성은 더 적은 데이터로 문제를 풀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069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249289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627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06A74-8616-43DC-9CC3-E70EAF59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90" y="1696175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4.1 </a:t>
            </a:r>
            <a:r>
              <a:rPr lang="ko-KR" altLang="en-US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머신 러닝의 네 가지 분류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19536" y="1339253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지도 학습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9536" y="2617873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비지도 학습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19536" y="3933858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4.1.3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자기 지도 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693FA-1487-4A08-83AE-75F68C898C51}"/>
              </a:ext>
            </a:extLst>
          </p:cNvPr>
          <p:cNvSpPr/>
          <p:nvPr/>
        </p:nvSpPr>
        <p:spPr>
          <a:xfrm>
            <a:off x="1919536" y="5249843"/>
            <a:ext cx="5306990" cy="1029714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4.1.4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강화 학습</a:t>
            </a:r>
          </a:p>
        </p:txBody>
      </p:sp>
    </p:spTree>
    <p:extLst>
      <p:ext uri="{BB962C8B-B14F-4D97-AF65-F5344CB8AC3E}">
        <p14:creationId xmlns:p14="http://schemas.microsoft.com/office/powerpoint/2010/main" val="72117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819A6-AA44-4059-B8FB-9B23D3644A75}"/>
              </a:ext>
            </a:extLst>
          </p:cNvPr>
          <p:cNvSpPr txBox="1"/>
          <p:nvPr/>
        </p:nvSpPr>
        <p:spPr>
          <a:xfrm>
            <a:off x="768458" y="1274232"/>
            <a:ext cx="106550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4.1.1 </a:t>
            </a:r>
            <a:r>
              <a:rPr lang="ko-KR" altLang="en-US" sz="2000" b="1" dirty="0">
                <a:solidFill>
                  <a:schemeClr val="accent5"/>
                </a:solidFill>
              </a:rPr>
              <a:t>지도학습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딥러닝의</a:t>
            </a:r>
            <a:r>
              <a:rPr lang="ko-KR" altLang="en-US" dirty="0"/>
              <a:t> 대부분을 차지하고 있는 가장 흔한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데이터에 대한 정답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을 알려주면서 학습을 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분류와 회귀로 구성됨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chemeClr val="accent5"/>
                </a:solidFill>
              </a:rPr>
              <a:t>지도학습의 예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/>
              <a:t>시퀀스 생성 </a:t>
            </a:r>
            <a:r>
              <a:rPr lang="en-US" altLang="ko-KR" dirty="0"/>
              <a:t>: </a:t>
            </a:r>
            <a:r>
              <a:rPr lang="ko-KR" altLang="en-US" dirty="0"/>
              <a:t>사진이 주어지면 이를 설명하는 캡션을 생성함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구문 트리 예측 </a:t>
            </a:r>
            <a:r>
              <a:rPr lang="en-US" altLang="ko-KR" dirty="0"/>
              <a:t>: </a:t>
            </a:r>
            <a:r>
              <a:rPr lang="ko-KR" altLang="en-US" dirty="0"/>
              <a:t>문장이 주어지면 분해된 구문 트리를 예측함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물체 감지 </a:t>
            </a:r>
            <a:r>
              <a:rPr lang="en-US" altLang="ko-KR" dirty="0"/>
              <a:t>: </a:t>
            </a:r>
            <a:r>
              <a:rPr lang="ko-KR" altLang="en-US" dirty="0"/>
              <a:t>사진이 주어지면 사진안의 특정 물체 주위에 경계 상자를 그림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이미지 분할 </a:t>
            </a:r>
            <a:r>
              <a:rPr lang="en-US" altLang="ko-KR" dirty="0"/>
              <a:t>: </a:t>
            </a:r>
            <a:r>
              <a:rPr lang="ko-KR" altLang="en-US" dirty="0"/>
              <a:t>사진이 주어졌을 때 픽셀 단위로 특정 물체에 </a:t>
            </a:r>
            <a:r>
              <a:rPr lang="ko-KR" altLang="en-US" dirty="0" err="1"/>
              <a:t>마스킹을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74256" y="1438101"/>
            <a:ext cx="3364800" cy="12502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지도 학습의 목표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ctr"/>
            <a:endParaRPr lang="en-US" altLang="ko-KR" sz="1600" b="1" dirty="0" smtClean="0"/>
          </a:p>
          <a:p>
            <a:pPr algn="ctr"/>
            <a:r>
              <a:rPr lang="ko-KR" altLang="en-US" sz="1600" dirty="0" smtClean="0"/>
              <a:t>훈련데이터의 입력과 타깃 사이에 있는 관계를 학습 하는 것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0F048-8C94-4FF1-8AE7-DE476A513928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</p:spTree>
    <p:extLst>
      <p:ext uri="{BB962C8B-B14F-4D97-AF65-F5344CB8AC3E}">
        <p14:creationId xmlns:p14="http://schemas.microsoft.com/office/powerpoint/2010/main" val="247438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49BEB-A51D-4A8B-A642-8EC36DD406D9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F49F-C4C3-4123-8B8A-5575F0E1A1B6}"/>
              </a:ext>
            </a:extLst>
          </p:cNvPr>
          <p:cNvSpPr txBox="1"/>
          <p:nvPr/>
        </p:nvSpPr>
        <p:spPr>
          <a:xfrm>
            <a:off x="768457" y="1069383"/>
            <a:ext cx="106550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4.1.2 </a:t>
            </a:r>
            <a:r>
              <a:rPr lang="ko-KR" altLang="en-US" sz="2000" b="1" dirty="0">
                <a:solidFill>
                  <a:schemeClr val="accent5"/>
                </a:solidFill>
              </a:rPr>
              <a:t>비지도 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정답을 알려주지 않아도 여러 데이터 속에서 관계나 패턴을 스스로 찾아 학습 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시각화</a:t>
            </a:r>
            <a:r>
              <a:rPr lang="en-US" altLang="ko-KR" dirty="0"/>
              <a:t>,</a:t>
            </a:r>
            <a:r>
              <a:rPr lang="ko-KR" altLang="en-US" dirty="0"/>
              <a:t> 압축</a:t>
            </a:r>
            <a:r>
              <a:rPr lang="en-US" altLang="ko-KR" dirty="0"/>
              <a:t>, </a:t>
            </a:r>
            <a:r>
              <a:rPr lang="ko-KR" altLang="en-US" dirty="0"/>
              <a:t>데이터의 노이즈 제거 또는 데이터에 있는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상관 관계를 더 잘 이해하기 위해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레이블이 없는 데이터를 비슷한 </a:t>
            </a:r>
            <a:r>
              <a:rPr lang="ko-KR" altLang="en-US" dirty="0" smtClean="0"/>
              <a:t>것들끼리 그룹화할 때 많이 사용됨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학습 문제를 풀기전에 데이터셋을 잘 이해하기 위해 필수적으로 거치는 단계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차원 축소와 군집이 잘 알려진 범주</a:t>
            </a:r>
          </a:p>
        </p:txBody>
      </p:sp>
    </p:spTree>
    <p:extLst>
      <p:ext uri="{BB962C8B-B14F-4D97-AF65-F5344CB8AC3E}">
        <p14:creationId xmlns:p14="http://schemas.microsoft.com/office/powerpoint/2010/main" val="342165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49BEB-A51D-4A8B-A642-8EC36DD406D9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F49F-C4C3-4123-8B8A-5575F0E1A1B6}"/>
              </a:ext>
            </a:extLst>
          </p:cNvPr>
          <p:cNvSpPr txBox="1"/>
          <p:nvPr/>
        </p:nvSpPr>
        <p:spPr>
          <a:xfrm>
            <a:off x="768457" y="1069383"/>
            <a:ext cx="106550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4.1.3 </a:t>
            </a:r>
            <a:r>
              <a:rPr lang="ko-KR" altLang="en-US" sz="2000" b="1" dirty="0">
                <a:solidFill>
                  <a:schemeClr val="accent5"/>
                </a:solidFill>
              </a:rPr>
              <a:t>자기 지도 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학습은 사람이 만든 레이블을 사용하지만 자기 지도 학습은 사람이 만든 레이블을 사용하지 않음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사람이 학습과정에 개입하지 않는 </a:t>
            </a:r>
            <a:r>
              <a:rPr lang="ko-KR" altLang="en-US" b="1" dirty="0" err="1" smtClean="0"/>
              <a:t>지도학습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경험적인 알고리즘을 사용해서 입력 데이터로부터 레이블을 생성함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메커니즘과 애플리케이션 측면 중 어디에 중점을 두는지에 따라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 학습으로 재해석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65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A4EA-5D75-4A52-8DEE-27EA49DF9E6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D8E38-9F3A-4DCD-B1DB-D2514319FDC6}"/>
              </a:ext>
            </a:extLst>
          </p:cNvPr>
          <p:cNvSpPr txBox="1"/>
          <p:nvPr/>
        </p:nvSpPr>
        <p:spPr>
          <a:xfrm>
            <a:off x="768457" y="1069383"/>
            <a:ext cx="10655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accent5"/>
                </a:solidFill>
              </a:rPr>
              <a:t>자기 지도 학습의 예시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1. </a:t>
            </a:r>
            <a:r>
              <a:rPr lang="ko-KR" altLang="en-US" b="1" dirty="0"/>
              <a:t>오토 인코더</a:t>
            </a:r>
            <a:endParaRPr lang="en-US" altLang="ko-KR" b="1" dirty="0"/>
          </a:p>
          <a:p>
            <a:r>
              <a:rPr lang="en-US" altLang="ko-KR" dirty="0"/>
              <a:t>       </a:t>
            </a:r>
            <a:r>
              <a:rPr lang="ko-KR" altLang="en-US" dirty="0"/>
              <a:t>단순히 입력을 출력으로 복사하는 신경망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네트워크에 여러가지 제약을 줌으로써 어려운 신경망을 만들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/>
              <a:t>같은 방식으로 지난 프레임이 주어졌을 때 비디오의 다음 프레임을 예측 하는 것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/>
              <a:t>이전 단어가 주어졌을 때 다음 단어를 예측하는 것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/>
              <a:t>지금까지 살펴본 세 가지의 학습은 명확한 경계가 없고 연속적임</a:t>
            </a:r>
            <a:endParaRPr lang="en-US" altLang="ko-KR" b="1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세 방식의 구분은 모호할 수 있음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45911-AD9F-4AC0-80A2-E70E6F6D4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69382"/>
            <a:ext cx="2009615" cy="18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117273" y="3840480"/>
            <a:ext cx="5860472" cy="256863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4563D-C44C-4AAF-96FE-E9292366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5" y="3964818"/>
            <a:ext cx="4734586" cy="2191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35A74-805C-4699-9A07-20B0A56C157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1D64-7690-404E-8EAE-71110B0D2459}"/>
              </a:ext>
            </a:extLst>
          </p:cNvPr>
          <p:cNvSpPr txBox="1"/>
          <p:nvPr/>
        </p:nvSpPr>
        <p:spPr>
          <a:xfrm>
            <a:off x="768456" y="1079919"/>
            <a:ext cx="106550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4.1.4 </a:t>
            </a:r>
            <a:r>
              <a:rPr lang="ko-KR" altLang="en-US" sz="2000" b="1" dirty="0">
                <a:solidFill>
                  <a:schemeClr val="accent5"/>
                </a:solidFill>
              </a:rPr>
              <a:t>강화학습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어떠한 환경에서 어떠한 행동을 했을 때 그것이 잘 된 행동인지 잘못된 행동인지를 나중에 판단하고</a:t>
            </a:r>
            <a:endParaRPr lang="en-US" altLang="ko-KR" dirty="0"/>
          </a:p>
          <a:p>
            <a:r>
              <a:rPr lang="ko-KR" altLang="en-US" dirty="0"/>
              <a:t>      보상이나 </a:t>
            </a:r>
            <a:r>
              <a:rPr lang="ko-KR" altLang="en-US" dirty="0" smtClean="0"/>
              <a:t>벌칙을 </a:t>
            </a:r>
            <a:r>
              <a:rPr lang="ko-KR" altLang="en-US" dirty="0"/>
              <a:t>줌으로써 반복을 통해 스스로 학습하게 하는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에이전트는 환경에 대한 정보를 받아 보상을 최대화 하는 행동을 선택하도록 학습됨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연구 영역에 속해 있으며</a:t>
            </a:r>
            <a:r>
              <a:rPr lang="en-US" altLang="ko-KR" dirty="0"/>
              <a:t>, </a:t>
            </a:r>
            <a:r>
              <a:rPr lang="ko-KR" altLang="en-US" dirty="0"/>
              <a:t>게임 이외에 실제적인 성공 사례는 아직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 주행 자동차</a:t>
            </a:r>
            <a:r>
              <a:rPr lang="en-US" altLang="ko-KR" dirty="0"/>
              <a:t>, </a:t>
            </a:r>
            <a:r>
              <a:rPr lang="ko-KR" altLang="en-US" dirty="0"/>
              <a:t>자원 관리</a:t>
            </a:r>
            <a:r>
              <a:rPr lang="en-US" altLang="ko-KR" dirty="0"/>
              <a:t>, </a:t>
            </a:r>
            <a:r>
              <a:rPr lang="ko-KR" altLang="en-US" dirty="0"/>
              <a:t>교육 등과 같이 실세계의 수많은 애플리케이션을 대체할 것으로 기대됨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29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4B3412-37E1-4A5A-93D9-37593DB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41" y="1938138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4.2 </a:t>
            </a:r>
            <a:r>
              <a:rPr lang="ko-KR" altLang="en-US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머신 러닝 모델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1186362"/>
            <a:ext cx="909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머신 러닝의 목표 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: 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처음 본 데이터에서 잘 작동하는 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‘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일반화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’ 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된 모델을 </a:t>
            </a:r>
            <a:r>
              <a:rPr lang="ko-KR" altLang="en-US" b="1" dirty="0" smtClean="0">
                <a:latin typeface="Sandoll 고딕Neo1유니코드 03 Lt" pitchFamily="34" charset="-127"/>
                <a:ea typeface="Sandoll 고딕Neo1유니코드 03 Lt" pitchFamily="34" charset="-127"/>
              </a:rPr>
              <a:t>얻는 것</a:t>
            </a:r>
            <a:endParaRPr lang="en-US" altLang="ko-KR" b="1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9536" y="2162733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4.2.1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훈련</a:t>
            </a:r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검증</a:t>
            </a:r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테스트 세트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9536" y="4173372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4.2.2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기억해야 할 것</a:t>
            </a:r>
          </a:p>
        </p:txBody>
      </p:sp>
    </p:spTree>
    <p:extLst>
      <p:ext uri="{BB962C8B-B14F-4D97-AF65-F5344CB8AC3E}">
        <p14:creationId xmlns:p14="http://schemas.microsoft.com/office/powerpoint/2010/main" val="258860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1061</Words>
  <Application>Microsoft Office PowerPoint</Application>
  <PresentationFormat>와이드스크린</PresentationFormat>
  <Paragraphs>221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Sandoll 고딕Neo1유니코드 03 Lt</vt:lpstr>
      <vt:lpstr>Sandoll 고딕Neo2유니 06 Bd</vt:lpstr>
      <vt:lpstr>맑은 고딕</vt:lpstr>
      <vt:lpstr>Arial</vt:lpstr>
      <vt:lpstr>Calibri</vt:lpstr>
      <vt:lpstr>Calibri Light</vt:lpstr>
      <vt:lpstr>Symbol</vt:lpstr>
      <vt:lpstr>Wingdings</vt:lpstr>
      <vt:lpstr>Office Theme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31</cp:revision>
  <dcterms:created xsi:type="dcterms:W3CDTF">2021-01-15T06:19:21Z</dcterms:created>
  <dcterms:modified xsi:type="dcterms:W3CDTF">2021-01-19T01:22:37Z</dcterms:modified>
</cp:coreProperties>
</file>