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378" r:id="rId4"/>
    <p:sldId id="357" r:id="rId5"/>
    <p:sldId id="358" r:id="rId6"/>
    <p:sldId id="359" r:id="rId7"/>
    <p:sldId id="361" r:id="rId8"/>
    <p:sldId id="366" r:id="rId9"/>
    <p:sldId id="368" r:id="rId10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DX경필명조B" panose="02020600000000000000" pitchFamily="18" charset="-127"/>
      <p:regular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배달의민족 한나는 열한살" panose="020B0600000101010101" pitchFamily="50" charset="-127"/>
      <p:regular r:id="rId23"/>
    </p:embeddedFont>
    <p:embeddedFont>
      <p:font typeface="타이포_스톰 B" panose="02020503020101020101" pitchFamily="18" charset="-127"/>
      <p:regular r:id="rId24"/>
    </p:embeddedFont>
    <p:embeddedFont>
      <p:font typeface="타이포_크레파스 M" panose="02020503020101020101" pitchFamily="18" charset="-127"/>
      <p:regular r:id="rId25"/>
    </p:embeddedFont>
    <p:embeddedFont>
      <p:font typeface="함초롬돋움" panose="020B0604000101010101" pitchFamily="50" charset="-127"/>
      <p:regular r:id="rId26"/>
      <p:bold r:id="rId27"/>
    </p:embeddedFont>
    <p:embeddedFont>
      <p:font typeface="Dubai Medium" panose="020B0603030403030204" pitchFamily="34" charset="-78"/>
      <p:regular r:id="rId28"/>
    </p:embeddedFont>
    <p:embeddedFont>
      <p:font typeface="DX신문명조_TT" panose="02020603020101020101" pitchFamily="18" charset="-127"/>
      <p:regular r:id="rId29"/>
    </p:embeddedFont>
    <p:embeddedFont>
      <p:font typeface="HS봄바람체 2.0" panose="00000503030000020004" pitchFamily="2" charset="-127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4FF"/>
    <a:srgbClr val="292A24"/>
    <a:srgbClr val="E66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370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3AB38-6BBB-4E80-9B8C-BB5D9795FA5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A759-CCC0-4B9C-A8A7-9C2D14478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11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CC0D0F8E-F221-4BD2-A1BD-2CC188835053}" type="datetimeFigureOut">
              <a:rPr lang="zh-CN" altLang="en-US" smtClean="0"/>
              <a:pPr/>
              <a:t>2021/7/1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70BEFEEB-CE03-4310-80D5-8AAA8DE5E4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07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8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7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0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9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1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0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AD8D7F-028E-4E49-9E2D-53963F4901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8BDE8E-7EC2-495D-BFA7-8F01A12B91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97665"/>
              <a:ext cx="12192000" cy="506033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4B5079D-44CF-4446-8B7A-91FBD4D29C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875" y="0"/>
              <a:ext cx="3286125" cy="2971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3885C7-09DB-490C-85E5-57668AC758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5" y="607040"/>
              <a:ext cx="3829050" cy="238125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36F65A1-F042-4577-87A0-7BB14AF81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890" y="1265084"/>
              <a:ext cx="2357437" cy="432783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C0DBA36-C831-4D85-9FEF-167C7B8827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2804" y="1797665"/>
              <a:ext cx="1895475" cy="96458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9D0F0BB-8A27-4CFD-A2ED-2C3FF9EE84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90937" y="4178915"/>
              <a:ext cx="1895475" cy="964585"/>
            </a:xfrm>
            <a:prstGeom prst="rect">
              <a:avLst/>
            </a:prstGeom>
          </p:spPr>
        </p:pic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10DEF-AB57-42A9-98E9-1D8B9D5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A86F-5579-4243-9405-60897758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9A2AF-1960-4959-966F-446A5F5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CC9E-D34D-4CB9-97B3-47A1256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8EC4-C255-4A53-B6F7-E570F55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5C855-8C50-426B-A5F1-ACF1274E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B2EF-B3D7-4F0A-AAF3-83FDD277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94B91-F301-4DCC-B416-AE1295B0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BD59-BDCE-4F11-88CA-26A54DE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CB5A50-CE78-4733-8349-C027A1145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403" y="0"/>
            <a:ext cx="2378562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B7DB7-593C-4615-B1F3-400651DF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A990B-6B50-4D74-852C-54071107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AF08A-9BFF-4A42-B529-30D58990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8D4F64-CBD0-4325-B7DE-442AEB1E1897}"/>
              </a:ext>
            </a:extLst>
          </p:cNvPr>
          <p:cNvGrpSpPr/>
          <p:nvPr userDrawn="1"/>
        </p:nvGrpSpPr>
        <p:grpSpPr>
          <a:xfrm>
            <a:off x="-5403" y="0"/>
            <a:ext cx="7175300" cy="6197531"/>
            <a:chOff x="399410" y="6652628"/>
            <a:chExt cx="7175300" cy="61975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42A23D-7DD4-4BA4-B4A5-6A819266B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913" y="7427656"/>
              <a:ext cx="3489521" cy="542250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605924E-C88A-486B-AF4D-7CCC46AA97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9410" y="6652628"/>
              <a:ext cx="2378562" cy="21510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B6B74C8-3CA4-49A2-902B-A62271E22C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9235" y="8193084"/>
              <a:ext cx="1895475" cy="96458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47667F3-55DD-4927-8064-2353101C87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5084" y="11192877"/>
              <a:ext cx="1895475" cy="964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7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8873E-8F1E-4782-9E74-D326CEDC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C1D4C-F662-49FE-AEEF-A5332D23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3FD4-3FB5-45AC-A5A7-5242C10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CFD4B-B964-433C-88D2-5D1CAF2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13CF4-0A35-40F7-B033-32148588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86103-02CD-4031-BD1C-9614C11E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38AE9D-7E85-4A7A-8190-21186A04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33584-A588-4B02-9B8C-367F2C2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7BC8C-2958-41C3-B2D4-B803F0F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82B1A-A440-437F-B8A9-88E5729F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87CF0-BF77-4A09-90C2-11256B60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FCAAE-7C6A-444C-B9C2-94C774FF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4ABE6-BB00-4E0C-9FB6-9C72DCC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A06D3-4AA7-4887-A594-1670DE39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E9990-22A7-4525-8F7C-6D9F51A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20B47-E2F4-4727-AF69-613D079A76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0"/>
            <a:ext cx="12208781" cy="506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BACA8F-7E1B-4DCF-9FC5-ED308CB5AF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56957" y="4203700"/>
            <a:ext cx="2935043" cy="2654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71DB0-A8A0-4449-B11B-D873A58AB5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340225"/>
            <a:ext cx="3829050" cy="2381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0EE743-9D16-4188-9EE5-B2F4463832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9356" y="3541422"/>
            <a:ext cx="1895475" cy="9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3DB7E-A380-4E8B-89C3-FA24EB73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118D9-F719-46E2-96B7-7D149474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AF651-CC7C-4DF4-952B-11FE0EEF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A2A56-CB54-4160-9CE4-A70617C7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B9916-FCDA-42D6-B2F5-F8663CD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B106F-8197-46DF-B39D-66ABCCE1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D8559-7220-4598-92AE-B51540E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CBCF6-10CD-472E-8F90-354ABD69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5AAD8-B230-4DF5-A188-E20028F0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92E39-9EB4-4D72-8A50-3F90EF29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09AFA0F2-B449-4FF1-8181-05C1541B991B}" type="datetimeFigureOut">
              <a:rPr lang="zh-CN" altLang="en-US" smtClean="0"/>
              <a:pPr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F0693-8385-4412-8414-954ED6517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AA563-0004-43AC-9FF3-2A36BCC4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32638056-06EB-47CB-8504-9F1F67C8B98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30504000101010101" pitchFamily="18" charset="-127"/>
          <a:ea typeface="함초롬돋움" panose="02030504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9690" y="1681598"/>
            <a:ext cx="511550" cy="3034292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ko-KR" altLang="en-US" sz="1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4D757-026F-489B-9A26-7C290DAC264D}"/>
              </a:ext>
            </a:extLst>
          </p:cNvPr>
          <p:cNvSpPr txBox="1"/>
          <p:nvPr/>
        </p:nvSpPr>
        <p:spPr>
          <a:xfrm>
            <a:off x="7635179" y="4276492"/>
            <a:ext cx="3049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김선진 </a:t>
            </a:r>
            <a:r>
              <a:rPr lang="en-US" altLang="ko-KR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– 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기획 총괄 및</a:t>
            </a:r>
            <a:r>
              <a:rPr lang="en-US" altLang="ko-KR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 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개발</a:t>
            </a:r>
            <a:endParaRPr lang="en-US" altLang="ko-KR" sz="1800" dirty="0">
              <a:latin typeface="DX신문명조_TT" panose="02020603020101020101" pitchFamily="18" charset="-127"/>
              <a:ea typeface="DX신문명조_TT" panose="02020603020101020101" pitchFamily="18" charset="-127"/>
            </a:endParaRPr>
          </a:p>
          <a:p>
            <a:r>
              <a:rPr lang="ko-KR" altLang="en-US" sz="1800" dirty="0" err="1">
                <a:latin typeface="DX신문명조_TT" panose="02020603020101020101" pitchFamily="18" charset="-127"/>
                <a:ea typeface="DX신문명조_TT" panose="02020603020101020101" pitchFamily="18" charset="-127"/>
              </a:rPr>
              <a:t>곽윤하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 </a:t>
            </a:r>
            <a:r>
              <a:rPr lang="en-US" altLang="ko-KR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– 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디자인 및 개발</a:t>
            </a:r>
            <a:endParaRPr lang="en-US" altLang="ko-KR" sz="1800" dirty="0">
              <a:latin typeface="DX신문명조_TT" panose="02020603020101020101" pitchFamily="18" charset="-127"/>
              <a:ea typeface="DX신문명조_TT" panose="02020603020101020101" pitchFamily="18" charset="-127"/>
            </a:endParaRPr>
          </a:p>
          <a:p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신용진 </a:t>
            </a:r>
            <a:r>
              <a:rPr lang="en-US" altLang="ko-KR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– 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개발</a:t>
            </a:r>
            <a:endParaRPr lang="en-US" altLang="ko-KR" sz="1800" dirty="0">
              <a:latin typeface="DX신문명조_TT" panose="02020603020101020101" pitchFamily="18" charset="-127"/>
              <a:ea typeface="DX신문명조_TT" panose="02020603020101020101" pitchFamily="18" charset="-127"/>
            </a:endParaRPr>
          </a:p>
          <a:p>
            <a:r>
              <a:rPr lang="ko-KR" altLang="en-US" sz="1800" dirty="0" err="1">
                <a:latin typeface="DX신문명조_TT" panose="02020603020101020101" pitchFamily="18" charset="-127"/>
                <a:ea typeface="DX신문명조_TT" panose="02020603020101020101" pitchFamily="18" charset="-127"/>
              </a:rPr>
              <a:t>이다빈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 </a:t>
            </a:r>
            <a:r>
              <a:rPr lang="en-US" altLang="ko-KR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– </a:t>
            </a:r>
            <a:r>
              <a:rPr lang="ko-KR" altLang="en-US" sz="1800" dirty="0">
                <a:latin typeface="DX신문명조_TT" panose="02020603020101020101" pitchFamily="18" charset="-127"/>
                <a:ea typeface="DX신문명조_TT" panose="02020603020101020101" pitchFamily="18" charset="-127"/>
              </a:rPr>
              <a:t>디자인 및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6E83DD-6CA2-4733-A85B-571CCC22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1" y="1550957"/>
            <a:ext cx="638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350522" y="503247"/>
            <a:ext cx="3858314" cy="765155"/>
            <a:chOff x="7350522" y="1412065"/>
            <a:chExt cx="3858314" cy="765155"/>
          </a:xfrm>
        </p:grpSpPr>
        <p:sp>
          <p:nvSpPr>
            <p:cNvPr id="10" name="文本框 9"/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01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45708" y="1412065"/>
              <a:ext cx="17107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서비스 개요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83934" y="1807200"/>
              <a:ext cx="292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기획한 서비스의 간략한 개요를 소개합니다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  <a:endParaRPr lang="zh-CN" altLang="en-US" b="1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350522" y="1348210"/>
            <a:ext cx="3858314" cy="765155"/>
            <a:chOff x="7350522" y="1412065"/>
            <a:chExt cx="3858314" cy="765155"/>
          </a:xfrm>
        </p:grpSpPr>
        <p:sp>
          <p:nvSpPr>
            <p:cNvPr id="39" name="文本框 9"/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02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40" name="矩形 10"/>
            <p:cNvSpPr/>
            <p:nvPr/>
          </p:nvSpPr>
          <p:spPr>
            <a:xfrm>
              <a:off x="8245708" y="1412065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서비스 상세한 설명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8283934" y="1807200"/>
              <a:ext cx="292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기획한 서비스의 특징을 상세히 설명합니다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  <a:endParaRPr lang="zh-CN" altLang="en-US" b="1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13"/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7350522" y="2251803"/>
            <a:ext cx="3858314" cy="765155"/>
            <a:chOff x="7350522" y="1412065"/>
            <a:chExt cx="3858314" cy="765155"/>
          </a:xfrm>
        </p:grpSpPr>
        <p:sp>
          <p:nvSpPr>
            <p:cNvPr id="57" name="文本框 9"/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03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58" name="矩形 10"/>
            <p:cNvSpPr/>
            <p:nvPr/>
          </p:nvSpPr>
          <p:spPr>
            <a:xfrm>
              <a:off x="8245708" y="1412065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시연 화면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59" name="文本框 11"/>
            <p:cNvSpPr txBox="1"/>
            <p:nvPr/>
          </p:nvSpPr>
          <p:spPr>
            <a:xfrm>
              <a:off x="8283934" y="1807200"/>
              <a:ext cx="292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기획한 서비스의 시연 화면을 보여드립니다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  <a:endParaRPr lang="zh-CN" altLang="en-US" b="1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13"/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7350522" y="3168649"/>
            <a:ext cx="3858314" cy="856800"/>
            <a:chOff x="7350522" y="1412065"/>
            <a:chExt cx="3858314" cy="856800"/>
          </a:xfrm>
        </p:grpSpPr>
        <p:sp>
          <p:nvSpPr>
            <p:cNvPr id="62" name="文本框 9"/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04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63" name="矩形 10"/>
            <p:cNvSpPr/>
            <p:nvPr/>
          </p:nvSpPr>
          <p:spPr>
            <a:xfrm>
              <a:off x="8245708" y="1412065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기대 효과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64" name="文本框 11"/>
            <p:cNvSpPr txBox="1"/>
            <p:nvPr/>
          </p:nvSpPr>
          <p:spPr>
            <a:xfrm>
              <a:off x="8283934" y="1807200"/>
              <a:ext cx="2924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기획한 서비스가 출시되었을 때 바라는 결과 및 효과를 설명합니다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  <a:endParaRPr lang="zh-CN" altLang="en-US" b="1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13"/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2B6DE5C-22EC-4C17-B854-16FF9AECA5DF}"/>
              </a:ext>
            </a:extLst>
          </p:cNvPr>
          <p:cNvGrpSpPr/>
          <p:nvPr/>
        </p:nvGrpSpPr>
        <p:grpSpPr>
          <a:xfrm>
            <a:off x="7350522" y="4140719"/>
            <a:ext cx="3858314" cy="856800"/>
            <a:chOff x="7350522" y="1412065"/>
            <a:chExt cx="3858314" cy="856800"/>
          </a:xfrm>
        </p:grpSpPr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C36DF66E-8218-4C09-978B-20AC15BCBAC7}"/>
                </a:ext>
              </a:extLst>
            </p:cNvPr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05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65AAB4B1-7D5B-4CAC-BBC9-0AE60D53BC44}"/>
                </a:ext>
              </a:extLst>
            </p:cNvPr>
            <p:cNvSpPr/>
            <p:nvPr/>
          </p:nvSpPr>
          <p:spPr>
            <a:xfrm>
              <a:off x="8245708" y="1412065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문제점 및 해결방안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30" name="文本框 11">
              <a:extLst>
                <a:ext uri="{FF2B5EF4-FFF2-40B4-BE49-F238E27FC236}">
                  <a16:creationId xmlns:a16="http://schemas.microsoft.com/office/drawing/2014/main" id="{A24AE830-8DC5-4E4D-98DE-60D79EFFC824}"/>
                </a:ext>
              </a:extLst>
            </p:cNvPr>
            <p:cNvSpPr txBox="1"/>
            <p:nvPr/>
          </p:nvSpPr>
          <p:spPr>
            <a:xfrm>
              <a:off x="8283934" y="1807200"/>
              <a:ext cx="2924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기획한 서비스의 목표와 출시되었을 때 바라는 결과 및 효과를 설명합니다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31" name="直接连接符 13">
              <a:extLst>
                <a:ext uri="{FF2B5EF4-FFF2-40B4-BE49-F238E27FC236}">
                  <a16:creationId xmlns:a16="http://schemas.microsoft.com/office/drawing/2014/main" id="{07F3103E-1FD0-4828-8446-99923457C15F}"/>
                </a:ext>
              </a:extLst>
            </p:cNvPr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7DD7E2-C506-487F-BC3E-42CFBDE94D83}"/>
              </a:ext>
            </a:extLst>
          </p:cNvPr>
          <p:cNvGrpSpPr/>
          <p:nvPr/>
        </p:nvGrpSpPr>
        <p:grpSpPr>
          <a:xfrm>
            <a:off x="7350522" y="5280424"/>
            <a:ext cx="3858314" cy="856800"/>
            <a:chOff x="7350522" y="1412065"/>
            <a:chExt cx="3858314" cy="856800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08BA551D-DDE2-4CCF-B0A9-EB5CEC227C2C}"/>
                </a:ext>
              </a:extLst>
            </p:cNvPr>
            <p:cNvSpPr txBox="1"/>
            <p:nvPr/>
          </p:nvSpPr>
          <p:spPr>
            <a:xfrm>
              <a:off x="7350522" y="1469334"/>
              <a:ext cx="691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pc="-15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</a:rPr>
                <a:t>06</a:t>
              </a:r>
              <a:endParaRPr lang="zh-CN" altLang="en-US" sz="4000" spc="-150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endParaRPr>
            </a:p>
          </p:txBody>
        </p:sp>
        <p:sp>
          <p:nvSpPr>
            <p:cNvPr id="34" name="矩形 10">
              <a:extLst>
                <a:ext uri="{FF2B5EF4-FFF2-40B4-BE49-F238E27FC236}">
                  <a16:creationId xmlns:a16="http://schemas.microsoft.com/office/drawing/2014/main" id="{D37C8D6E-3D17-4931-80FB-40C8D6AB2F87}"/>
                </a:ext>
              </a:extLst>
            </p:cNvPr>
            <p:cNvSpPr/>
            <p:nvPr/>
          </p:nvSpPr>
          <p:spPr>
            <a:xfrm>
              <a:off x="8245708" y="1412065"/>
              <a:ext cx="18181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292A24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sym typeface="Arial" panose="020B0604020202020204" pitchFamily="34" charset="0"/>
                </a:rPr>
                <a:t>예선 후 계획</a:t>
              </a:r>
              <a:endParaRPr lang="en-US" altLang="zh-CN" sz="2400" dirty="0">
                <a:solidFill>
                  <a:srgbClr val="292A24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sym typeface="Arial" panose="020B0604020202020204" pitchFamily="34" charset="0"/>
              </a:endParaRPr>
            </a:p>
          </p:txBody>
        </p:sp>
        <p:sp>
          <p:nvSpPr>
            <p:cNvPr id="35" name="文本框 11">
              <a:extLst>
                <a:ext uri="{FF2B5EF4-FFF2-40B4-BE49-F238E27FC236}">
                  <a16:creationId xmlns:a16="http://schemas.microsoft.com/office/drawing/2014/main" id="{450F110C-1294-496A-94B8-45620BC6EBF3}"/>
                </a:ext>
              </a:extLst>
            </p:cNvPr>
            <p:cNvSpPr txBox="1"/>
            <p:nvPr/>
          </p:nvSpPr>
          <p:spPr>
            <a:xfrm>
              <a:off x="8283934" y="1807200"/>
              <a:ext cx="2924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예선이 끝난 뒤 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개월 간 개발 심화 및 홍보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마케팅 계획에 관한 설명입니다</a:t>
              </a:r>
              <a:r>
                <a:rPr lang="en-US" altLang="ko-KR" sz="1200" dirty="0">
                  <a:solidFill>
                    <a:srgbClr val="3F3F3F"/>
                  </a:solidFill>
                  <a:latin typeface="DX경필명조B" panose="02020600000000000000" pitchFamily="18" charset="-127"/>
                  <a:ea typeface="DX경필명조B" panose="02020600000000000000" pitchFamily="18" charset="-127"/>
                  <a:cs typeface="Arial" panose="020B0604020202020204" pitchFamily="34" charset="0"/>
                </a:rPr>
                <a:t>.</a:t>
              </a:r>
              <a:endParaRPr lang="zh-CN" altLang="en-US" b="1" dirty="0">
                <a:solidFill>
                  <a:srgbClr val="3F3F3F"/>
                </a:solidFill>
                <a:latin typeface="DX경필명조B" panose="02020600000000000000" pitchFamily="18" charset="-127"/>
                <a:ea typeface="DX경필명조B" panose="02020600000000000000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13">
              <a:extLst>
                <a:ext uri="{FF2B5EF4-FFF2-40B4-BE49-F238E27FC236}">
                  <a16:creationId xmlns:a16="http://schemas.microsoft.com/office/drawing/2014/main" id="{00B8F1C4-0E31-4C1F-A1B7-9CEFADC0F739}"/>
                </a:ext>
              </a:extLst>
            </p:cNvPr>
            <p:cNvCxnSpPr/>
            <p:nvPr/>
          </p:nvCxnSpPr>
          <p:spPr>
            <a:xfrm>
              <a:off x="8154275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819F121-EBD6-4042-9BAA-CCE4E834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41" y="1477266"/>
            <a:ext cx="447675" cy="442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1726E-23E3-4FAB-983C-59BF857D0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374" y="1221547"/>
            <a:ext cx="542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>
            <a:extLst>
              <a:ext uri="{FF2B5EF4-FFF2-40B4-BE49-F238E27FC236}">
                <a16:creationId xmlns:a16="http://schemas.microsoft.com/office/drawing/2014/main" id="{A8748CC0-26CB-4205-88C7-EA6B6832FC1F}"/>
              </a:ext>
            </a:extLst>
          </p:cNvPr>
          <p:cNvSpPr/>
          <p:nvPr/>
        </p:nvSpPr>
        <p:spPr>
          <a:xfrm>
            <a:off x="1234440" y="4748979"/>
            <a:ext cx="9372600" cy="8442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40CF66FD-FABA-433D-9361-69994BCA16A8}"/>
              </a:ext>
            </a:extLst>
          </p:cNvPr>
          <p:cNvSpPr/>
          <p:nvPr/>
        </p:nvSpPr>
        <p:spPr>
          <a:xfrm>
            <a:off x="2446728" y="733382"/>
            <a:ext cx="13949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서비스 개요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3F9F3F3-E855-44F3-B6A7-BAF2CAA9C29B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BB96C-1842-480B-8B51-CD0F9BFFC1E4}"/>
              </a:ext>
            </a:extLst>
          </p:cNvPr>
          <p:cNvSpPr txBox="1"/>
          <p:nvPr/>
        </p:nvSpPr>
        <p:spPr>
          <a:xfrm>
            <a:off x="2446728" y="11262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기획한 서비스의 간략한 개요를 소개합니다</a:t>
            </a:r>
            <a:r>
              <a:rPr lang="en-US" altLang="ko-KR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D423DDB8-D3A3-4EE4-9951-686168D89BE7}"/>
              </a:ext>
            </a:extLst>
          </p:cNvPr>
          <p:cNvSpPr/>
          <p:nvPr/>
        </p:nvSpPr>
        <p:spPr>
          <a:xfrm>
            <a:off x="1234440" y="2205048"/>
            <a:ext cx="9372600" cy="8442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35">
            <a:extLst>
              <a:ext uri="{FF2B5EF4-FFF2-40B4-BE49-F238E27FC236}">
                <a16:creationId xmlns:a16="http://schemas.microsoft.com/office/drawing/2014/main" id="{AE877A6D-8046-4ACD-A894-306B862F18AD}"/>
              </a:ext>
            </a:extLst>
          </p:cNvPr>
          <p:cNvSpPr/>
          <p:nvPr/>
        </p:nvSpPr>
        <p:spPr>
          <a:xfrm>
            <a:off x="1622995" y="1970858"/>
            <a:ext cx="20041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2000" kern="100" dirty="0">
                <a:solidFill>
                  <a:schemeClr val="bg1"/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  <a:cs typeface="Arial" panose="020B0604020202020204" pitchFamily="34" charset="0"/>
              </a:rPr>
              <a:t>서비스 모델명</a:t>
            </a:r>
            <a:endParaRPr lang="en-US" altLang="zh-CN" sz="2000" kern="100" dirty="0">
              <a:solidFill>
                <a:schemeClr val="bg1"/>
              </a:solidFill>
              <a:latin typeface="HS봄바람체 2.0" panose="00000503030000020004" pitchFamily="2" charset="-127"/>
              <a:ea typeface="HS봄바람체 2.0" panose="00000503030000020004" pitchFamily="2" charset="-127"/>
              <a:cs typeface="Arial" panose="020B0604020202020204" pitchFamily="34" charset="0"/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ADC9B5DA-91E4-4A72-B97A-3C83AD795C8E}"/>
              </a:ext>
            </a:extLst>
          </p:cNvPr>
          <p:cNvSpPr/>
          <p:nvPr/>
        </p:nvSpPr>
        <p:spPr>
          <a:xfrm>
            <a:off x="1459689" y="2522486"/>
            <a:ext cx="6325998" cy="29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헬퍼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(Helper) -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가제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6E4D1ED1-0E28-41EA-B781-E023AA004218}"/>
              </a:ext>
            </a:extLst>
          </p:cNvPr>
          <p:cNvSpPr/>
          <p:nvPr/>
        </p:nvSpPr>
        <p:spPr>
          <a:xfrm>
            <a:off x="1234440" y="3479702"/>
            <a:ext cx="9372600" cy="8442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矩形 35">
            <a:extLst>
              <a:ext uri="{FF2B5EF4-FFF2-40B4-BE49-F238E27FC236}">
                <a16:creationId xmlns:a16="http://schemas.microsoft.com/office/drawing/2014/main" id="{174E7165-D069-4591-8ECA-FB9E105239A1}"/>
              </a:ext>
            </a:extLst>
          </p:cNvPr>
          <p:cNvSpPr/>
          <p:nvPr/>
        </p:nvSpPr>
        <p:spPr>
          <a:xfrm>
            <a:off x="1622995" y="3245512"/>
            <a:ext cx="1635771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2000" kern="100" dirty="0">
                <a:solidFill>
                  <a:schemeClr val="bg1"/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  <a:cs typeface="Arial" panose="020B0604020202020204" pitchFamily="34" charset="0"/>
              </a:rPr>
              <a:t>서비스 주제</a:t>
            </a:r>
            <a:endParaRPr lang="en-US" altLang="zh-CN" sz="2000" kern="100" dirty="0">
              <a:solidFill>
                <a:schemeClr val="bg1"/>
              </a:solidFill>
              <a:latin typeface="HS봄바람체 2.0" panose="00000503030000020004" pitchFamily="2" charset="-127"/>
              <a:ea typeface="HS봄바람체 2.0" panose="00000503030000020004" pitchFamily="2" charset="-127"/>
              <a:cs typeface="Arial" panose="020B0604020202020204" pitchFamily="34" charset="0"/>
            </a:endParaRPr>
          </a:p>
        </p:txBody>
      </p:sp>
      <p:sp>
        <p:nvSpPr>
          <p:cNvPr id="32" name="矩形 36">
            <a:extLst>
              <a:ext uri="{FF2B5EF4-FFF2-40B4-BE49-F238E27FC236}">
                <a16:creationId xmlns:a16="http://schemas.microsoft.com/office/drawing/2014/main" id="{68562725-C227-4BC3-BAC0-1CC4E816EA81}"/>
              </a:ext>
            </a:extLst>
          </p:cNvPr>
          <p:cNvSpPr/>
          <p:nvPr/>
        </p:nvSpPr>
        <p:spPr>
          <a:xfrm>
            <a:off x="1459689" y="3754937"/>
            <a:ext cx="6325998" cy="29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주변의 힘든 사람들에게 현실적인 도움을 줄 수 있는 어플 개발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822CA8-1199-4AB2-9859-6E57251B1DDC}"/>
              </a:ext>
            </a:extLst>
          </p:cNvPr>
          <p:cNvSpPr/>
          <p:nvPr/>
        </p:nvSpPr>
        <p:spPr>
          <a:xfrm>
            <a:off x="9690747" y="2938066"/>
            <a:ext cx="755625" cy="7500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矩形 35">
            <a:extLst>
              <a:ext uri="{FF2B5EF4-FFF2-40B4-BE49-F238E27FC236}">
                <a16:creationId xmlns:a16="http://schemas.microsoft.com/office/drawing/2014/main" id="{C795EBEF-D27C-41B8-9F5B-5E170B479B90}"/>
              </a:ext>
            </a:extLst>
          </p:cNvPr>
          <p:cNvSpPr/>
          <p:nvPr/>
        </p:nvSpPr>
        <p:spPr>
          <a:xfrm>
            <a:off x="1622995" y="4514789"/>
            <a:ext cx="1347091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2000" kern="100" dirty="0">
                <a:solidFill>
                  <a:schemeClr val="bg1"/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  <a:cs typeface="Arial" panose="020B0604020202020204" pitchFamily="34" charset="0"/>
              </a:rPr>
              <a:t>기획 취지</a:t>
            </a:r>
            <a:endParaRPr lang="en-US" altLang="zh-CN" sz="2000" kern="100" dirty="0">
              <a:solidFill>
                <a:schemeClr val="bg1"/>
              </a:solidFill>
              <a:latin typeface="HS봄바람체 2.0" panose="00000503030000020004" pitchFamily="2" charset="-127"/>
              <a:ea typeface="HS봄바람체 2.0" panose="00000503030000020004" pitchFamily="2" charset="-127"/>
              <a:cs typeface="Arial" panose="020B0604020202020204" pitchFamily="34" charset="0"/>
            </a:endParaRPr>
          </a:p>
        </p:txBody>
      </p:sp>
      <p:sp>
        <p:nvSpPr>
          <p:cNvPr id="17" name="矩形 36">
            <a:extLst>
              <a:ext uri="{FF2B5EF4-FFF2-40B4-BE49-F238E27FC236}">
                <a16:creationId xmlns:a16="http://schemas.microsoft.com/office/drawing/2014/main" id="{8F39F8FE-3A13-43BB-969F-638E893FD691}"/>
              </a:ext>
            </a:extLst>
          </p:cNvPr>
          <p:cNvSpPr/>
          <p:nvPr/>
        </p:nvSpPr>
        <p:spPr>
          <a:xfrm>
            <a:off x="1459689" y="5024214"/>
            <a:ext cx="6325998" cy="51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주변의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삶이 힘든 사람들 중 기부 대상으로 선정되지는 못하였거나 급하게 도움이 필요한 사람들에게 어떻게 하면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대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로 간편하고 신속하게 도움을 줄 수 있을까라는 생각에서 출발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10A632-E9AC-4841-B2C9-397BDFDEBE3B}"/>
              </a:ext>
            </a:extLst>
          </p:cNvPr>
          <p:cNvGrpSpPr/>
          <p:nvPr/>
        </p:nvGrpSpPr>
        <p:grpSpPr>
          <a:xfrm>
            <a:off x="8102733" y="505385"/>
            <a:ext cx="3931651" cy="5948634"/>
            <a:chOff x="8102733" y="505385"/>
            <a:chExt cx="3931651" cy="59486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0E529B7-93FE-4A1C-BFBC-A05269ED017D}"/>
                </a:ext>
              </a:extLst>
            </p:cNvPr>
            <p:cNvGrpSpPr/>
            <p:nvPr/>
          </p:nvGrpSpPr>
          <p:grpSpPr>
            <a:xfrm>
              <a:off x="8102733" y="505385"/>
              <a:ext cx="3931651" cy="5948634"/>
              <a:chOff x="8102733" y="505385"/>
              <a:chExt cx="3931651" cy="594863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BA8C6A8B-6541-43A4-B036-A28707159EB0}"/>
                  </a:ext>
                </a:extLst>
              </p:cNvPr>
              <p:cNvSpPr/>
              <p:nvPr/>
            </p:nvSpPr>
            <p:spPr>
              <a:xfrm>
                <a:off x="8707120" y="566345"/>
                <a:ext cx="2722880" cy="56210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3" name="Picture 56">
                <a:extLst>
                  <a:ext uri="{FF2B5EF4-FFF2-40B4-BE49-F238E27FC236}">
                    <a16:creationId xmlns:a16="http://schemas.microsoft.com/office/drawing/2014/main" id="{4C480F6C-BECA-4763-A6F0-2DEBE4D1F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02733" y="505385"/>
                <a:ext cx="3931651" cy="5948634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E68E94-9A3D-4023-81A1-3E81538A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421" y="2915822"/>
              <a:ext cx="181927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6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4"/>
          <p:cNvSpPr/>
          <p:nvPr/>
        </p:nvSpPr>
        <p:spPr bwMode="auto">
          <a:xfrm rot="8294606">
            <a:off x="3673263" y="2137743"/>
            <a:ext cx="1437216" cy="184784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11" name="等腰三角形 42"/>
          <p:cNvSpPr/>
          <p:nvPr/>
        </p:nvSpPr>
        <p:spPr>
          <a:xfrm rot="13301840">
            <a:off x="7012989" y="2187472"/>
            <a:ext cx="1394615" cy="1742189"/>
          </a:xfrm>
          <a:custGeom>
            <a:avLst/>
            <a:gdLst/>
            <a:ahLst/>
            <a:cxnLst/>
            <a:rect l="l" t="t" r="r" b="b"/>
            <a:pathLst>
              <a:path w="1054142" h="1350592">
                <a:moveTo>
                  <a:pt x="521627" y="0"/>
                </a:moveTo>
                <a:lnTo>
                  <a:pt x="682907" y="322559"/>
                </a:lnTo>
                <a:cubicBezTo>
                  <a:pt x="898294" y="386795"/>
                  <a:pt x="1054142" y="586958"/>
                  <a:pt x="1054142" y="823521"/>
                </a:cubicBezTo>
                <a:cubicBezTo>
                  <a:pt x="1054142" y="1114614"/>
                  <a:pt x="818164" y="1350592"/>
                  <a:pt x="527071" y="1350592"/>
                </a:cubicBezTo>
                <a:cubicBezTo>
                  <a:pt x="235978" y="1350592"/>
                  <a:pt x="0" y="1114614"/>
                  <a:pt x="0" y="823521"/>
                </a:cubicBezTo>
                <a:cubicBezTo>
                  <a:pt x="0" y="591722"/>
                  <a:pt x="149634" y="394871"/>
                  <a:pt x="358347" y="326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12" name="椭圆 34"/>
          <p:cNvSpPr/>
          <p:nvPr/>
        </p:nvSpPr>
        <p:spPr bwMode="auto">
          <a:xfrm rot="8294606" flipH="1" flipV="1">
            <a:off x="6941413" y="3660839"/>
            <a:ext cx="1478655" cy="1854505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13" name="等腰三角形 42"/>
          <p:cNvSpPr/>
          <p:nvPr/>
        </p:nvSpPr>
        <p:spPr>
          <a:xfrm rot="13301840" flipH="1" flipV="1">
            <a:off x="3690607" y="3745987"/>
            <a:ext cx="1353535" cy="1733948"/>
          </a:xfrm>
          <a:custGeom>
            <a:avLst/>
            <a:gdLst/>
            <a:ahLst/>
            <a:cxnLst/>
            <a:rect l="l" t="t" r="r" b="b"/>
            <a:pathLst>
              <a:path w="1054142" h="1350592">
                <a:moveTo>
                  <a:pt x="521627" y="0"/>
                </a:moveTo>
                <a:lnTo>
                  <a:pt x="682907" y="322559"/>
                </a:lnTo>
                <a:cubicBezTo>
                  <a:pt x="898294" y="386795"/>
                  <a:pt x="1054142" y="586958"/>
                  <a:pt x="1054142" y="823521"/>
                </a:cubicBezTo>
                <a:cubicBezTo>
                  <a:pt x="1054142" y="1114614"/>
                  <a:pt x="818164" y="1350592"/>
                  <a:pt x="527071" y="1350592"/>
                </a:cubicBezTo>
                <a:cubicBezTo>
                  <a:pt x="235978" y="1350592"/>
                  <a:pt x="0" y="1114614"/>
                  <a:pt x="0" y="823521"/>
                </a:cubicBezTo>
                <a:cubicBezTo>
                  <a:pt x="0" y="591722"/>
                  <a:pt x="149634" y="394871"/>
                  <a:pt x="358347" y="326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3453132" y="2627370"/>
            <a:ext cx="1606549" cy="6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58A4FF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01</a:t>
            </a:r>
            <a:endParaRPr lang="zh-CN" altLang="en-US" sz="3200" dirty="0">
              <a:solidFill>
                <a:srgbClr val="58A4FF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30300" y="2622440"/>
            <a:ext cx="1655308" cy="618440"/>
          </a:xfrm>
          <a:prstGeom prst="rect">
            <a:avLst/>
          </a:prstGeom>
          <a:noFill/>
          <a:effectLst/>
        </p:spPr>
        <p:txBody>
          <a:bodyPr wrap="square" lIns="121884" tIns="60941" rIns="121884" bIns="60941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rgbClr val="58A4FF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02</a:t>
            </a:r>
            <a:endParaRPr lang="zh-CN" altLang="en-US" sz="3200" dirty="0">
              <a:solidFill>
                <a:srgbClr val="58A4FF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032635" y="4499093"/>
            <a:ext cx="1655308" cy="61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4" tIns="60941" rIns="121884" bIns="6094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58A4FF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04</a:t>
            </a:r>
            <a:endParaRPr lang="zh-CN" altLang="en-US" sz="3200" dirty="0">
              <a:solidFill>
                <a:srgbClr val="58A4FF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3434085" y="4502017"/>
            <a:ext cx="1606551" cy="615515"/>
          </a:xfrm>
          <a:prstGeom prst="rect">
            <a:avLst/>
          </a:prstGeom>
          <a:noFill/>
          <a:effectLst/>
        </p:spPr>
        <p:txBody>
          <a:bodyPr lIns="121884" tIns="60941" rIns="121884" bIns="60941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rgbClr val="58A4FF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03</a:t>
            </a:r>
            <a:endParaRPr lang="zh-CN" altLang="en-US" sz="3200" dirty="0">
              <a:solidFill>
                <a:srgbClr val="58A4FF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38255" y="2313831"/>
            <a:ext cx="2553251" cy="12003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기부 대상자</a:t>
            </a:r>
            <a:endParaRPr lang="en-US" altLang="ko-KR" dirty="0">
              <a:solidFill>
                <a:schemeClr val="accent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보통의 기부 과정에서 찾아볼 수 있는 기부 대상은 먼 나라의 다른 민족이거나 불특정 다수인 경우가 많다</a:t>
            </a:r>
            <a:r>
              <a: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이 어플은 기부 대상자를 우리 주변에서 쉽게 볼 수 있는 사람들로 포커스를 두었다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en-US" altLang="zh-CN" sz="1200" kern="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9033005" y="2338841"/>
            <a:ext cx="2722075" cy="12003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메신저 기능</a:t>
            </a:r>
            <a:endParaRPr lang="en-US" altLang="ko-KR" dirty="0">
              <a:solidFill>
                <a:schemeClr val="accent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기부자와 기부대상 간의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1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대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1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커뮤니케이션이 가능하도록 메신저 기능을 추가한다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기부자는 대상자에게 위로의 말을 전할 수 있고 대상자는 감사의 인사를 전할 수 있다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 </a:t>
            </a:r>
            <a:endParaRPr lang="en-US" altLang="zh-CN" sz="1200" kern="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8685608" y="4257263"/>
            <a:ext cx="2937752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캠페인 참여</a:t>
            </a:r>
            <a:endParaRPr lang="zh-CN" altLang="en-US" dirty="0">
              <a:solidFill>
                <a:schemeClr val="accent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r" defTabSz="1218714"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개개인에게만 기부가 가능한 것이 아니라 유니세프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어린이 재단 등 규모가 큰 기부 캠페인에도 참여가 가능하다</a:t>
            </a:r>
            <a:r>
              <a: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40CF66FD-FABA-433D-9361-69994BCA16A8}"/>
              </a:ext>
            </a:extLst>
          </p:cNvPr>
          <p:cNvSpPr/>
          <p:nvPr/>
        </p:nvSpPr>
        <p:spPr>
          <a:xfrm>
            <a:off x="2446728" y="733382"/>
            <a:ext cx="22060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서비스 상세한 설명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3F9F3F3-E855-44F3-B6A7-BAF2CAA9C29B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BB96C-1842-480B-8B51-CD0F9BFFC1E4}"/>
              </a:ext>
            </a:extLst>
          </p:cNvPr>
          <p:cNvSpPr txBox="1"/>
          <p:nvPr/>
        </p:nvSpPr>
        <p:spPr>
          <a:xfrm>
            <a:off x="2446728" y="11262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기획한 서비스의 특징을 상세히 설명합니다</a:t>
            </a:r>
            <a:r>
              <a:rPr lang="en-US" altLang="ko-KR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zh-CN" altLang="en-US" sz="1300" b="1" dirty="0">
              <a:solidFill>
                <a:srgbClr val="3F3F3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76">
            <a:extLst>
              <a:ext uri="{FF2B5EF4-FFF2-40B4-BE49-F238E27FC236}">
                <a16:creationId xmlns:a16="http://schemas.microsoft.com/office/drawing/2014/main" id="{279849B6-CB31-4866-837F-F799EE1C0D0D}"/>
              </a:ext>
            </a:extLst>
          </p:cNvPr>
          <p:cNvSpPr txBox="1"/>
          <p:nvPr/>
        </p:nvSpPr>
        <p:spPr>
          <a:xfrm>
            <a:off x="638256" y="4228309"/>
            <a:ext cx="2602244" cy="13849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간단한 신청</a:t>
            </a:r>
            <a:endParaRPr lang="en-US" altLang="ko-KR" dirty="0">
              <a:solidFill>
                <a:schemeClr val="accent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금전적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비금전적 도움이 필요한 사람이 복잡한 절차 때문에 도움을 요청하지 못하고 포기하는 경우가 발생하지 않도록 하고자 한다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게시판에 글을 올리는 것과 같은 간단한 과정을 거쳐 도움을 요청할 수 있게 된다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en-US" altLang="zh-CN" sz="1200" kern="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C4E622-5346-4934-805E-00A53046F130}"/>
              </a:ext>
            </a:extLst>
          </p:cNvPr>
          <p:cNvGrpSpPr/>
          <p:nvPr/>
        </p:nvGrpSpPr>
        <p:grpSpPr>
          <a:xfrm>
            <a:off x="4821642" y="2189991"/>
            <a:ext cx="2427900" cy="3582182"/>
            <a:chOff x="4821642" y="2189991"/>
            <a:chExt cx="2427900" cy="358218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812CA55-F0F1-4180-8CB9-C0A33ED1A746}"/>
                </a:ext>
              </a:extLst>
            </p:cNvPr>
            <p:cNvGrpSpPr/>
            <p:nvPr/>
          </p:nvGrpSpPr>
          <p:grpSpPr>
            <a:xfrm>
              <a:off x="4821642" y="2189991"/>
              <a:ext cx="2427900" cy="3582182"/>
              <a:chOff x="9685653" y="2904918"/>
              <a:chExt cx="2356384" cy="356523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A773FFA-F1F7-4BAF-8237-3104E5420366}"/>
                  </a:ext>
                </a:extLst>
              </p:cNvPr>
              <p:cNvSpPr/>
              <p:nvPr/>
            </p:nvSpPr>
            <p:spPr>
              <a:xfrm>
                <a:off x="10114481" y="2955046"/>
                <a:ext cx="1498727" cy="336893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1" name="Picture 56">
                <a:extLst>
                  <a:ext uri="{FF2B5EF4-FFF2-40B4-BE49-F238E27FC236}">
                    <a16:creationId xmlns:a16="http://schemas.microsoft.com/office/drawing/2014/main" id="{28BD3C09-D82F-4008-A8DF-424CA651A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85653" y="2904918"/>
                <a:ext cx="2356384" cy="3565237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49641C-CF7D-4A80-ABD3-B01390F4D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5368" y="3609817"/>
              <a:ext cx="960142" cy="563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9" grpId="0"/>
      <p:bldP spid="21" grpId="0"/>
      <p:bldP spid="22" grpId="0"/>
      <p:bldP spid="27" grpId="0"/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78162A9-85BE-4EB3-9912-44E54B3D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矩形 2">
            <a:extLst>
              <a:ext uri="{FF2B5EF4-FFF2-40B4-BE49-F238E27FC236}">
                <a16:creationId xmlns:a16="http://schemas.microsoft.com/office/drawing/2014/main" id="{CEAD10A4-7A94-406F-B304-997FD93EBE11}"/>
              </a:ext>
            </a:extLst>
          </p:cNvPr>
          <p:cNvSpPr/>
          <p:nvPr/>
        </p:nvSpPr>
        <p:spPr>
          <a:xfrm>
            <a:off x="2446728" y="733382"/>
            <a:ext cx="11785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시연 화면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矩形 2">
            <a:extLst>
              <a:ext uri="{FF2B5EF4-FFF2-40B4-BE49-F238E27FC236}">
                <a16:creationId xmlns:a16="http://schemas.microsoft.com/office/drawing/2014/main" id="{FC883355-3F4D-49C7-BEB9-E19CEEF8E84C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D9FB5A-3B58-4E4E-B5C7-A054BEE3D09B}"/>
              </a:ext>
            </a:extLst>
          </p:cNvPr>
          <p:cNvSpPr txBox="1"/>
          <p:nvPr/>
        </p:nvSpPr>
        <p:spPr>
          <a:xfrm>
            <a:off x="2446728" y="11262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기획한 서비스의 시연 화면을 보여드립니다</a:t>
            </a:r>
            <a:r>
              <a:rPr lang="en-US" altLang="ko-KR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659FD5-8DAD-47D8-B374-6266A00DF1CC}"/>
              </a:ext>
            </a:extLst>
          </p:cNvPr>
          <p:cNvGrpSpPr/>
          <p:nvPr/>
        </p:nvGrpSpPr>
        <p:grpSpPr>
          <a:xfrm>
            <a:off x="5746459" y="1775146"/>
            <a:ext cx="3413581" cy="4771964"/>
            <a:chOff x="7526153" y="668670"/>
            <a:chExt cx="3931651" cy="59486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CE5F063-641A-48AC-97E7-75DC289DC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218" y="802641"/>
              <a:ext cx="2509520" cy="5386689"/>
            </a:xfrm>
            <a:prstGeom prst="rect">
              <a:avLst/>
            </a:prstGeom>
          </p:spPr>
        </p:pic>
        <p:pic>
          <p:nvPicPr>
            <p:cNvPr id="11" name="Picture 56">
              <a:extLst>
                <a:ext uri="{FF2B5EF4-FFF2-40B4-BE49-F238E27FC236}">
                  <a16:creationId xmlns:a16="http://schemas.microsoft.com/office/drawing/2014/main" id="{79F90F97-2BC6-4C45-BDC8-4DCA2960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6153" y="668670"/>
              <a:ext cx="3931651" cy="594863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702581-709F-42A3-BD73-4EC262FCCD31}"/>
              </a:ext>
            </a:extLst>
          </p:cNvPr>
          <p:cNvGrpSpPr/>
          <p:nvPr/>
        </p:nvGrpSpPr>
        <p:grpSpPr>
          <a:xfrm>
            <a:off x="-153924" y="1775146"/>
            <a:ext cx="3278883" cy="4771964"/>
            <a:chOff x="2476633" y="668670"/>
            <a:chExt cx="3931651" cy="594863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2F4EE7A-915D-4A5D-90A3-64DDC0C8D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0560" y="843281"/>
              <a:ext cx="2489200" cy="5346050"/>
            </a:xfrm>
            <a:prstGeom prst="rect">
              <a:avLst/>
            </a:prstGeom>
          </p:spPr>
        </p:pic>
        <p:pic>
          <p:nvPicPr>
            <p:cNvPr id="14" name="Picture 56">
              <a:extLst>
                <a:ext uri="{FF2B5EF4-FFF2-40B4-BE49-F238E27FC236}">
                  <a16:creationId xmlns:a16="http://schemas.microsoft.com/office/drawing/2014/main" id="{1FED4F60-8BD2-4015-BF1D-8B9812C8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6633" y="668670"/>
              <a:ext cx="3931651" cy="594863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0F9EA1-0E9E-437F-BD32-26337048877A}"/>
              </a:ext>
            </a:extLst>
          </p:cNvPr>
          <p:cNvSpPr txBox="1"/>
          <p:nvPr/>
        </p:nvSpPr>
        <p:spPr>
          <a:xfrm>
            <a:off x="2970086" y="2097248"/>
            <a:ext cx="2776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주변에 긴박한 도움이 필요한 사람이 좌측 사진과 같은 글을 올릴 수 있다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이 과정에서 어플 내 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차 심사를 통해 추린 후 게시판에 등록한다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기부자들은 이 글을 읽고 공감이 간다면 당사자와 실시간 메신저로 대화가 가능하다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상세한 상황을 파악한 후 후원을 원한다면 당사자에게 후원이 가능하다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불특정 </a:t>
            </a:r>
            <a:r>
              <a:rPr lang="ko-KR" altLang="en-US" sz="1200" dirty="0" err="1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다수에게</a:t>
            </a:r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 기부하는 것이 아닌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정확한 누구에게 후원하는 것이 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본 어플의 핵심이다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63872-C1DC-4D6C-87E0-16069CFAD525}"/>
              </a:ext>
            </a:extLst>
          </p:cNvPr>
          <p:cNvSpPr txBox="1"/>
          <p:nvPr/>
        </p:nvSpPr>
        <p:spPr>
          <a:xfrm>
            <a:off x="8957477" y="2157369"/>
            <a:ext cx="313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기부가 이루어진 후 기부 대상은 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받은 기부금 혹은 기부물질을 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어디에 사용했는지 등등 감사의 인사를 기부자에게 전하게 된다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즉각적이며 직접적인 피드백이 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기부자에게 돌아온다는 것이 본 어플만의 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큰 특점이며 장점이라 자부한다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직접적인 대화를 통해 기부자는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몇 배의 행복감을 얻을 것이고</a:t>
            </a:r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이는 차후의 또다른 기부로 이어질 수 있다</a:t>
            </a:r>
            <a:r>
              <a:rPr lang="en-US" altLang="ko-KR" sz="1200" dirty="0">
                <a:latin typeface="DX경필명조B" panose="02020600000000000000" pitchFamily="18" charset="-127"/>
                <a:ea typeface="DX경필명조B" panose="02020600000000000000" pitchFamily="18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latin typeface="DX경필명조B" panose="02020600000000000000" pitchFamily="18" charset="-127"/>
              <a:ea typeface="DX경필명조B" panose="02020600000000000000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9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36"/>
          <p:cNvSpPr/>
          <p:nvPr/>
        </p:nvSpPr>
        <p:spPr>
          <a:xfrm>
            <a:off x="5171018" y="1496485"/>
            <a:ext cx="1833033" cy="1602316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36"/>
          <p:cNvSpPr/>
          <p:nvPr/>
        </p:nvSpPr>
        <p:spPr>
          <a:xfrm rot="7176392">
            <a:off x="6298142" y="3476626"/>
            <a:ext cx="1833033" cy="160231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36"/>
          <p:cNvSpPr/>
          <p:nvPr/>
        </p:nvSpPr>
        <p:spPr>
          <a:xfrm rot="14423608" flipH="1">
            <a:off x="3976160" y="3499910"/>
            <a:ext cx="1833033" cy="1602316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tx1"/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90113" y="2527301"/>
            <a:ext cx="4046988" cy="1274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500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사회적 약자의 삶의 질 개선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기부의 궁극적 목표인 사회적 약자의 삶의 질 개선에 조금의 보탬이 되었으면 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7437968" y="2531327"/>
            <a:ext cx="4046988" cy="128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500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기부의 일상화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기부가 어렵고 생소한 것이 아닌 누구나 쉽고 편하게 일상 속에서 할 수 있는 것이 되었으면 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4064040" y="4870080"/>
            <a:ext cx="4046988" cy="19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00" dirty="0">
                <a:solidFill>
                  <a:schemeClr val="accent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기부의 본질 개선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누구에게는 기부가 본인의 사회적 이미지를 개선하기 위해 하는 것일지도 모른다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서비스의 취지에 맞게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선의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’, ‘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배품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’, 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나눔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이라는 기부의 본질이 흐려지지 않도록 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3696ACF2-644A-4E6F-AB30-062F0DCEFBA5}"/>
              </a:ext>
            </a:extLst>
          </p:cNvPr>
          <p:cNvSpPr/>
          <p:nvPr/>
        </p:nvSpPr>
        <p:spPr>
          <a:xfrm>
            <a:off x="2446728" y="733382"/>
            <a:ext cx="2056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기대 효과 및 목표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4CE22056-7399-4DD7-83F1-9F36F360C8F4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4993C-8E6C-4AE5-A597-B35F0A30EC1D}"/>
              </a:ext>
            </a:extLst>
          </p:cNvPr>
          <p:cNvSpPr txBox="1"/>
          <p:nvPr/>
        </p:nvSpPr>
        <p:spPr>
          <a:xfrm>
            <a:off x="2446728" y="11262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기획한 서비스의 목표와 출시되었을 때 바라는 결과 및 효과를 설명합니다</a:t>
            </a:r>
            <a:r>
              <a:rPr lang="en-US" altLang="ko-KR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02000-92E8-49E1-94D4-4AA7F54C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43" y="3126169"/>
            <a:ext cx="1574914" cy="9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A0689-3B7C-4333-9369-5A58CE2F441C}"/>
              </a:ext>
            </a:extLst>
          </p:cNvPr>
          <p:cNvSpPr/>
          <p:nvPr/>
        </p:nvSpPr>
        <p:spPr>
          <a:xfrm>
            <a:off x="4917441" y="3548555"/>
            <a:ext cx="6685279" cy="857404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F0EC6F-FA6D-40A2-BD21-AAB7439A3333}"/>
              </a:ext>
            </a:extLst>
          </p:cNvPr>
          <p:cNvSpPr/>
          <p:nvPr/>
        </p:nvSpPr>
        <p:spPr>
          <a:xfrm>
            <a:off x="4917441" y="1650669"/>
            <a:ext cx="6685279" cy="857404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9490" y="1915182"/>
            <a:ext cx="5886509" cy="3816569"/>
          </a:xfrm>
          <a:prstGeom prst="rect">
            <a:avLst/>
          </a:prstGeom>
          <a:blipFill dpi="0" rotWithShape="1">
            <a:blip r:embed="rId3">
              <a:alphaModFix amt="1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zh-CN" altLang="en-US" sz="2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5049521" y="1713076"/>
            <a:ext cx="6553199" cy="262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ts val="2533"/>
              </a:lnSpc>
              <a:spcBef>
                <a:spcPct val="0"/>
              </a:spcBef>
              <a:buNone/>
            </a:pPr>
            <a:r>
              <a:rPr lang="ko-KR" altLang="en-US" sz="1467" dirty="0">
                <a:latin typeface="타이포_크레파스 M" panose="02020503020101020101" pitchFamily="18" charset="-127"/>
                <a:ea typeface="타이포_크레파스 M" panose="02020503020101020101" pitchFamily="18" charset="-127"/>
                <a:sym typeface="方正兰亭细黑_GBK" panose="02000000000000000000" charset="-122"/>
              </a:rPr>
              <a:t>기부를 신청할 때 더 많은 후원을 유도하기 위해 상황을 과장하거나 거짓으로 악화시키는 경우</a:t>
            </a:r>
            <a:endParaRPr lang="en-US" altLang="ko-KR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  <a:p>
            <a:pPr marL="0" indent="0">
              <a:lnSpc>
                <a:spcPts val="2533"/>
              </a:lnSpc>
              <a:spcBef>
                <a:spcPct val="0"/>
              </a:spcBef>
              <a:buNone/>
            </a:pPr>
            <a:endParaRPr lang="en-US" altLang="zh-CN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  <a:p>
            <a:pPr marL="0" indent="0">
              <a:lnSpc>
                <a:spcPts val="2533"/>
              </a:lnSpc>
              <a:spcBef>
                <a:spcPct val="0"/>
              </a:spcBef>
              <a:buNone/>
            </a:pPr>
            <a:endParaRPr lang="en-US" altLang="zh-CN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  <a:p>
            <a:pPr marL="0" indent="0">
              <a:lnSpc>
                <a:spcPts val="2533"/>
              </a:lnSpc>
              <a:spcBef>
                <a:spcPct val="0"/>
              </a:spcBef>
              <a:buNone/>
            </a:pPr>
            <a:endParaRPr lang="en-US" altLang="zh-CN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  <a:p>
            <a:pPr marL="0" indent="0">
              <a:lnSpc>
                <a:spcPts val="2533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  <a:p>
            <a:pPr marL="0" indent="0">
              <a:lnSpc>
                <a:spcPts val="2533"/>
              </a:lnSpc>
              <a:spcBef>
                <a:spcPct val="0"/>
              </a:spcBef>
              <a:buNone/>
            </a:pPr>
            <a:r>
              <a:rPr lang="ko-KR" altLang="en-US" sz="1467" dirty="0">
                <a:latin typeface="타이포_크레파스 M" panose="02020503020101020101" pitchFamily="18" charset="-127"/>
                <a:ea typeface="타이포_크레파스 M" panose="02020503020101020101" pitchFamily="18" charset="-127"/>
                <a:sym typeface="方正兰亭细黑_GBK" panose="02000000000000000000" charset="-122"/>
              </a:rPr>
              <a:t>기부 신청자가 악의적 의도로 후원 받은 기부금을 원래 용도가 아닌 다른 용도로 사용하는 경우</a:t>
            </a:r>
            <a:endParaRPr lang="en-US" altLang="ko-KR" sz="1467" dirty="0">
              <a:latin typeface="타이포_크레파스 M" panose="02020503020101020101" pitchFamily="18" charset="-127"/>
              <a:ea typeface="타이포_크레파스 M" panose="02020503020101020101" pitchFamily="18" charset="-127"/>
              <a:sym typeface="方正兰亭细黑_GBK" panose="02000000000000000000" charset="-122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18A0CA0-5B8C-4A66-897E-E81CA2C0F848}"/>
              </a:ext>
            </a:extLst>
          </p:cNvPr>
          <p:cNvSpPr/>
          <p:nvPr/>
        </p:nvSpPr>
        <p:spPr>
          <a:xfrm>
            <a:off x="5295791" y="2749377"/>
            <a:ext cx="447040" cy="2794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67483-71F9-4BDF-92D1-88D646785A5A}"/>
              </a:ext>
            </a:extLst>
          </p:cNvPr>
          <p:cNvSpPr txBox="1"/>
          <p:nvPr/>
        </p:nvSpPr>
        <p:spPr>
          <a:xfrm>
            <a:off x="5849363" y="2749377"/>
            <a:ext cx="5894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간단한 신청서 작성 및 가벼운 사실 확인 및 심사 과정을 거친다</a:t>
            </a:r>
            <a:r>
              <a:rPr lang="en-US" altLang="ko-KR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</a:p>
          <a:p>
            <a:r>
              <a:rPr lang="ko-KR" altLang="en-US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이후 기부자와 직접적인 연결로 상세한 상황을 기부자가 직접 파악한다</a:t>
            </a:r>
            <a:r>
              <a:rPr lang="en-US" altLang="ko-KR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ko-KR" altLang="en-US" sz="1500" dirty="0"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A76A7B0-DAD8-4EC4-B970-5CABF194FE6D}"/>
              </a:ext>
            </a:extLst>
          </p:cNvPr>
          <p:cNvSpPr/>
          <p:nvPr/>
        </p:nvSpPr>
        <p:spPr>
          <a:xfrm>
            <a:off x="5295791" y="4648738"/>
            <a:ext cx="447040" cy="2794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BCCC4-D5E7-4A4F-8964-E1DDBABBA49A}"/>
              </a:ext>
            </a:extLst>
          </p:cNvPr>
          <p:cNvSpPr txBox="1"/>
          <p:nvPr/>
        </p:nvSpPr>
        <p:spPr>
          <a:xfrm>
            <a:off x="5868727" y="4648738"/>
            <a:ext cx="5862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후원 종료 후 기부 신청자의 후기 작성과 기부자의 비공개 평가 과정을 </a:t>
            </a:r>
            <a:endParaRPr lang="en-US" altLang="ko-KR" sz="1500" dirty="0"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  <a:p>
            <a:r>
              <a:rPr lang="ko-KR" altLang="en-US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거친다</a:t>
            </a:r>
            <a:r>
              <a:rPr lang="en-US" altLang="ko-KR" sz="1500" dirty="0">
                <a:latin typeface="DX경필명조B" panose="02020600000000000000" pitchFamily="18" charset="-127"/>
                <a:ea typeface="DX경필명조B" panose="02020600000000000000" pitchFamily="18" charset="-127"/>
              </a:rPr>
              <a:t>.</a:t>
            </a:r>
            <a:endParaRPr lang="ko-KR" altLang="en-US" sz="1500" dirty="0">
              <a:latin typeface="DX경필명조B" panose="02020600000000000000" pitchFamily="18" charset="-127"/>
              <a:ea typeface="DX경필명조B" panose="02020600000000000000" pitchFamily="18" charset="-127"/>
            </a:endParaRP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42703372-174C-450B-9A6D-9B4ADAE5A330}"/>
              </a:ext>
            </a:extLst>
          </p:cNvPr>
          <p:cNvSpPr/>
          <p:nvPr/>
        </p:nvSpPr>
        <p:spPr>
          <a:xfrm>
            <a:off x="2446728" y="733382"/>
            <a:ext cx="21948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문제점 및 해결방안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C307D010-5C1F-4ACD-838B-600720188BDD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C367A-CD93-4340-BBC8-9FE982A9254D}"/>
              </a:ext>
            </a:extLst>
          </p:cNvPr>
          <p:cNvSpPr txBox="1"/>
          <p:nvPr/>
        </p:nvSpPr>
        <p:spPr>
          <a:xfrm>
            <a:off x="2446728" y="11262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기획한 서비스의 문제점과 이에 대한 해결 방안을 제시합니다</a:t>
            </a:r>
            <a:r>
              <a:rPr lang="en-US" altLang="ko-KR" sz="13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0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2" grpId="0" animBg="1"/>
      <p:bldP spid="3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SSMS v18.5 에서 행 수 관련 속성명 변경 및 추가 – 김정선의 Data 이야기">
            <a:extLst>
              <a:ext uri="{FF2B5EF4-FFF2-40B4-BE49-F238E27FC236}">
                <a16:creationId xmlns:a16="http://schemas.microsoft.com/office/drawing/2014/main" id="{CE5286C9-9D41-40EB-AAAF-1A2E29B4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67" y="2621526"/>
            <a:ext cx="4059978" cy="20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ssons learnt (the hard way) using Firebase RealTime Database | by Pablo  A. Martínez | Pablo A. Martínez Andrés">
            <a:extLst>
              <a:ext uri="{FF2B5EF4-FFF2-40B4-BE49-F238E27FC236}">
                <a16:creationId xmlns:a16="http://schemas.microsoft.com/office/drawing/2014/main" id="{8C6B1026-7148-4752-861C-60B5A77D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36" y="2667506"/>
            <a:ext cx="4196530" cy="19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431371" y="2246942"/>
            <a:ext cx="3541183" cy="3649133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2400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1242054" y="1824725"/>
            <a:ext cx="1919817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133" dirty="0">
                <a:solidFill>
                  <a:srgbClr val="58A4FF"/>
                </a:solidFill>
                <a:latin typeface="Dubai Medium" panose="020B0603030403030204" pitchFamily="34" charset="-78"/>
                <a:ea typeface="微软雅黑" pitchFamily="34" charset="-122"/>
                <a:cs typeface="Dubai Medium" panose="020B0603030403030204" pitchFamily="34" charset="-78"/>
              </a:rPr>
              <a:t>Android Studio</a:t>
            </a:r>
            <a:endParaRPr lang="zh-CN" altLang="en-US" sz="2133" dirty="0">
              <a:solidFill>
                <a:srgbClr val="58A4FF"/>
              </a:solidFill>
              <a:latin typeface="Dubai Medium" panose="020B0603030403030204" pitchFamily="34" charset="-78"/>
              <a:ea typeface="微软雅黑" pitchFamily="34" charset="-122"/>
              <a:cs typeface="Dubai Medium" panose="020B0603030403030204" pitchFamily="34" charset="-78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777240" y="4742491"/>
            <a:ext cx="2819400" cy="84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어플 개발은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진행할 계획이다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것이다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zh-CN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311220" y="2246942"/>
            <a:ext cx="3539067" cy="3649133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2400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5119787" y="1687486"/>
            <a:ext cx="1921933" cy="10770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133" dirty="0">
                <a:solidFill>
                  <a:srgbClr val="58A4FF"/>
                </a:solidFill>
                <a:latin typeface="Dubai Medium" panose="020B0603030403030204" pitchFamily="34" charset="-78"/>
                <a:ea typeface="나눔스퀘어 ExtraBold" panose="020B0600000101010101" pitchFamily="50" charset="-127"/>
                <a:cs typeface="Dubai Medium" panose="020B0603030403030204" pitchFamily="34" charset="-78"/>
              </a:rPr>
              <a:t>Firebase Realtime Database</a:t>
            </a:r>
            <a:endParaRPr lang="zh-CN" altLang="en-US" sz="2133" dirty="0">
              <a:solidFill>
                <a:srgbClr val="58A4FF"/>
              </a:solidFill>
              <a:latin typeface="Dubai Medium" panose="020B0603030403030204" pitchFamily="34" charset="-78"/>
              <a:ea typeface="微软雅黑" pitchFamily="34" charset="-122"/>
              <a:cs typeface="Dubai Medium" panose="020B0603030403030204" pitchFamily="34" charset="-78"/>
            </a:endParaRPr>
          </a:p>
        </p:txBody>
      </p:sp>
      <p:sp>
        <p:nvSpPr>
          <p:cNvPr id="17" name="文本框 38"/>
          <p:cNvSpPr txBox="1"/>
          <p:nvPr/>
        </p:nvSpPr>
        <p:spPr>
          <a:xfrm>
            <a:off x="4599929" y="4742491"/>
            <a:ext cx="2929471" cy="11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Realtime Database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활용해 메신저를 구축할 계획이다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메신저는 기부자와 대상자 간의 채팅이 주 목적이다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zh-CN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188953" y="2246942"/>
            <a:ext cx="3541184" cy="3649133"/>
          </a:xfrm>
          <a:custGeom>
            <a:avLst/>
            <a:gdLst>
              <a:gd name="connsiteX0" fmla="*/ 183541 w 2655784"/>
              <a:gd name="connsiteY0" fmla="*/ 0 h 2737024"/>
              <a:gd name="connsiteX1" fmla="*/ 607812 w 2655784"/>
              <a:gd name="connsiteY1" fmla="*/ 0 h 2737024"/>
              <a:gd name="connsiteX2" fmla="*/ 607812 w 2655784"/>
              <a:gd name="connsiteY2" fmla="*/ 151879 h 2737024"/>
              <a:gd name="connsiteX3" fmla="*/ 2047972 w 2655784"/>
              <a:gd name="connsiteY3" fmla="*/ 151879 h 2737024"/>
              <a:gd name="connsiteX4" fmla="*/ 2047972 w 2655784"/>
              <a:gd name="connsiteY4" fmla="*/ 0 h 2737024"/>
              <a:gd name="connsiteX5" fmla="*/ 2472243 w 2655784"/>
              <a:gd name="connsiteY5" fmla="*/ 0 h 2737024"/>
              <a:gd name="connsiteX6" fmla="*/ 2655784 w 2655784"/>
              <a:gd name="connsiteY6" fmla="*/ 183541 h 2737024"/>
              <a:gd name="connsiteX7" fmla="*/ 2655784 w 2655784"/>
              <a:gd name="connsiteY7" fmla="*/ 2553483 h 2737024"/>
              <a:gd name="connsiteX8" fmla="*/ 2472243 w 2655784"/>
              <a:gd name="connsiteY8" fmla="*/ 2737024 h 2737024"/>
              <a:gd name="connsiteX9" fmla="*/ 183541 w 2655784"/>
              <a:gd name="connsiteY9" fmla="*/ 2737024 h 2737024"/>
              <a:gd name="connsiteX10" fmla="*/ 0 w 2655784"/>
              <a:gd name="connsiteY10" fmla="*/ 2553483 h 2737024"/>
              <a:gd name="connsiteX11" fmla="*/ 0 w 2655784"/>
              <a:gd name="connsiteY11" fmla="*/ 183541 h 2737024"/>
              <a:gd name="connsiteX12" fmla="*/ 183541 w 2655784"/>
              <a:gd name="connsiteY12" fmla="*/ 0 h 2737024"/>
              <a:gd name="connsiteX0-1" fmla="*/ 607812 w 2655784"/>
              <a:gd name="connsiteY0-2" fmla="*/ 151879 h 2737024"/>
              <a:gd name="connsiteX1-3" fmla="*/ 2047972 w 2655784"/>
              <a:gd name="connsiteY1-4" fmla="*/ 151879 h 2737024"/>
              <a:gd name="connsiteX2-5" fmla="*/ 2047972 w 2655784"/>
              <a:gd name="connsiteY2-6" fmla="*/ 0 h 2737024"/>
              <a:gd name="connsiteX3-7" fmla="*/ 2472243 w 2655784"/>
              <a:gd name="connsiteY3-8" fmla="*/ 0 h 2737024"/>
              <a:gd name="connsiteX4-9" fmla="*/ 2655784 w 2655784"/>
              <a:gd name="connsiteY4-10" fmla="*/ 183541 h 2737024"/>
              <a:gd name="connsiteX5-11" fmla="*/ 2655784 w 2655784"/>
              <a:gd name="connsiteY5-12" fmla="*/ 2553483 h 2737024"/>
              <a:gd name="connsiteX6-13" fmla="*/ 2472243 w 2655784"/>
              <a:gd name="connsiteY6-14" fmla="*/ 2737024 h 2737024"/>
              <a:gd name="connsiteX7-15" fmla="*/ 183541 w 2655784"/>
              <a:gd name="connsiteY7-16" fmla="*/ 2737024 h 2737024"/>
              <a:gd name="connsiteX8-17" fmla="*/ 0 w 2655784"/>
              <a:gd name="connsiteY8-18" fmla="*/ 2553483 h 2737024"/>
              <a:gd name="connsiteX9-19" fmla="*/ 0 w 2655784"/>
              <a:gd name="connsiteY9-20" fmla="*/ 183541 h 2737024"/>
              <a:gd name="connsiteX10-21" fmla="*/ 183541 w 2655784"/>
              <a:gd name="connsiteY10-22" fmla="*/ 0 h 2737024"/>
              <a:gd name="connsiteX11-23" fmla="*/ 607812 w 2655784"/>
              <a:gd name="connsiteY11-24" fmla="*/ 0 h 2737024"/>
              <a:gd name="connsiteX12-25" fmla="*/ 699252 w 2655784"/>
              <a:gd name="connsiteY12-26" fmla="*/ 243319 h 2737024"/>
              <a:gd name="connsiteX0-27" fmla="*/ 607812 w 2655784"/>
              <a:gd name="connsiteY0-28" fmla="*/ 151879 h 2737024"/>
              <a:gd name="connsiteX1-29" fmla="*/ 2047972 w 2655784"/>
              <a:gd name="connsiteY1-30" fmla="*/ 151879 h 2737024"/>
              <a:gd name="connsiteX2-31" fmla="*/ 2047972 w 2655784"/>
              <a:gd name="connsiteY2-32" fmla="*/ 0 h 2737024"/>
              <a:gd name="connsiteX3-33" fmla="*/ 2472243 w 2655784"/>
              <a:gd name="connsiteY3-34" fmla="*/ 0 h 2737024"/>
              <a:gd name="connsiteX4-35" fmla="*/ 2655784 w 2655784"/>
              <a:gd name="connsiteY4-36" fmla="*/ 183541 h 2737024"/>
              <a:gd name="connsiteX5-37" fmla="*/ 2655784 w 2655784"/>
              <a:gd name="connsiteY5-38" fmla="*/ 2553483 h 2737024"/>
              <a:gd name="connsiteX6-39" fmla="*/ 2472243 w 2655784"/>
              <a:gd name="connsiteY6-40" fmla="*/ 2737024 h 2737024"/>
              <a:gd name="connsiteX7-41" fmla="*/ 183541 w 2655784"/>
              <a:gd name="connsiteY7-42" fmla="*/ 2737024 h 2737024"/>
              <a:gd name="connsiteX8-43" fmla="*/ 0 w 2655784"/>
              <a:gd name="connsiteY8-44" fmla="*/ 2553483 h 2737024"/>
              <a:gd name="connsiteX9-45" fmla="*/ 0 w 2655784"/>
              <a:gd name="connsiteY9-46" fmla="*/ 183541 h 2737024"/>
              <a:gd name="connsiteX10-47" fmla="*/ 183541 w 2655784"/>
              <a:gd name="connsiteY10-48" fmla="*/ 0 h 2737024"/>
              <a:gd name="connsiteX11-49" fmla="*/ 607812 w 2655784"/>
              <a:gd name="connsiteY11-50" fmla="*/ 0 h 2737024"/>
              <a:gd name="connsiteX0-51" fmla="*/ 2047972 w 2655784"/>
              <a:gd name="connsiteY0-52" fmla="*/ 151879 h 2737024"/>
              <a:gd name="connsiteX1-53" fmla="*/ 2047972 w 2655784"/>
              <a:gd name="connsiteY1-54" fmla="*/ 0 h 2737024"/>
              <a:gd name="connsiteX2-55" fmla="*/ 2472243 w 2655784"/>
              <a:gd name="connsiteY2-56" fmla="*/ 0 h 2737024"/>
              <a:gd name="connsiteX3-57" fmla="*/ 2655784 w 2655784"/>
              <a:gd name="connsiteY3-58" fmla="*/ 183541 h 2737024"/>
              <a:gd name="connsiteX4-59" fmla="*/ 2655784 w 2655784"/>
              <a:gd name="connsiteY4-60" fmla="*/ 2553483 h 2737024"/>
              <a:gd name="connsiteX5-61" fmla="*/ 2472243 w 2655784"/>
              <a:gd name="connsiteY5-62" fmla="*/ 2737024 h 2737024"/>
              <a:gd name="connsiteX6-63" fmla="*/ 183541 w 2655784"/>
              <a:gd name="connsiteY6-64" fmla="*/ 2737024 h 2737024"/>
              <a:gd name="connsiteX7-65" fmla="*/ 0 w 2655784"/>
              <a:gd name="connsiteY7-66" fmla="*/ 2553483 h 2737024"/>
              <a:gd name="connsiteX8-67" fmla="*/ 0 w 2655784"/>
              <a:gd name="connsiteY8-68" fmla="*/ 183541 h 2737024"/>
              <a:gd name="connsiteX9-69" fmla="*/ 183541 w 2655784"/>
              <a:gd name="connsiteY9-70" fmla="*/ 0 h 2737024"/>
              <a:gd name="connsiteX10-71" fmla="*/ 607812 w 2655784"/>
              <a:gd name="connsiteY10-72" fmla="*/ 0 h 2737024"/>
              <a:gd name="connsiteX0-73" fmla="*/ 2047972 w 2655784"/>
              <a:gd name="connsiteY0-74" fmla="*/ 0 h 2737024"/>
              <a:gd name="connsiteX1-75" fmla="*/ 2472243 w 2655784"/>
              <a:gd name="connsiteY1-76" fmla="*/ 0 h 2737024"/>
              <a:gd name="connsiteX2-77" fmla="*/ 2655784 w 2655784"/>
              <a:gd name="connsiteY2-78" fmla="*/ 183541 h 2737024"/>
              <a:gd name="connsiteX3-79" fmla="*/ 2655784 w 2655784"/>
              <a:gd name="connsiteY3-80" fmla="*/ 2553483 h 2737024"/>
              <a:gd name="connsiteX4-81" fmla="*/ 2472243 w 2655784"/>
              <a:gd name="connsiteY4-82" fmla="*/ 2737024 h 2737024"/>
              <a:gd name="connsiteX5-83" fmla="*/ 183541 w 2655784"/>
              <a:gd name="connsiteY5-84" fmla="*/ 2737024 h 2737024"/>
              <a:gd name="connsiteX6-85" fmla="*/ 0 w 2655784"/>
              <a:gd name="connsiteY6-86" fmla="*/ 2553483 h 2737024"/>
              <a:gd name="connsiteX7-87" fmla="*/ 0 w 2655784"/>
              <a:gd name="connsiteY7-88" fmla="*/ 183541 h 2737024"/>
              <a:gd name="connsiteX8-89" fmla="*/ 183541 w 2655784"/>
              <a:gd name="connsiteY8-90" fmla="*/ 0 h 2737024"/>
              <a:gd name="connsiteX9-91" fmla="*/ 607812 w 2655784"/>
              <a:gd name="connsiteY9-92" fmla="*/ 0 h 2737024"/>
            </a:gdLst>
            <a:ahLst/>
            <a:cxnLst>
              <a:cxn ang="0">
                <a:pos x="connsiteX0-73" y="connsiteY0-74"/>
              </a:cxn>
              <a:cxn ang="0">
                <a:pos x="connsiteX1-75" y="connsiteY1-76"/>
              </a:cxn>
              <a:cxn ang="0">
                <a:pos x="connsiteX2-77" y="connsiteY2-78"/>
              </a:cxn>
              <a:cxn ang="0">
                <a:pos x="connsiteX3-79" y="connsiteY3-80"/>
              </a:cxn>
              <a:cxn ang="0">
                <a:pos x="connsiteX4-81" y="connsiteY4-82"/>
              </a:cxn>
              <a:cxn ang="0">
                <a:pos x="connsiteX5-83" y="connsiteY5-84"/>
              </a:cxn>
              <a:cxn ang="0">
                <a:pos x="connsiteX6-85" y="connsiteY6-86"/>
              </a:cxn>
              <a:cxn ang="0">
                <a:pos x="connsiteX7-87" y="connsiteY7-88"/>
              </a:cxn>
              <a:cxn ang="0">
                <a:pos x="connsiteX8-89" y="connsiteY8-90"/>
              </a:cxn>
              <a:cxn ang="0">
                <a:pos x="connsiteX9-91" y="connsiteY9-92"/>
              </a:cxn>
            </a:cxnLst>
            <a:rect l="l" t="t" r="r" b="b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 type="oval" w="sm" len="sm"/>
            <a:tailEnd type="oval" w="sm" len="sm"/>
          </a:ln>
          <a:effectLst>
            <a:outerShdw blurRad="1016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2400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42"/>
          <p:cNvSpPr txBox="1"/>
          <p:nvPr/>
        </p:nvSpPr>
        <p:spPr>
          <a:xfrm>
            <a:off x="8999637" y="1988841"/>
            <a:ext cx="1919816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133" dirty="0" err="1">
                <a:solidFill>
                  <a:srgbClr val="58A4FF"/>
                </a:solidFill>
                <a:latin typeface="Dubai Medium" panose="020B0603030403030204" pitchFamily="34" charset="-78"/>
                <a:ea typeface="나눔스퀘어 ExtraBold" panose="020B0600000101010101" pitchFamily="50" charset="-127"/>
                <a:cs typeface="Dubai Medium" panose="020B0603030403030204" pitchFamily="34" charset="-78"/>
              </a:rPr>
              <a:t>MsSQL</a:t>
            </a:r>
            <a:endParaRPr lang="zh-CN" altLang="en-US" sz="2133" dirty="0">
              <a:solidFill>
                <a:srgbClr val="58A4FF"/>
              </a:solidFill>
              <a:latin typeface="Dubai Medium" panose="020B0603030403030204" pitchFamily="34" charset="-78"/>
              <a:ea typeface="微软雅黑" pitchFamily="34" charset="-122"/>
              <a:cs typeface="Dubai Medium" panose="020B0603030403030204" pitchFamily="34" charset="-78"/>
            </a:endParaRPr>
          </a:p>
        </p:txBody>
      </p:sp>
      <p:sp>
        <p:nvSpPr>
          <p:cNvPr id="21" name="文本框 43"/>
          <p:cNvSpPr txBox="1"/>
          <p:nvPr/>
        </p:nvSpPr>
        <p:spPr>
          <a:xfrm>
            <a:off x="8403922" y="4742491"/>
            <a:ext cx="311124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MsSQL</a:t>
            </a:r>
            <a:r>
              <a:rPr lang="en-US" altLang="zh-CN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Server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어플 회원의 가입 정보 등 각종 정보를 유지 및 관리할 계획이다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zh-CN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E107CA4E-9616-4276-B808-FC60AFB66D24}"/>
              </a:ext>
            </a:extLst>
          </p:cNvPr>
          <p:cNvSpPr/>
          <p:nvPr/>
        </p:nvSpPr>
        <p:spPr>
          <a:xfrm>
            <a:off x="2446728" y="733382"/>
            <a:ext cx="3393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예선 후 계획 </a:t>
            </a:r>
            <a:r>
              <a:rPr lang="en-US" altLang="ko-KR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개발 심화 계획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0B1E31BD-0C2B-4278-B2B1-61940898A71E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EFFA2-7FD2-4FA4-B83D-B15C4D69EEE6}"/>
              </a:ext>
            </a:extLst>
          </p:cNvPr>
          <p:cNvSpPr txBox="1"/>
          <p:nvPr/>
        </p:nvSpPr>
        <p:spPr>
          <a:xfrm>
            <a:off x="2446728" y="1126248"/>
            <a:ext cx="697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예선이 끝난 뒤 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간 개발 심화 및 홍보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계획에 관한 설명입니다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zh-CN" altLang="en-US" sz="1400" b="1" dirty="0">
              <a:solidFill>
                <a:srgbClr val="3F3F3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98" name="Picture 2" descr="무료] 안드로이드 스튜디오로 안드로이드 앱 만들기 - 인프런 | 강의">
            <a:extLst>
              <a:ext uri="{FF2B5EF4-FFF2-40B4-BE49-F238E27FC236}">
                <a16:creationId xmlns:a16="http://schemas.microsoft.com/office/drawing/2014/main" id="{579BF96B-6747-421C-9199-1358C330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5" y="2653128"/>
            <a:ext cx="3187177" cy="20749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이로사의 신콜렉터]서로를 모르는 우리를 알아가는…일상의 도시, 스치는 얼굴들 : ZUM 뉴스">
            <a:extLst>
              <a:ext uri="{FF2B5EF4-FFF2-40B4-BE49-F238E27FC236}">
                <a16:creationId xmlns:a16="http://schemas.microsoft.com/office/drawing/2014/main" id="{FB398ECB-1F63-424B-BEE9-EE0A27D6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6" y="2214592"/>
            <a:ext cx="5133707" cy="2845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/>
          <p:cNvSpPr txBox="1"/>
          <p:nvPr/>
        </p:nvSpPr>
        <p:spPr>
          <a:xfrm>
            <a:off x="6997201" y="2287746"/>
            <a:ext cx="4844387" cy="3513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 팀의 어플을 홍보할 마케팅 전략은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적극 활용하는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대표적으로 페이스북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인스타그램을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예로 들 수 있을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유튜브 등에 이 어플을 광고함으로써 젊은 층의 어플 가입을 유도하며 마음만으로도 기부가 가능함을 알린다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기부라는 것의 일상화를 추진할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 우리 팀이 기획한 기부라는 서비스의 취지 특성상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유퀴즈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같은 프로그램에 제보하거나 직접 출연하여 홍보할 수도 있을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zh-CN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E194784-0BBF-4803-A1CD-C85501A99AAE}"/>
              </a:ext>
            </a:extLst>
          </p:cNvPr>
          <p:cNvSpPr/>
          <p:nvPr/>
        </p:nvSpPr>
        <p:spPr>
          <a:xfrm>
            <a:off x="2446728" y="733382"/>
            <a:ext cx="37705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예선 후 계획 </a:t>
            </a:r>
            <a:r>
              <a:rPr lang="en-US" altLang="ko-KR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홍보</a:t>
            </a:r>
            <a:r>
              <a:rPr lang="en-US" altLang="ko-KR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100" b="1" kern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마케팅 계획</a:t>
            </a:r>
            <a:endParaRPr lang="en-US" altLang="zh-CN" sz="2100" b="1" kern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7DF82CBE-617F-4729-9652-6E2173424122}"/>
              </a:ext>
            </a:extLst>
          </p:cNvPr>
          <p:cNvSpPr/>
          <p:nvPr/>
        </p:nvSpPr>
        <p:spPr>
          <a:xfrm>
            <a:off x="2339785" y="215740"/>
            <a:ext cx="6303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0C5EA-141B-443C-8E99-A00024794C2B}"/>
              </a:ext>
            </a:extLst>
          </p:cNvPr>
          <p:cNvSpPr txBox="1"/>
          <p:nvPr/>
        </p:nvSpPr>
        <p:spPr>
          <a:xfrm>
            <a:off x="2446728" y="1126248"/>
            <a:ext cx="697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예선이 끝난 뒤 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간 개발 심화 및 홍보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계획에 관한 설명입니다</a:t>
            </a:r>
            <a:r>
              <a:rPr lang="en-US" altLang="ko-KR" sz="1400" dirty="0">
                <a:solidFill>
                  <a:srgbClr val="3F3F3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zh-CN" altLang="en-US" sz="1400" b="1" dirty="0">
              <a:solidFill>
                <a:srgbClr val="3F3F3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6" name="Picture 6" descr="인스타그램 로고 AI PNG 다운로드">
            <a:extLst>
              <a:ext uri="{FF2B5EF4-FFF2-40B4-BE49-F238E27FC236}">
                <a16:creationId xmlns:a16="http://schemas.microsoft.com/office/drawing/2014/main" id="{C415090B-A877-4472-B659-2C96BC6E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4" y="4219975"/>
            <a:ext cx="1969226" cy="1969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w 페이스북 로고 AI PNG 다운로드">
            <a:extLst>
              <a:ext uri="{FF2B5EF4-FFF2-40B4-BE49-F238E27FC236}">
                <a16:creationId xmlns:a16="http://schemas.microsoft.com/office/drawing/2014/main" id="{2BD4A63C-73E4-42BA-AB6B-E859D1FD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28" y="4176409"/>
            <a:ext cx="2012792" cy="201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千图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와이드스크린</PresentationFormat>
  <Paragraphs>123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5" baseType="lpstr">
      <vt:lpstr>나눔고딕</vt:lpstr>
      <vt:lpstr>DX경필명조B</vt:lpstr>
      <vt:lpstr>타이포_크레파스 M</vt:lpstr>
      <vt:lpstr>타이포_스톰 B</vt:lpstr>
      <vt:lpstr>배달의민족 한나는 열한살</vt:lpstr>
      <vt:lpstr>DX신문명조_TT</vt:lpstr>
      <vt:lpstr>Arial</vt:lpstr>
      <vt:lpstr>맑은 고딕</vt:lpstr>
      <vt:lpstr>微软雅黑</vt:lpstr>
      <vt:lpstr>나눔고딕 ExtraBold</vt:lpstr>
      <vt:lpstr>Dubai Medium</vt:lpstr>
      <vt:lpstr>Wingdings</vt:lpstr>
      <vt:lpstr>함초롬돋움</vt:lpstr>
      <vt:lpstr>等线</vt:lpstr>
      <vt:lpstr>HS봄바람체 2.0</vt:lpstr>
      <vt:lpstr>千图海量PPT模板www.58pic.com​​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2018-09-25T08:05:16Z</dcterms:created>
  <dcterms:modified xsi:type="dcterms:W3CDTF">2021-06-30T16:20:52Z</dcterms:modified>
</cp:coreProperties>
</file>