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6747" y="1719827"/>
            <a:ext cx="6781918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2.</a:t>
            </a:r>
            <a:r>
              <a:rPr lang="ko-KR" altLang="en-US" sz="4400" b="1" dirty="0">
                <a:solidFill>
                  <a:prstClr val="white"/>
                </a:solidFill>
              </a:rPr>
              <a:t> 시작하기 전에</a:t>
            </a:r>
            <a:r>
              <a:rPr lang="en-US" altLang="ko-KR" sz="4400" b="1" dirty="0">
                <a:solidFill>
                  <a:prstClr val="white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prstClr val="white"/>
                </a:solidFill>
              </a:rPr>
              <a:t>신경망의 수학적 구성요소</a:t>
            </a:r>
            <a:r>
              <a:rPr lang="en-US" altLang="ko-KR" sz="4400" b="1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66079" y="1700576"/>
            <a:ext cx="6055502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2.2 </a:t>
            </a:r>
            <a:r>
              <a:rPr lang="ko-KR" altLang="en-US" sz="4400" b="1" dirty="0">
                <a:solidFill>
                  <a:prstClr val="white"/>
                </a:solidFill>
              </a:rPr>
              <a:t>신경망을 위한 </a:t>
            </a:r>
            <a:endParaRPr lang="en-US" altLang="ko-KR" sz="4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      </a:t>
            </a:r>
            <a:r>
              <a:rPr lang="ko-KR" altLang="en-US" sz="4400" b="1" dirty="0">
                <a:solidFill>
                  <a:prstClr val="white"/>
                </a:solidFill>
              </a:rPr>
              <a:t>데이터 표현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9AF8F-07E3-4EBF-B66C-F7548106B5BC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2.2.1 </a:t>
            </a:r>
            <a:r>
              <a:rPr lang="ko-KR" altLang="en-US" sz="2700" b="1" i="1" dirty="0">
                <a:solidFill>
                  <a:prstClr val="white"/>
                </a:solidFill>
              </a:rPr>
              <a:t>스칼라</a:t>
            </a:r>
            <a:r>
              <a:rPr lang="en-US" altLang="ko-KR" sz="2700" b="1" i="1" dirty="0">
                <a:solidFill>
                  <a:prstClr val="white"/>
                </a:solidFill>
              </a:rPr>
              <a:t>(0D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</a:t>
            </a:r>
            <a:r>
              <a:rPr lang="en-US" altLang="ko-KR" sz="2700" b="1" i="1" dirty="0">
                <a:solidFill>
                  <a:prstClr val="white"/>
                </a:solidFill>
              </a:rPr>
              <a:t>)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6F7C5-FDD5-4F2A-9511-6BFA682E89C7}"/>
              </a:ext>
            </a:extLst>
          </p:cNvPr>
          <p:cNvSpPr txBox="1"/>
          <p:nvPr/>
        </p:nvSpPr>
        <p:spPr>
          <a:xfrm>
            <a:off x="1530417" y="1760157"/>
            <a:ext cx="8547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스칼라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: </a:t>
            </a:r>
            <a:r>
              <a:rPr lang="ko-KR" altLang="en-US" sz="2600" dirty="0">
                <a:solidFill>
                  <a:schemeClr val="bg1"/>
                </a:solidFill>
              </a:rPr>
              <a:t>하나의 숫자만 담고 있는 </a:t>
            </a:r>
            <a:r>
              <a:rPr lang="ko-KR" altLang="en-US" sz="2600" dirty="0" err="1">
                <a:solidFill>
                  <a:schemeClr val="bg1"/>
                </a:solidFill>
              </a:rPr>
              <a:t>텐서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600" dirty="0" err="1">
                <a:solidFill>
                  <a:schemeClr val="bg1"/>
                </a:solidFill>
              </a:rPr>
              <a:t>ndim</a:t>
            </a:r>
            <a:r>
              <a:rPr lang="en-US" altLang="ko-KR" sz="2600" dirty="0">
                <a:solidFill>
                  <a:schemeClr val="bg1"/>
                </a:solidFill>
              </a:rPr>
              <a:t> </a:t>
            </a:r>
            <a:r>
              <a:rPr lang="ko-KR" altLang="en-US" sz="2600" dirty="0">
                <a:solidFill>
                  <a:schemeClr val="bg1"/>
                </a:solidFill>
              </a:rPr>
              <a:t>속성을 사용하면 </a:t>
            </a:r>
            <a:r>
              <a:rPr lang="ko-KR" altLang="en-US" sz="2600" dirty="0" err="1">
                <a:solidFill>
                  <a:schemeClr val="bg1"/>
                </a:solidFill>
              </a:rPr>
              <a:t>넘파이</a:t>
            </a:r>
            <a:r>
              <a:rPr lang="ko-KR" altLang="en-US" sz="2600" dirty="0">
                <a:solidFill>
                  <a:schemeClr val="bg1"/>
                </a:solidFill>
              </a:rPr>
              <a:t> 배열의 축 개수를 확인할 수 있음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dirty="0">
                <a:solidFill>
                  <a:schemeClr val="bg1"/>
                </a:solidFill>
              </a:rPr>
              <a:t>스칼라 축의 개수는 </a:t>
            </a:r>
            <a:r>
              <a:rPr lang="en-US" altLang="ko-KR" sz="2600" dirty="0">
                <a:solidFill>
                  <a:schemeClr val="bg1"/>
                </a:solidFill>
              </a:rPr>
              <a:t>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 err="1">
                <a:solidFill>
                  <a:schemeClr val="bg1"/>
                </a:solidFill>
              </a:rPr>
              <a:t>텐서의</a:t>
            </a:r>
            <a:r>
              <a:rPr lang="ko-KR" altLang="en-US" sz="2600" dirty="0">
                <a:solidFill>
                  <a:schemeClr val="bg1"/>
                </a:solidFill>
              </a:rPr>
              <a:t> 축 개수를 랭크</a:t>
            </a:r>
            <a:r>
              <a:rPr lang="en-US" altLang="ko-KR" sz="2600" dirty="0">
                <a:solidFill>
                  <a:schemeClr val="bg1"/>
                </a:solidFill>
              </a:rPr>
              <a:t>(rank)</a:t>
            </a:r>
            <a:r>
              <a:rPr lang="ko-KR" altLang="en-US" sz="2600" dirty="0">
                <a:solidFill>
                  <a:schemeClr val="bg1"/>
                </a:solidFill>
              </a:rPr>
              <a:t>라고도 부름</a:t>
            </a:r>
            <a:endParaRPr lang="en-US" altLang="ko-KR" sz="2600" dirty="0">
              <a:solidFill>
                <a:schemeClr val="bg1"/>
              </a:solidFill>
            </a:endParaRPr>
          </a:p>
          <a:p>
            <a:endParaRPr lang="en-US" altLang="ko-KR" sz="2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65600-4EBC-4194-8D77-590B31E01229}"/>
              </a:ext>
            </a:extLst>
          </p:cNvPr>
          <p:cNvSpPr txBox="1"/>
          <p:nvPr/>
        </p:nvSpPr>
        <p:spPr>
          <a:xfrm>
            <a:off x="1530417" y="4064942"/>
            <a:ext cx="8547234" cy="17543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&gt;&gt;&gt; import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x = </a:t>
            </a:r>
            <a:r>
              <a:rPr lang="en-US" altLang="ko-KR" dirty="0" err="1">
                <a:solidFill>
                  <a:schemeClr val="bg1"/>
                </a:solidFill>
              </a:rPr>
              <a:t>np.array</a:t>
            </a:r>
            <a:r>
              <a:rPr lang="en-US" altLang="ko-KR" dirty="0">
                <a:solidFill>
                  <a:schemeClr val="bg1"/>
                </a:solidFill>
              </a:rPr>
              <a:t>(12)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x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array(12)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</a:rPr>
              <a:t>x.ndim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DD3C93-4EBF-48A4-BC4A-02D1A962B702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2.2.2 </a:t>
            </a:r>
            <a:r>
              <a:rPr lang="ko-KR" altLang="en-US" sz="2700" b="1" i="1" dirty="0">
                <a:solidFill>
                  <a:prstClr val="white"/>
                </a:solidFill>
              </a:rPr>
              <a:t>벡터</a:t>
            </a:r>
            <a:r>
              <a:rPr lang="en-US" altLang="ko-KR" sz="2700" b="1" i="1" dirty="0">
                <a:solidFill>
                  <a:prstClr val="white"/>
                </a:solidFill>
              </a:rPr>
              <a:t>(1D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</a:t>
            </a:r>
            <a:r>
              <a:rPr lang="en-US" altLang="ko-KR" sz="2700" b="1" i="1" dirty="0">
                <a:solidFill>
                  <a:prstClr val="white"/>
                </a:solidFill>
              </a:rPr>
              <a:t>)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4EBF3-FEB2-4626-A646-BAB6F91D18CA}"/>
              </a:ext>
            </a:extLst>
          </p:cNvPr>
          <p:cNvSpPr txBox="1"/>
          <p:nvPr/>
        </p:nvSpPr>
        <p:spPr>
          <a:xfrm>
            <a:off x="1530417" y="2000792"/>
            <a:ext cx="85087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벡터</a:t>
            </a:r>
            <a:r>
              <a:rPr lang="en-US" altLang="ko-KR" sz="2600" b="1" dirty="0">
                <a:solidFill>
                  <a:schemeClr val="bg1"/>
                </a:solidFill>
              </a:rPr>
              <a:t>/1D</a:t>
            </a:r>
            <a:r>
              <a:rPr lang="ko-KR" altLang="en-US" sz="26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: </a:t>
            </a:r>
            <a:r>
              <a:rPr lang="ko-KR" altLang="en-US" sz="2600" dirty="0">
                <a:solidFill>
                  <a:schemeClr val="bg1"/>
                </a:solidFill>
              </a:rPr>
              <a:t>숫자의 배열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bg1"/>
                </a:solidFill>
              </a:rPr>
              <a:t>한 개의 축을 가짐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BDDEA-EDCA-4565-AD64-9D076A7511B2}"/>
              </a:ext>
            </a:extLst>
          </p:cNvPr>
          <p:cNvSpPr txBox="1"/>
          <p:nvPr/>
        </p:nvSpPr>
        <p:spPr>
          <a:xfrm>
            <a:off x="1530417" y="3592871"/>
            <a:ext cx="831622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&gt;&gt;&gt;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 = </a:t>
            </a:r>
            <a:r>
              <a:rPr lang="en-US" altLang="ko-KR" dirty="0" err="1">
                <a:solidFill>
                  <a:schemeClr val="bg1"/>
                </a:solidFill>
              </a:rPr>
              <a:t>np.array</a:t>
            </a:r>
            <a:r>
              <a:rPr lang="en-US" altLang="ko-KR" dirty="0">
                <a:solidFill>
                  <a:schemeClr val="bg1"/>
                </a:solidFill>
              </a:rPr>
              <a:t>([12, 3, 6, 14, 7])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x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array([12, 3, 6, 14, 7])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</a:rPr>
              <a:t>x.ndim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CB0E6-6FE4-4471-8972-2816533E405E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2.2.3 </a:t>
            </a:r>
            <a:r>
              <a:rPr lang="ko-KR" altLang="en-US" sz="2700" b="1" i="1" dirty="0">
                <a:solidFill>
                  <a:prstClr val="white"/>
                </a:solidFill>
              </a:rPr>
              <a:t>행렬</a:t>
            </a:r>
            <a:r>
              <a:rPr lang="en-US" altLang="ko-KR" sz="2700" b="1" i="1" dirty="0">
                <a:solidFill>
                  <a:prstClr val="white"/>
                </a:solidFill>
              </a:rPr>
              <a:t>(2D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</a:t>
            </a:r>
            <a:r>
              <a:rPr lang="en-US" altLang="ko-KR" sz="2700" b="1" i="1" dirty="0">
                <a:solidFill>
                  <a:prstClr val="white"/>
                </a:solidFill>
              </a:rPr>
              <a:t>)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FFE26-A833-401B-B34F-FCA5C3B03A76}"/>
              </a:ext>
            </a:extLst>
          </p:cNvPr>
          <p:cNvSpPr txBox="1"/>
          <p:nvPr/>
        </p:nvSpPr>
        <p:spPr>
          <a:xfrm>
            <a:off x="1530417" y="2000792"/>
            <a:ext cx="85087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행렬</a:t>
            </a:r>
            <a:r>
              <a:rPr lang="en-US" altLang="ko-KR" sz="2600" b="1" dirty="0">
                <a:solidFill>
                  <a:schemeClr val="bg1"/>
                </a:solidFill>
              </a:rPr>
              <a:t>/2D</a:t>
            </a:r>
            <a:r>
              <a:rPr lang="ko-KR" altLang="en-US" sz="26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: </a:t>
            </a:r>
            <a:r>
              <a:rPr lang="ko-KR" altLang="en-US" sz="2600" dirty="0">
                <a:solidFill>
                  <a:schemeClr val="bg1"/>
                </a:solidFill>
              </a:rPr>
              <a:t>벡터의 배열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bg1"/>
                </a:solidFill>
              </a:rPr>
              <a:t>두 개의 축을 가짐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b="1" dirty="0">
                <a:solidFill>
                  <a:schemeClr val="bg1"/>
                </a:solidFill>
              </a:rPr>
              <a:t>행</a:t>
            </a:r>
            <a:r>
              <a:rPr lang="ko-KR" altLang="en-US" sz="2600" dirty="0">
                <a:solidFill>
                  <a:schemeClr val="bg1"/>
                </a:solidFill>
              </a:rPr>
              <a:t>과 </a:t>
            </a:r>
            <a:r>
              <a:rPr lang="ko-KR" altLang="en-US" sz="2600" b="1" dirty="0">
                <a:solidFill>
                  <a:schemeClr val="bg1"/>
                </a:solidFill>
              </a:rPr>
              <a:t>열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2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1BF0A-B4E4-407D-91A4-E27B4704EE0D}"/>
              </a:ext>
            </a:extLst>
          </p:cNvPr>
          <p:cNvSpPr txBox="1"/>
          <p:nvPr/>
        </p:nvSpPr>
        <p:spPr>
          <a:xfrm>
            <a:off x="1530417" y="3592871"/>
            <a:ext cx="831622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&gt;&gt;&gt;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 = </a:t>
            </a:r>
            <a:r>
              <a:rPr lang="en-US" altLang="ko-KR" dirty="0" err="1">
                <a:solidFill>
                  <a:schemeClr val="bg1"/>
                </a:solidFill>
              </a:rPr>
              <a:t>np.array</a:t>
            </a:r>
            <a:r>
              <a:rPr lang="en-US" altLang="ko-KR" dirty="0">
                <a:solidFill>
                  <a:schemeClr val="bg1"/>
                </a:solidFill>
              </a:rPr>
              <a:t>([5, 78, 2, 34, 0],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[6, 79, 3, 35, 1],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[7, 80, 4, 36, 2])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</a:rPr>
              <a:t>x.ndim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8B62E6-99B5-458C-A52C-8F94CD397DA7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2.2.4 3D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텐서와</a:t>
            </a:r>
            <a:r>
              <a:rPr lang="ko-KR" altLang="en-US" sz="2700" b="1" i="1" dirty="0">
                <a:solidFill>
                  <a:prstClr val="white"/>
                </a:solidFill>
              </a:rPr>
              <a:t> 고차원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7E6E9-F367-4714-AF1C-9868928D1BAA}"/>
              </a:ext>
            </a:extLst>
          </p:cNvPr>
          <p:cNvSpPr txBox="1"/>
          <p:nvPr/>
        </p:nvSpPr>
        <p:spPr>
          <a:xfrm>
            <a:off x="1530417" y="4782864"/>
            <a:ext cx="850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이렇게 계속 배열을 만들어가며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텐서를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 만듦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보통은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0D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에서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4D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를 다루며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동영상의 경우에는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5D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텐서까지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 가기도 함</a:t>
            </a:r>
            <a:endParaRPr lang="en-US" altLang="ko-KR" sz="2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21B4C-CD93-498D-80C3-94D574AD700B}"/>
              </a:ext>
            </a:extLst>
          </p:cNvPr>
          <p:cNvSpPr txBox="1"/>
          <p:nvPr/>
        </p:nvSpPr>
        <p:spPr>
          <a:xfrm>
            <a:off x="1530417" y="1782911"/>
            <a:ext cx="8508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x = </a:t>
            </a:r>
            <a:r>
              <a:rPr lang="en-US" altLang="ko-KR" sz="2000" dirty="0" err="1">
                <a:solidFill>
                  <a:schemeClr val="bg1"/>
                </a:solidFill>
              </a:rPr>
              <a:t>np.array</a:t>
            </a:r>
            <a:r>
              <a:rPr lang="en-US" altLang="ko-KR" sz="2000" dirty="0">
                <a:solidFill>
                  <a:schemeClr val="bg1"/>
                </a:solidFill>
              </a:rPr>
              <a:t>([[[5, 78, 2, 34, 0],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[6, 79, 3, 35, 1],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[7, 80, 4, 36, 2]],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       [[5, 78, 2, 34, 0],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 [6, 79, 3, 35, 1],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 [7, 80, 4, 36, 2]],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        [[5, 78, 2, 34, 0],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 [6, 79, 3, 35, 1],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 [7, 80, 4, 36, 2]]])</a:t>
            </a:r>
          </a:p>
        </p:txBody>
      </p:sp>
    </p:spTree>
    <p:extLst>
      <p:ext uri="{BB962C8B-B14F-4D97-AF65-F5344CB8AC3E}">
        <p14:creationId xmlns:p14="http://schemas.microsoft.com/office/powerpoint/2010/main" val="3054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12EBB-3EA7-4F51-A274-8A744159610E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2.2.5 </a:t>
            </a:r>
            <a:r>
              <a:rPr lang="ko-KR" altLang="en-US" sz="2700" b="1" i="1" dirty="0">
                <a:solidFill>
                  <a:prstClr val="white"/>
                </a:solidFill>
              </a:rPr>
              <a:t>핵심 속성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70BF6-3E5C-4C76-BB60-363CF310AA18}"/>
              </a:ext>
            </a:extLst>
          </p:cNvPr>
          <p:cNvSpPr txBox="1"/>
          <p:nvPr/>
        </p:nvSpPr>
        <p:spPr>
          <a:xfrm>
            <a:off x="1530417" y="1442526"/>
            <a:ext cx="85087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축의 개수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dirty="0">
                <a:solidFill>
                  <a:schemeClr val="bg1"/>
                </a:solidFill>
              </a:rPr>
              <a:t>랭크</a:t>
            </a:r>
            <a:r>
              <a:rPr lang="en-US" altLang="ko-KR" sz="2600" dirty="0">
                <a:solidFill>
                  <a:schemeClr val="bg1"/>
                </a:solidFill>
              </a:rPr>
              <a:t>) : </a:t>
            </a:r>
            <a:r>
              <a:rPr lang="ko-KR" altLang="en-US" sz="2600" dirty="0" err="1">
                <a:solidFill>
                  <a:schemeClr val="bg1"/>
                </a:solidFill>
              </a:rPr>
              <a:t>넘파이</a:t>
            </a:r>
            <a:r>
              <a:rPr lang="ko-KR" altLang="en-US" sz="2600" dirty="0">
                <a:solidFill>
                  <a:schemeClr val="bg1"/>
                </a:solidFill>
              </a:rPr>
              <a:t> 라이브러리에서 </a:t>
            </a:r>
            <a:r>
              <a:rPr lang="en-US" altLang="ko-KR" sz="2600" dirty="0" err="1">
                <a:solidFill>
                  <a:schemeClr val="bg1"/>
                </a:solidFill>
              </a:rPr>
              <a:t>ndim</a:t>
            </a:r>
            <a:r>
              <a:rPr lang="en-US" altLang="ko-KR" sz="2600" dirty="0">
                <a:solidFill>
                  <a:schemeClr val="bg1"/>
                </a:solidFill>
              </a:rPr>
              <a:t> </a:t>
            </a:r>
            <a:r>
              <a:rPr lang="ko-KR" altLang="en-US" sz="2600" dirty="0">
                <a:solidFill>
                  <a:schemeClr val="bg1"/>
                </a:solidFill>
              </a:rPr>
              <a:t>속성에 저장되어 있음 </a:t>
            </a:r>
            <a:endParaRPr lang="en-US" altLang="ko-KR" sz="26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&gt;&gt;&gt; print (</a:t>
            </a:r>
            <a:r>
              <a:rPr lang="en-US" altLang="ko-KR" dirty="0" err="1">
                <a:solidFill>
                  <a:schemeClr val="bg1"/>
                </a:solidFill>
              </a:rPr>
              <a:t>train_images.ndim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크기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: </a:t>
            </a:r>
            <a:r>
              <a:rPr lang="ko-KR" altLang="en-US" sz="2600" dirty="0" err="1">
                <a:solidFill>
                  <a:schemeClr val="bg1"/>
                </a:solidFill>
              </a:rPr>
              <a:t>텐서의</a:t>
            </a:r>
            <a:r>
              <a:rPr lang="ko-KR" altLang="en-US" sz="2600" dirty="0">
                <a:solidFill>
                  <a:schemeClr val="bg1"/>
                </a:solidFill>
              </a:rPr>
              <a:t> 각 축을 따라 얼마나 많은 차원이 있는지를 나타낸 </a:t>
            </a:r>
            <a:r>
              <a:rPr lang="ko-KR" altLang="en-US" sz="2600" dirty="0" err="1">
                <a:solidFill>
                  <a:schemeClr val="bg1"/>
                </a:solidFill>
              </a:rPr>
              <a:t>파이썬의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ko-KR" altLang="en-US" sz="2600" dirty="0" err="1">
                <a:solidFill>
                  <a:schemeClr val="bg1"/>
                </a:solidFill>
              </a:rPr>
              <a:t>튜플</a:t>
            </a:r>
            <a:endParaRPr lang="en-US" altLang="ko-KR" sz="26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&gt;&gt;&gt; print (</a:t>
            </a:r>
            <a:r>
              <a:rPr lang="en-US" altLang="ko-KR" dirty="0" err="1">
                <a:solidFill>
                  <a:schemeClr val="bg1"/>
                </a:solidFill>
              </a:rPr>
              <a:t>train_images.shape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(60000, 28, 28)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bg1"/>
                </a:solidFill>
              </a:rPr>
              <a:t>데이터 타입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ko-KR" altLang="en-US" sz="2600" dirty="0" err="1">
                <a:solidFill>
                  <a:schemeClr val="bg1"/>
                </a:solidFill>
              </a:rPr>
              <a:t>넘파이에서는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 err="1">
                <a:solidFill>
                  <a:schemeClr val="bg1"/>
                </a:solidFill>
              </a:rPr>
              <a:t>dtype</a:t>
            </a:r>
            <a:r>
              <a:rPr lang="ko-KR" altLang="en-US" sz="2600" dirty="0">
                <a:solidFill>
                  <a:schemeClr val="bg1"/>
                </a:solidFill>
              </a:rPr>
              <a:t>에 저장됨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r>
              <a:rPr lang="ko-KR" altLang="en-US" sz="2600" b="1" dirty="0">
                <a:solidFill>
                  <a:schemeClr val="bg1"/>
                </a:solidFill>
              </a:rPr>
              <a:t> </a:t>
            </a:r>
            <a:r>
              <a:rPr lang="en-US" altLang="ko-KR" sz="2600" b="1" dirty="0">
                <a:solidFill>
                  <a:schemeClr val="bg1"/>
                </a:solidFill>
              </a:rPr>
              <a:t>: </a:t>
            </a:r>
            <a:r>
              <a:rPr lang="ko-KR" altLang="en-US" sz="2600" dirty="0" err="1">
                <a:solidFill>
                  <a:schemeClr val="bg1"/>
                </a:solidFill>
              </a:rPr>
              <a:t>텐서에</a:t>
            </a:r>
            <a:r>
              <a:rPr lang="ko-KR" altLang="en-US" sz="2600" dirty="0">
                <a:solidFill>
                  <a:schemeClr val="bg1"/>
                </a:solidFill>
              </a:rPr>
              <a:t> 포함된 데이터의 타입</a:t>
            </a:r>
            <a:endParaRPr lang="en-US" altLang="ko-KR" sz="2600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</a:rPr>
              <a:t>print (</a:t>
            </a:r>
            <a:r>
              <a:rPr lang="en-US" altLang="ko-KR" dirty="0" err="1">
                <a:solidFill>
                  <a:schemeClr val="bg1"/>
                </a:solidFill>
              </a:rPr>
              <a:t>train_images.dtype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uint8</a:t>
            </a:r>
          </a:p>
        </p:txBody>
      </p:sp>
    </p:spTree>
    <p:extLst>
      <p:ext uri="{BB962C8B-B14F-4D97-AF65-F5344CB8AC3E}">
        <p14:creationId xmlns:p14="http://schemas.microsoft.com/office/powerpoint/2010/main" val="37750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8341D9-D933-4F77-92EF-15FCCFB6DCE9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2.2.6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넘파이로</a:t>
            </a:r>
            <a:r>
              <a:rPr lang="ko-KR" altLang="en-US" sz="2700" b="1" i="1" dirty="0">
                <a:solidFill>
                  <a:prstClr val="white"/>
                </a:solidFill>
              </a:rPr>
              <a:t>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</a:t>
            </a:r>
            <a:r>
              <a:rPr lang="ko-KR" altLang="en-US" sz="2700" b="1" i="1" dirty="0">
                <a:solidFill>
                  <a:prstClr val="white"/>
                </a:solidFill>
              </a:rPr>
              <a:t> 조작하기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EEC138-5297-47FC-A8DF-9273EDB1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51" y="4221984"/>
            <a:ext cx="8181183" cy="9564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8C02B-8303-4E4D-9353-39B925843170}"/>
              </a:ext>
            </a:extLst>
          </p:cNvPr>
          <p:cNvSpPr txBox="1"/>
          <p:nvPr/>
        </p:nvSpPr>
        <p:spPr>
          <a:xfrm>
            <a:off x="1666423" y="1782225"/>
            <a:ext cx="85087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 err="1">
                <a:solidFill>
                  <a:schemeClr val="bg1"/>
                </a:solidFill>
              </a:rPr>
              <a:t>슬라이싱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: </a:t>
            </a:r>
            <a:r>
              <a:rPr lang="ko-KR" altLang="en-US" sz="2600" dirty="0">
                <a:solidFill>
                  <a:schemeClr val="bg1"/>
                </a:solidFill>
              </a:rPr>
              <a:t>배열에 있는 특정 원소들을 선택하는 것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600" b="0" i="0" dirty="0" err="1">
                <a:solidFill>
                  <a:schemeClr val="bg1"/>
                </a:solidFill>
                <a:effectLst/>
                <a:latin typeface="-apple-system"/>
              </a:rPr>
              <a:t>train_data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는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(60000,28,28)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의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shape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을 가지고 있고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여기서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10001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번째부터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20001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번까지 중간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14*14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의 배열만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슬라이싱하고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 싶다면 다음과 같은 코드로 가능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9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A8925-F1C7-4A4C-B188-3CFB2FEB2D9E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2.2.7 </a:t>
            </a:r>
            <a:r>
              <a:rPr lang="ko-KR" altLang="en-US" sz="2700" b="1" i="1" dirty="0">
                <a:solidFill>
                  <a:prstClr val="white"/>
                </a:solidFill>
              </a:rPr>
              <a:t>배치 데이터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C3C47-A2C2-4986-9DFD-E45EE8F5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27" y="4404752"/>
            <a:ext cx="4878828" cy="79719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67750-273C-42EB-9806-7419F2B2CC9F}"/>
              </a:ext>
            </a:extLst>
          </p:cNvPr>
          <p:cNvSpPr txBox="1"/>
          <p:nvPr/>
        </p:nvSpPr>
        <p:spPr>
          <a:xfrm>
            <a:off x="1666423" y="1801476"/>
            <a:ext cx="85087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chemeClr val="bg1"/>
                </a:solidFill>
                <a:effectLst/>
                <a:latin typeface="-apple-system"/>
              </a:rPr>
              <a:t>샘플 축</a:t>
            </a:r>
            <a:r>
              <a:rPr lang="en-US" altLang="ko-KR" sz="2600" b="1" i="0" dirty="0">
                <a:solidFill>
                  <a:schemeClr val="bg1"/>
                </a:solidFill>
                <a:effectLst/>
                <a:latin typeface="-apple-system"/>
              </a:rPr>
              <a:t>(sample axis)  :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모든 데이터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텐서의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 첫번째 축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인덱스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i="0" dirty="0">
                <a:solidFill>
                  <a:schemeClr val="bg1"/>
                </a:solidFill>
                <a:effectLst/>
                <a:latin typeface="-apple-system"/>
              </a:rPr>
              <a:t>배치</a:t>
            </a:r>
            <a:r>
              <a:rPr lang="en-US" altLang="ko-KR" sz="2600" b="1" i="0" dirty="0">
                <a:solidFill>
                  <a:schemeClr val="bg1"/>
                </a:solidFill>
                <a:effectLst/>
                <a:latin typeface="-apple-system"/>
              </a:rPr>
              <a:t>(batch) :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딥러닝 모델을 나누어 순차적으로 처리하기 위해 나누는 단위</a:t>
            </a:r>
            <a:endParaRPr lang="en-US" altLang="ko-K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FF45C6-9B6E-4C7D-8503-7F28B95C66A6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2.2.8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텐서의</a:t>
            </a:r>
            <a:r>
              <a:rPr lang="ko-KR" altLang="en-US" sz="2700" b="1" i="1" dirty="0">
                <a:solidFill>
                  <a:prstClr val="white"/>
                </a:solidFill>
              </a:rPr>
              <a:t> 실제 사례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F06A0-E1CD-4C6D-9203-BE8913E3B288}"/>
              </a:ext>
            </a:extLst>
          </p:cNvPr>
          <p:cNvSpPr txBox="1"/>
          <p:nvPr/>
        </p:nvSpPr>
        <p:spPr>
          <a:xfrm>
            <a:off x="1666423" y="1560843"/>
            <a:ext cx="85087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600" b="1" i="1" dirty="0">
                <a:solidFill>
                  <a:schemeClr val="bg1"/>
                </a:solidFill>
                <a:effectLst/>
                <a:latin typeface="-apple-system"/>
              </a:rPr>
              <a:t>벡터 </a:t>
            </a:r>
            <a:r>
              <a:rPr lang="ko-KR" altLang="en-US" sz="2600" b="1" i="1" dirty="0" err="1">
                <a:solidFill>
                  <a:schemeClr val="bg1"/>
                </a:solidFill>
                <a:effectLst/>
                <a:latin typeface="-apple-system"/>
              </a:rPr>
              <a:t>테이터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: (samples, features)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크기의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2D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대부분의 경우에 해당됨</a:t>
            </a: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첫 번째 축은 </a:t>
            </a:r>
            <a:r>
              <a:rPr lang="ko-KR" altLang="en-US" sz="2200" b="1" dirty="0">
                <a:solidFill>
                  <a:schemeClr val="bg1"/>
                </a:solidFill>
                <a:latin typeface="-apple-system"/>
              </a:rPr>
              <a:t>샘플 축</a:t>
            </a:r>
            <a:r>
              <a:rPr lang="en-US" altLang="ko-KR" sz="22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두 번째 축은 </a:t>
            </a:r>
            <a:r>
              <a:rPr lang="ko-KR" altLang="en-US" sz="2200" b="1" dirty="0">
                <a:solidFill>
                  <a:schemeClr val="bg1"/>
                </a:solidFill>
                <a:latin typeface="-apple-system"/>
              </a:rPr>
              <a:t>특성 축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임</a:t>
            </a: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600" b="1" i="1" dirty="0">
                <a:solidFill>
                  <a:schemeClr val="bg1"/>
                </a:solidFill>
                <a:effectLst/>
                <a:latin typeface="-apple-system"/>
              </a:rPr>
              <a:t>시계열 데이터 또는 시퀀스 데이터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: (sample, timesteps, features)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크기의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3D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데이터에서 시간 또는 연속된 순서가 중요할 때 시간 축을 포함하여 </a:t>
            </a:r>
            <a:r>
              <a:rPr lang="en-US" altLang="ko-KR" sz="2200" dirty="0">
                <a:solidFill>
                  <a:schemeClr val="bg1"/>
                </a:solidFill>
                <a:latin typeface="-apple-system"/>
              </a:rPr>
              <a:t>3D </a:t>
            </a:r>
            <a:r>
              <a:rPr lang="ko-KR" altLang="en-US" sz="2200" dirty="0" err="1">
                <a:solidFill>
                  <a:schemeClr val="bg1"/>
                </a:solidFill>
                <a:latin typeface="-apple-system"/>
              </a:rPr>
              <a:t>텐서로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 저장되는 경우</a:t>
            </a:r>
            <a:endParaRPr lang="en-US" altLang="ko-KR" sz="2200" dirty="0">
              <a:solidFill>
                <a:schemeClr val="bg1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bg1"/>
                </a:solidFill>
                <a:latin typeface="-apple-system"/>
              </a:rPr>
              <a:t>주식 가격 데이터셋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과 </a:t>
            </a:r>
            <a:r>
              <a:rPr lang="ko-KR" altLang="en-US" sz="2200" b="1" dirty="0">
                <a:solidFill>
                  <a:schemeClr val="bg1"/>
                </a:solidFill>
                <a:latin typeface="-apple-system"/>
              </a:rPr>
              <a:t>트윗 데이터셋 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등에 사용됨</a:t>
            </a:r>
            <a:endParaRPr lang="en-US" altLang="ko-KR" sz="2200" dirty="0">
              <a:solidFill>
                <a:schemeClr val="bg1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6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56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C1F4B6-9B25-40C7-901B-2D7DA4E3E87D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2.2.8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텐서의</a:t>
            </a:r>
            <a:r>
              <a:rPr lang="ko-KR" altLang="en-US" sz="2700" b="1" i="1" dirty="0">
                <a:solidFill>
                  <a:prstClr val="white"/>
                </a:solidFill>
              </a:rPr>
              <a:t> 실제 사례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2815-FE35-4FF3-A2C3-846655AEFA0E}"/>
              </a:ext>
            </a:extLst>
          </p:cNvPr>
          <p:cNvSpPr txBox="1"/>
          <p:nvPr/>
        </p:nvSpPr>
        <p:spPr>
          <a:xfrm>
            <a:off x="1666423" y="1560843"/>
            <a:ext cx="877698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600" b="1" i="1" dirty="0">
                <a:solidFill>
                  <a:schemeClr val="bg1"/>
                </a:solidFill>
                <a:effectLst/>
                <a:latin typeface="-apple-system"/>
              </a:rPr>
              <a:t>이미지  데이터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: (samples, </a:t>
            </a:r>
            <a:r>
              <a:rPr lang="en-US" altLang="ko-KR" sz="2600" dirty="0">
                <a:solidFill>
                  <a:schemeClr val="bg1"/>
                </a:solidFill>
                <a:latin typeface="-apple-system"/>
              </a:rPr>
              <a:t>height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, width, </a:t>
            </a:r>
            <a:r>
              <a:rPr lang="en-US" altLang="ko-KR" sz="2600" b="0" i="0" dirty="0" err="1">
                <a:solidFill>
                  <a:schemeClr val="bg1"/>
                </a:solidFill>
                <a:effectLst/>
                <a:latin typeface="-apple-system"/>
              </a:rPr>
              <a:t>color_depth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또는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(samples, </a:t>
            </a:r>
            <a:r>
              <a:rPr lang="en-US" altLang="ko-KR" sz="2600" b="0" i="0" dirty="0" err="1">
                <a:solidFill>
                  <a:schemeClr val="bg1"/>
                </a:solidFill>
                <a:effectLst/>
                <a:latin typeface="-apple-system"/>
              </a:rPr>
              <a:t>color_depth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, height, width)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의 크기의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4D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이미지는 전형적으로 높이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너비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컬러 채널의 </a:t>
            </a:r>
            <a:r>
              <a:rPr lang="en-US" altLang="ko-KR" sz="2200" dirty="0">
                <a:solidFill>
                  <a:schemeClr val="bg1"/>
                </a:solidFill>
                <a:latin typeface="-apple-system"/>
              </a:rPr>
              <a:t>3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차원으로 이루어지지만 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샘플의 개수가 있어 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4D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-apple-system"/>
              </a:rPr>
              <a:t>텐서로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 가능</a:t>
            </a: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흑백의 경우에는 컬러채널이 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개이기에 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3D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-apple-system"/>
              </a:rPr>
              <a:t>텐서로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 데이터셋을 표현할 수도 있음</a:t>
            </a: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이미지의 경우에는 두 자기 방식으로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-apple-system"/>
              </a:rPr>
              <a:t>텐서의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 크기를 지정</a:t>
            </a:r>
            <a:endParaRPr lang="en-US" altLang="ko-K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채널 마지막 방식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텐서플로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(samples, </a:t>
            </a:r>
            <a:r>
              <a:rPr lang="en-US" altLang="ko-KR" sz="2000" dirty="0">
                <a:solidFill>
                  <a:schemeClr val="bg1"/>
                </a:solidFill>
                <a:latin typeface="-apple-system"/>
              </a:rPr>
              <a:t>height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, width,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-apple-system"/>
              </a:rPr>
              <a:t>color_depth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-apple-system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채널 우선 방식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씨아노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(samples,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-apple-system"/>
              </a:rPr>
              <a:t>color_depth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-apple-system"/>
              </a:rPr>
              <a:t>, height, width)</a:t>
            </a:r>
            <a:endParaRPr lang="ko-KR" altLang="en-US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771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578" y="2191464"/>
            <a:ext cx="60555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2.1 </a:t>
            </a:r>
            <a:r>
              <a:rPr lang="ko-KR" altLang="en-US" sz="4400" b="1" dirty="0">
                <a:solidFill>
                  <a:prstClr val="white"/>
                </a:solidFill>
              </a:rPr>
              <a:t>신경망과의 첫 만남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2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674E2-0DE5-42F7-A3E2-7E4F578A29AC}"/>
              </a:ext>
            </a:extLst>
          </p:cNvPr>
          <p:cNvSpPr txBox="1"/>
          <p:nvPr/>
        </p:nvSpPr>
        <p:spPr>
          <a:xfrm>
            <a:off x="1666423" y="2070983"/>
            <a:ext cx="85087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600" b="1" i="1" dirty="0">
                <a:solidFill>
                  <a:schemeClr val="bg1"/>
                </a:solidFill>
                <a:latin typeface="-apple-system"/>
              </a:rPr>
              <a:t>비디오 데이터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: (samples, frames, height, width, channels)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또는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(samples, frames, channels, height, width)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크기의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5D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텐서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비디오는 이미지를 프레임 단위로 읽는 것이므로 </a:t>
            </a:r>
            <a:r>
              <a:rPr lang="en-US" altLang="ko-KR" sz="2200" b="0" i="0" dirty="0">
                <a:solidFill>
                  <a:schemeClr val="bg1"/>
                </a:solidFill>
                <a:effectLst/>
                <a:latin typeface="-apple-system"/>
              </a:rPr>
              <a:t>1D </a:t>
            </a:r>
            <a:r>
              <a:rPr lang="ko-KR" altLang="en-US" sz="2200" b="0" i="0" dirty="0" err="1">
                <a:solidFill>
                  <a:schemeClr val="bg1"/>
                </a:solidFill>
                <a:effectLst/>
                <a:latin typeface="-apple-system"/>
              </a:rPr>
              <a:t>텐서만</a:t>
            </a:r>
            <a:r>
              <a:rPr lang="ko-KR" altLang="en-US" sz="2200" b="0" i="0" dirty="0">
                <a:solidFill>
                  <a:schemeClr val="bg1"/>
                </a:solidFill>
                <a:effectLst/>
                <a:latin typeface="-apple-system"/>
              </a:rPr>
              <a:t> 추가하면 </a:t>
            </a:r>
            <a:r>
              <a:rPr lang="ko-KR" altLang="en-US" sz="2200" dirty="0">
                <a:solidFill>
                  <a:schemeClr val="bg1"/>
                </a:solidFill>
                <a:latin typeface="-apple-system"/>
              </a:rPr>
              <a:t>됨</a:t>
            </a:r>
            <a:endParaRPr lang="ko-KR" altLang="en-US" sz="2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FBA82-8305-4515-ACDF-3A08CA40E375}"/>
              </a:ext>
            </a:extLst>
          </p:cNvPr>
          <p:cNvSpPr/>
          <p:nvPr/>
        </p:nvSpPr>
        <p:spPr>
          <a:xfrm>
            <a:off x="133326" y="342832"/>
            <a:ext cx="5112445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2.2.8 </a:t>
            </a:r>
            <a:r>
              <a:rPr lang="ko-KR" altLang="en-US" sz="2700" b="1" i="1" dirty="0" err="1">
                <a:solidFill>
                  <a:prstClr val="white"/>
                </a:solidFill>
              </a:rPr>
              <a:t>텐서의</a:t>
            </a:r>
            <a:r>
              <a:rPr lang="ko-KR" altLang="en-US" sz="2700" b="1" i="1" dirty="0">
                <a:solidFill>
                  <a:prstClr val="white"/>
                </a:solidFill>
              </a:rPr>
              <a:t> 실제 사례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1C3C-6A49-417D-B56D-FCBA410683F7}"/>
              </a:ext>
            </a:extLst>
          </p:cNvPr>
          <p:cNvSpPr txBox="1"/>
          <p:nvPr/>
        </p:nvSpPr>
        <p:spPr>
          <a:xfrm>
            <a:off x="1204047" y="1845745"/>
            <a:ext cx="97839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600" dirty="0" err="1">
                <a:solidFill>
                  <a:schemeClr val="bg1"/>
                </a:solidFill>
              </a:rPr>
              <a:t>텐서와</a:t>
            </a:r>
            <a:r>
              <a:rPr lang="ko-KR" altLang="en-US" sz="2600" dirty="0">
                <a:solidFill>
                  <a:schemeClr val="bg1"/>
                </a:solidFill>
              </a:rPr>
              <a:t> 경사 하강법을 설명하기 위해 실제 신경망 예제를 사용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600" dirty="0" err="1">
                <a:solidFill>
                  <a:schemeClr val="bg1"/>
                </a:solidFill>
              </a:rPr>
              <a:t>케라스</a:t>
            </a:r>
            <a:r>
              <a:rPr lang="ko-KR" altLang="en-US" sz="2600" dirty="0">
                <a:solidFill>
                  <a:schemeClr val="bg1"/>
                </a:solidFill>
              </a:rPr>
              <a:t> 파이썬 라이브러리를 사용하여 </a:t>
            </a:r>
            <a:r>
              <a:rPr lang="ko-KR" altLang="en-US" sz="2600" dirty="0" err="1">
                <a:solidFill>
                  <a:schemeClr val="bg1"/>
                </a:solidFill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</a:rPr>
              <a:t> 숫자 분류를 학습하는 구체적인 신경망 예제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600" dirty="0">
                <a:solidFill>
                  <a:schemeClr val="bg1"/>
                </a:solidFill>
              </a:rPr>
              <a:t>MNIST</a:t>
            </a:r>
            <a:r>
              <a:rPr lang="ko-KR" altLang="en-US" sz="2600" dirty="0">
                <a:solidFill>
                  <a:schemeClr val="bg1"/>
                </a:solidFill>
              </a:rPr>
              <a:t> 데이터셋 사용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4600E-9F67-492A-AC72-72EF3F721037}"/>
              </a:ext>
            </a:extLst>
          </p:cNvPr>
          <p:cNvSpPr txBox="1"/>
          <p:nvPr/>
        </p:nvSpPr>
        <p:spPr>
          <a:xfrm>
            <a:off x="1204046" y="3646352"/>
            <a:ext cx="97839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-apple-system"/>
              </a:rPr>
              <a:t>케라스에는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 이미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MNIST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데이터가 포함되어 있어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다음과 같이 데이터를 가져올 수 있음</a:t>
            </a: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각 데이터는 </a:t>
            </a:r>
            <a:r>
              <a:rPr lang="en-US" altLang="ko-KR" sz="2600" b="0" i="0" dirty="0" err="1">
                <a:solidFill>
                  <a:schemeClr val="bg1"/>
                </a:solidFill>
                <a:effectLst/>
                <a:latin typeface="-apple-system"/>
              </a:rPr>
              <a:t>numpy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-apple-system"/>
              </a:rPr>
              <a:t>배열 형태로 데이터를 지니고 있음</a:t>
            </a:r>
            <a:endParaRPr lang="en-US" altLang="ko-KR" sz="2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54016D-428A-4D61-8C6F-CA3B597B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78" y="1774215"/>
            <a:ext cx="9379643" cy="13433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4EA82C-8339-4994-9679-D456E04BDBC4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21A4-0E7F-4898-AF18-387D63385E34}"/>
              </a:ext>
            </a:extLst>
          </p:cNvPr>
          <p:cNvSpPr txBox="1"/>
          <p:nvPr/>
        </p:nvSpPr>
        <p:spPr>
          <a:xfrm>
            <a:off x="1204047" y="4316939"/>
            <a:ext cx="97839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연속된 </a:t>
            </a:r>
            <a:r>
              <a:rPr lang="ko-KR" altLang="en-US" sz="2400" dirty="0">
                <a:solidFill>
                  <a:schemeClr val="bg1"/>
                </a:solidFill>
                <a:latin typeface="-apple-system"/>
              </a:rPr>
              <a:t>신경망 층인 </a:t>
            </a:r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Dense</a:t>
            </a:r>
            <a:r>
              <a:rPr lang="ko-KR" altLang="en-US" sz="2400" dirty="0">
                <a:solidFill>
                  <a:schemeClr val="bg1"/>
                </a:solidFill>
                <a:latin typeface="-apple-system"/>
              </a:rPr>
              <a:t>층 </a:t>
            </a:r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-apple-system"/>
              </a:rPr>
              <a:t>개가 연속되어 있음 </a:t>
            </a:r>
            <a:endParaRPr lang="en-US" altLang="ko-KR" sz="2400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    - </a:t>
            </a:r>
            <a:r>
              <a:rPr lang="en-US" altLang="ko-KR" sz="2400" b="0" i="0" dirty="0" err="1">
                <a:solidFill>
                  <a:schemeClr val="bg1"/>
                </a:solidFill>
                <a:effectLst/>
                <a:latin typeface="-apple-system"/>
              </a:rPr>
              <a:t>relu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층과 </a:t>
            </a:r>
            <a:r>
              <a:rPr lang="en-US" altLang="ko-KR" sz="2400" b="0" i="0" dirty="0" err="1">
                <a:solidFill>
                  <a:schemeClr val="bg1"/>
                </a:solidFill>
                <a:effectLst/>
                <a:latin typeface="-apple-system"/>
              </a:rPr>
              <a:t>softmax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층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,</a:t>
            </a:r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신경망에 층을 추가하여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의미있는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표현을 </a:t>
            </a:r>
            <a:endParaRPr lang="en-US" altLang="ko-K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apple-system"/>
              </a:rPr>
              <a:t>     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점진적으로 추출하는 것</a:t>
            </a:r>
            <a:endParaRPr lang="en-US" altLang="ko-K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altLang="ko-KR" sz="1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마지막의 </a:t>
            </a:r>
            <a:r>
              <a:rPr lang="en-US" altLang="ko-KR" sz="2400" b="0" i="0" dirty="0" err="1">
                <a:solidFill>
                  <a:schemeClr val="bg1"/>
                </a:solidFill>
                <a:effectLst/>
                <a:latin typeface="-apple-system"/>
              </a:rPr>
              <a:t>softmax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층의 경우는 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10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개의 확률 점수가 들어 있는 배열을 반환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72E9B-589F-4544-9278-35C7706C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54202"/>
            <a:ext cx="9472594" cy="30611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64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323B0-DBC2-4361-B850-AE30A3A20A41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C1586-7C77-4A92-9F62-D622E4BA4A7D}"/>
              </a:ext>
            </a:extLst>
          </p:cNvPr>
          <p:cNvSpPr txBox="1"/>
          <p:nvPr/>
        </p:nvSpPr>
        <p:spPr>
          <a:xfrm>
            <a:off x="1204047" y="2510173"/>
            <a:ext cx="9783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chemeClr val="bg1"/>
                </a:solidFill>
              </a:rPr>
              <a:t>신경망이 훈련 준비를 마치기 위해서 컴파일 단계에 포함될 세 가지가 더 필요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bg1"/>
                </a:solidFill>
              </a:rPr>
              <a:t>손실 함수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훈련 데이터에서 신경망의 성능을 측정하는 방법으로 네트워크가 옳은 방향으로 학습될 수 있도록 </a:t>
            </a:r>
            <a:r>
              <a:rPr lang="ko-KR" altLang="en-US" sz="2200" dirty="0" err="1">
                <a:solidFill>
                  <a:schemeClr val="bg1"/>
                </a:solidFill>
              </a:rPr>
              <a:t>도와줌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200" b="1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입력된 데이터와 손실 함수를 기반으로 네트워크를 업데이트하는 메커니즘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bg1"/>
                </a:solidFill>
              </a:rPr>
              <a:t>훈련과 테스트 과정을 모니터링할 지표 </a:t>
            </a:r>
            <a:r>
              <a:rPr lang="en-US" altLang="ko-KR" sz="2200" dirty="0">
                <a:solidFill>
                  <a:schemeClr val="bg1"/>
                </a:solidFill>
              </a:rPr>
              <a:t>: </a:t>
            </a:r>
            <a:r>
              <a:rPr lang="ko-KR" altLang="en-US" sz="2200" dirty="0">
                <a:solidFill>
                  <a:schemeClr val="bg1"/>
                </a:solidFill>
              </a:rPr>
              <a:t>여기에서는 정확도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정확히 분류된 이미지의 비율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만 고려</a:t>
            </a:r>
            <a:r>
              <a:rPr lang="en-US" altLang="ko-KR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E83F0-B1CB-47E4-BB79-87F4BF8A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40" y="1478613"/>
            <a:ext cx="9525120" cy="83098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443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E422A7-6DA3-4398-A806-6383C199D17F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48C4FB-FF96-4212-821A-78C9E740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21" y="2062071"/>
            <a:ext cx="7562557" cy="282205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56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61542-2E3B-48D7-84D2-71477515A6E9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A0626-8F11-4D56-BF99-7BBB223F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26" y="2041558"/>
            <a:ext cx="6359948" cy="20491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6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62C402-9C31-48A3-8A9B-A42B679551BA}"/>
              </a:ext>
            </a:extLst>
          </p:cNvPr>
          <p:cNvSpPr/>
          <p:nvPr/>
        </p:nvSpPr>
        <p:spPr>
          <a:xfrm>
            <a:off x="508709" y="342832"/>
            <a:ext cx="3845573" cy="63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700" b="1" i="1" dirty="0">
                <a:solidFill>
                  <a:prstClr val="white"/>
                </a:solidFill>
              </a:rPr>
              <a:t>2.1 </a:t>
            </a:r>
            <a:r>
              <a:rPr lang="ko-KR" altLang="en-US" sz="2700" b="1" i="1" dirty="0">
                <a:solidFill>
                  <a:prstClr val="white"/>
                </a:solidFill>
              </a:rPr>
              <a:t>신경망과의 첫 만남</a:t>
            </a:r>
            <a:endParaRPr lang="en-US" altLang="ko-KR" sz="27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673D7-072C-4B06-A3D5-0F14278D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52" y="1154202"/>
            <a:ext cx="6993105" cy="11091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84EF83-111A-467D-812C-614B0E3A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52" y="2439476"/>
            <a:ext cx="6993105" cy="35198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D524F-D65D-48E0-A78E-9D4804812C3A}"/>
              </a:ext>
            </a:extLst>
          </p:cNvPr>
          <p:cNvSpPr txBox="1"/>
          <p:nvPr/>
        </p:nvSpPr>
        <p:spPr>
          <a:xfrm>
            <a:off x="8068463" y="1058779"/>
            <a:ext cx="338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bg1"/>
                </a:solidFill>
              </a:rPr>
              <a:t>훈련 정확도와 테스트 정확도의 차이는 </a:t>
            </a:r>
            <a:r>
              <a:rPr lang="ko-KR" altLang="en-US" sz="2600" b="1" dirty="0">
                <a:solidFill>
                  <a:schemeClr val="bg1"/>
                </a:solidFill>
              </a:rPr>
              <a:t>과대적합</a:t>
            </a:r>
            <a:r>
              <a:rPr lang="ko-KR" altLang="en-US" sz="2600" dirty="0">
                <a:solidFill>
                  <a:schemeClr val="bg1"/>
                </a:solidFill>
              </a:rPr>
              <a:t> 때문</a:t>
            </a:r>
          </a:p>
        </p:txBody>
      </p:sp>
    </p:spTree>
    <p:extLst>
      <p:ext uri="{BB962C8B-B14F-4D97-AF65-F5344CB8AC3E}">
        <p14:creationId xmlns:p14="http://schemas.microsoft.com/office/powerpoint/2010/main" val="11586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871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곽윤하</dc:creator>
  <cp:lastModifiedBy>곽윤하</cp:lastModifiedBy>
  <cp:revision>37</cp:revision>
  <dcterms:created xsi:type="dcterms:W3CDTF">2021-01-17T09:34:43Z</dcterms:created>
  <dcterms:modified xsi:type="dcterms:W3CDTF">2021-01-17T16:11:58Z</dcterms:modified>
</cp:coreProperties>
</file>