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8" r:id="rId4"/>
    <p:sldId id="264" r:id="rId5"/>
    <p:sldId id="262" r:id="rId6"/>
    <p:sldId id="263" r:id="rId7"/>
    <p:sldId id="270" r:id="rId8"/>
    <p:sldId id="271" r:id="rId9"/>
    <p:sldId id="272" r:id="rId10"/>
    <p:sldId id="273" r:id="rId11"/>
    <p:sldId id="274" r:id="rId12"/>
    <p:sldId id="265" r:id="rId13"/>
    <p:sldId id="266" r:id="rId14"/>
    <p:sldId id="275" r:id="rId15"/>
    <p:sldId id="267" r:id="rId16"/>
    <p:sldId id="269" r:id="rId17"/>
    <p:sldId id="260" r:id="rId18"/>
  </p:sldIdLst>
  <p:sldSz cx="9144000" cy="6858000" type="screen4x3"/>
  <p:notesSz cx="6858000" cy="9144000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E92"/>
    <a:srgbClr val="000000"/>
    <a:srgbClr val="04BEFE"/>
    <a:srgbClr val="4481EB"/>
    <a:srgbClr val="1F1F1F"/>
    <a:srgbClr val="246AE8"/>
    <a:srgbClr val="01ACE9"/>
    <a:srgbClr val="0C2E6A"/>
    <a:srgbClr val="1E3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92884" autoAdjust="0"/>
  </p:normalViewPr>
  <p:slideViewPr>
    <p:cSldViewPr>
      <p:cViewPr varScale="1">
        <p:scale>
          <a:sx n="67" d="100"/>
          <a:sy n="67" d="100"/>
        </p:scale>
        <p:origin x="58" y="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AE2C-7F25-4931-BAAF-0F4B341E3FA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10D5-B300-403A-A878-5936AC74D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4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 반복 루프는 다음과 같은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알고리즘을 통해 반복되고 훈련됩니다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22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 이 코드는 모멘텀을 두 번 반복하는 알고리즘인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gothic_l"/>
              </a:rPr>
              <a:t>네스테로프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 모멘텀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(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gothic_l"/>
              </a:rPr>
              <a:t>Nesterov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 Momentum)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을 구현한 것입니다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기본 모멘텀은 여섯 번째 줄을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w = w + velocity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처럼 바꾸어 주면 됩니다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모멘텀이나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gothic_l"/>
              </a:rPr>
              <a:t>네스테로프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 모멘텀 방식을 사용하려면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from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keras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 import optimizers;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sgd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 =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optimizers.SGD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(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lr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=0.01, momentum=0.9,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nesterov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=True); 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network.compile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(optimizer=</a:t>
            </a:r>
            <a:r>
              <a:rPr lang="en-US" altLang="ko-KR" b="0" i="0" dirty="0" err="1">
                <a:solidFill>
                  <a:srgbClr val="424242"/>
                </a:solidFill>
                <a:effectLst/>
                <a:latin typeface="code"/>
              </a:rPr>
              <a:t>sgd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, …)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처럼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SGD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gothic_l"/>
              </a:rPr>
              <a:t>옵티마이저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 객체를 생성하여 직접 전달해야 합니다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본문과는 달리 일반적으로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momentum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 값은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0.9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gothic_l"/>
              </a:rPr>
              <a:t>정도를 많이 사용합니다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gothic_l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연쇄 법칙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(chain rule)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이라 불리는 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f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g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))′=</a:t>
            </a:r>
            <a:r>
              <a:rPr lang="en-US" altLang="ko-KR" b="0" i="0" u="none" strike="noStrike" dirty="0" err="1">
                <a:solidFill>
                  <a:srgbClr val="494E52"/>
                </a:solidFill>
                <a:effectLst/>
                <a:latin typeface="MathJax_Math-italic"/>
              </a:rPr>
              <a:t>f</a:t>
            </a:r>
            <a:r>
              <a:rPr lang="en-US" altLang="ko-KR" b="0" i="0" u="none" strike="noStrike" dirty="0" err="1">
                <a:solidFill>
                  <a:srgbClr val="494E52"/>
                </a:solidFill>
                <a:effectLst/>
                <a:latin typeface="MathJax_Main"/>
              </a:rPr>
              <a:t>′</a:t>
            </a:r>
            <a:r>
              <a:rPr lang="en-US" altLang="ko-KR" b="0" i="0" u="none" strike="noStrike" dirty="0" err="1">
                <a:solidFill>
                  <a:srgbClr val="494E52"/>
                </a:solidFill>
                <a:effectLst/>
                <a:latin typeface="MathJax_Math-italic"/>
              </a:rPr>
              <a:t>g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(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)∗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g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′(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th-italic"/>
              </a:rPr>
              <a:t>x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MathJax_Main"/>
              </a:rPr>
              <a:t>)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-apple-system"/>
              </a:rPr>
              <a:t>f(g(x))′=</a:t>
            </a:r>
            <a:r>
              <a:rPr lang="en-US" altLang="ko-KR" b="0" i="0" u="none" strike="noStrike" dirty="0" err="1">
                <a:solidFill>
                  <a:srgbClr val="494E52"/>
                </a:solidFill>
                <a:effectLst/>
                <a:latin typeface="-apple-system"/>
              </a:rPr>
              <a:t>f′g</a:t>
            </a:r>
            <a:r>
              <a:rPr lang="en-US" altLang="ko-KR" b="0" i="0" u="none" strike="noStrike" dirty="0">
                <a:solidFill>
                  <a:srgbClr val="494E52"/>
                </a:solidFill>
                <a:effectLst/>
                <a:latin typeface="-apple-system"/>
              </a:rPr>
              <a:t>(x)∗g′(x)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를 이용하여 많은 층의 값들을 경사 하강법으로 연산할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현재는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텐서플로처럼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기호 미분이 가능한 최신 프레임워크를 활용하여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미분값을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구하니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알고리즘을 직접 구현하고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공식을 유도하는 등의 시간 및 노력의 소모가 필요 없습니다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이런게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머신 러닝의 대중화를 만든 것이겠죠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 데이터에서 수행되는 각 반복을 </a:t>
            </a:r>
            <a:r>
              <a:rPr lang="ko-KR" altLang="en-US" b="1" i="0" dirty="0" err="1">
                <a:solidFill>
                  <a:srgbClr val="494E52"/>
                </a:solidFill>
                <a:effectLst/>
                <a:latin typeface="-apple-system"/>
              </a:rPr>
              <a:t>에포크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(epoch)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라고 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83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 데이터에서 수행되는 각 반복을 </a:t>
            </a:r>
            <a:r>
              <a:rPr lang="ko-KR" altLang="en-US" b="1" i="0" dirty="0" err="1">
                <a:solidFill>
                  <a:srgbClr val="494E52"/>
                </a:solidFill>
                <a:effectLst/>
                <a:latin typeface="-apple-system"/>
              </a:rPr>
              <a:t>에포크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(epoch)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라고 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1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훈련 반복 루프는 다음과 같은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알고리즘을 통해 반복되고 훈련됩니다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3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7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7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가장 중요한 것은 결과값에 대한 함수 값의 기울기입니다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엡실론 만큼 변화에 대한 결과 값의 변화를 찾기 위한 과정입니다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데이터를 아주 작게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변화시켰을때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예상되는 데이터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변화값을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도함수로 구하는 것입니다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그렇다면 원하는 방향으로 수치를 변경할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0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위의 변화율을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텐서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연산에 적용한 것이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그래디언트입니다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다차원 입력인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텐서를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입력 받는 함수에 변화율 개념을 확장시킨 것 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값에 따라 너무 크게 변화하지 않게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하기위하여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스케일링 비율인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step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값을 잘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설정해야합니다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5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미분 가능한 함수가 주어지면 이론적으로 함수의 최솟값을 해석적으로 구할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변화율이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 되는 지점을 향해 계속 조금씩 나아가면 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모멘텀을 이용하여 더 효율적으로 계산할 수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4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3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4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7D06-8E03-4871-9D44-9E5A3961E2C4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516" y="2655933"/>
            <a:ext cx="87129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>
                <a:latin typeface="Sandoll 고딕Neo2유니 06 Bd" pitchFamily="34" charset="-127"/>
                <a:ea typeface="Sandoll 고딕Neo2유니 06 Bd" pitchFamily="34" charset="-127"/>
              </a:rPr>
              <a:t>2.4</a:t>
            </a:r>
            <a:r>
              <a:rPr lang="ko-KR" altLang="en-US" sz="3400" dirty="0">
                <a:latin typeface="Sandoll 고딕Neo2유니 06 Bd" pitchFamily="34" charset="-127"/>
                <a:ea typeface="Sandoll 고딕Neo2유니 06 Bd" pitchFamily="34" charset="-127"/>
              </a:rPr>
              <a:t> 신경망의 엔진</a:t>
            </a:r>
            <a:r>
              <a:rPr lang="en-US" altLang="ko-KR" sz="34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400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r>
              <a:rPr lang="ko-KR" altLang="en-US" sz="3400" dirty="0">
                <a:latin typeface="Sandoll 고딕Neo2유니 06 Bd" pitchFamily="34" charset="-127"/>
                <a:ea typeface="Sandoll 고딕Neo2유니 06 Bd" pitchFamily="34" charset="-127"/>
              </a:rPr>
              <a:t> 기반 최적화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4" y="3444994"/>
            <a:ext cx="8064896" cy="504056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doll 고딕Neo1유니코드 03 Lt" pitchFamily="34" charset="-127"/>
              <a:ea typeface="Sandoll 고딕Neo1유니코드 03 Lt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8498D-757C-4008-843A-70348803A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92" y="1262237"/>
            <a:ext cx="4215916" cy="2964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AAA7A-2F8A-4246-A3A3-FE459BC6ED1E}"/>
              </a:ext>
            </a:extLst>
          </p:cNvPr>
          <p:cNvSpPr txBox="1"/>
          <p:nvPr/>
        </p:nvSpPr>
        <p:spPr>
          <a:xfrm>
            <a:off x="443364" y="4426288"/>
            <a:ext cx="8208912" cy="74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rgbClr val="424242"/>
                </a:solidFill>
                <a:effectLst/>
                <a:latin typeface="serif_l"/>
              </a:rPr>
              <a:t>지역 최솟값에 도달하는 파라미터 값에서는 </a:t>
            </a:r>
            <a:endParaRPr lang="en-US" altLang="ko-KR" sz="1500" b="0" i="0" dirty="0">
              <a:solidFill>
                <a:srgbClr val="424242"/>
              </a:solidFill>
              <a:effectLst/>
              <a:latin typeface="serif_l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>
                <a:solidFill>
                  <a:srgbClr val="424242"/>
                </a:solidFill>
                <a:effectLst/>
                <a:latin typeface="serif_l"/>
              </a:rPr>
              <a:t>왼쪽으로 이동</a:t>
            </a:r>
            <a:r>
              <a:rPr lang="ko-KR" altLang="en-US" sz="1500" b="0" i="0" dirty="0">
                <a:solidFill>
                  <a:srgbClr val="424242"/>
                </a:solidFill>
                <a:effectLst/>
                <a:latin typeface="serif_l"/>
              </a:rPr>
              <a:t>해도 손실이 증가하고</a:t>
            </a:r>
            <a:r>
              <a:rPr lang="en-US" altLang="ko-KR" sz="1500" b="0" i="0" dirty="0">
                <a:solidFill>
                  <a:srgbClr val="424242"/>
                </a:solidFill>
                <a:effectLst/>
                <a:latin typeface="serif_l"/>
              </a:rPr>
              <a:t>, </a:t>
            </a:r>
            <a:r>
              <a:rPr lang="ko-KR" altLang="en-US" sz="1500" b="0" dirty="0">
                <a:solidFill>
                  <a:srgbClr val="424242"/>
                </a:solidFill>
                <a:effectLst/>
                <a:latin typeface="serif_l"/>
              </a:rPr>
              <a:t>오른쪽으로 이동</a:t>
            </a:r>
            <a:r>
              <a:rPr lang="ko-KR" altLang="en-US" sz="1500" b="0" i="0" dirty="0">
                <a:solidFill>
                  <a:srgbClr val="424242"/>
                </a:solidFill>
                <a:effectLst/>
                <a:latin typeface="serif_l"/>
              </a:rPr>
              <a:t>해도 손실이 증가한다</a:t>
            </a:r>
            <a:r>
              <a:rPr lang="en-US" altLang="ko-KR" sz="15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E77AAC-8E68-4A0C-85B7-C24D43CA35B7}"/>
                  </a:ext>
                </a:extLst>
              </p:cNvPr>
              <p:cNvSpPr txBox="1"/>
              <p:nvPr/>
            </p:nvSpPr>
            <p:spPr>
              <a:xfrm>
                <a:off x="418805" y="5371241"/>
                <a:ext cx="8208912" cy="87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serif_l"/>
                  </a:rPr>
                  <a:t>대상 파라미터가 작은 </a:t>
                </a:r>
                <a:r>
                  <a:rPr lang="ko-KR" altLang="en-US" b="0" i="0" dirty="0" err="1">
                    <a:solidFill>
                      <a:srgbClr val="424242"/>
                    </a:solidFill>
                    <a:effectLst/>
                    <a:latin typeface="serif_l"/>
                  </a:rPr>
                  <a:t>학습률을</a:t>
                </a:r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serif_l"/>
                  </a:rPr>
                  <a:t> 가진 </a:t>
                </a:r>
                <a:r>
                  <a:rPr lang="en-US" altLang="ko-KR" b="0" i="0" dirty="0">
                    <a:solidFill>
                      <a:srgbClr val="424242"/>
                    </a:solidFill>
                    <a:effectLst/>
                    <a:latin typeface="serif_l"/>
                  </a:rPr>
                  <a:t>SGD</a:t>
                </a:r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serif_l"/>
                  </a:rPr>
                  <a:t>로 최적화되었다면 최적화 과정이 전역 최솟값으로 향하지 못하고 이 지역 최솟값에 갇히게 됩니다</a:t>
                </a:r>
                <a:r>
                  <a:rPr lang="en-US" altLang="ko-KR" b="0" i="0" dirty="0">
                    <a:solidFill>
                      <a:srgbClr val="424242"/>
                    </a:solidFill>
                    <a:effectLst/>
                    <a:latin typeface="serif_l"/>
                  </a:rPr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E77AAC-8E68-4A0C-85B7-C24D43CA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5" y="5371241"/>
                <a:ext cx="8208912" cy="878126"/>
              </a:xfrm>
              <a:prstGeom prst="rect">
                <a:avLst/>
              </a:prstGeom>
              <a:blipFill>
                <a:blip r:embed="rId8"/>
                <a:stretch>
                  <a:fillRect l="-669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70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15A0E-4591-4B19-94F1-4A9800129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017" y="3284984"/>
            <a:ext cx="8137965" cy="2590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DD886-8CEA-45AC-9D3C-F51B6F9603F1}"/>
              </a:ext>
            </a:extLst>
          </p:cNvPr>
          <p:cNvSpPr txBox="1"/>
          <p:nvPr/>
        </p:nvSpPr>
        <p:spPr>
          <a:xfrm>
            <a:off x="311231" y="1286716"/>
            <a:ext cx="8208912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424242"/>
                </a:solidFill>
                <a:effectLst/>
                <a:latin typeface="gothic_m"/>
              </a:rPr>
              <a:t>모멘텀</a:t>
            </a:r>
            <a:r>
              <a:rPr lang="en-US" altLang="ko-KR" b="0" i="0" dirty="0">
                <a:solidFill>
                  <a:srgbClr val="8B8B8B"/>
                </a:solidFill>
                <a:effectLst/>
                <a:latin typeface="serif_l"/>
              </a:rPr>
              <a:t>(momentum)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B8B8B"/>
                </a:solidFill>
                <a:latin typeface="serif_l"/>
              </a:rPr>
              <a:t>: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SGD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에 있는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2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개의 문제점인 수렴 속도와 지역 최솟값을 해결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FD1C72-A456-4058-B129-61037FA922E6}"/>
                  </a:ext>
                </a:extLst>
              </p:cNvPr>
              <p:cNvSpPr txBox="1"/>
              <p:nvPr/>
            </p:nvSpPr>
            <p:spPr>
              <a:xfrm>
                <a:off x="323528" y="2241738"/>
                <a:ext cx="8245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dirty="0"/>
                  <a:t> 모멘텀이 충분하면 갇히지 않고 전역 최솟값에 도달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 모멘텀은 현재 기울기와 현재 속도를 같이 고려하여 각 단계 진행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FD1C72-A456-4058-B129-61037FA92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41738"/>
                <a:ext cx="8245447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63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2.4.4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변화율 연결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역전파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알고리즘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63D9C9-7998-406A-810D-F75F09A7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39" y="1988840"/>
            <a:ext cx="8748464" cy="225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610" tIns="158700" rIns="4761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de"/>
              </a:rPr>
              <a:t>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de"/>
              </a:rPr>
              <a:t>(W1, W2, W3)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de"/>
              </a:rPr>
              <a:t>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de"/>
              </a:rPr>
              <a:t>(W1,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de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de"/>
              </a:rPr>
              <a:t>(W2, c(W3)))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i="0" dirty="0">
                <a:solidFill>
                  <a:srgbClr val="424242"/>
                </a:solidFill>
                <a:effectLst/>
                <a:latin typeface="+mj-lt"/>
              </a:rPr>
              <a:t>연쇄 법칙</a:t>
            </a:r>
            <a:r>
              <a:rPr lang="en-US" altLang="ko-KR" b="0" i="0" dirty="0">
                <a:solidFill>
                  <a:srgbClr val="8B8B8B"/>
                </a:solidFill>
                <a:effectLst/>
                <a:latin typeface="+mj-lt"/>
              </a:rPr>
              <a:t>(chain rule)</a:t>
            </a:r>
            <a:r>
              <a:rPr lang="en-US" altLang="ko-KR" dirty="0">
                <a:solidFill>
                  <a:srgbClr val="424242"/>
                </a:solidFill>
                <a:latin typeface="+mj-lt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i="0" dirty="0">
                <a:solidFill>
                  <a:srgbClr val="424242"/>
                </a:solidFill>
                <a:effectLst/>
                <a:latin typeface="+mj-lt"/>
              </a:rPr>
              <a:t>-</a:t>
            </a:r>
            <a:r>
              <a:rPr lang="ko-KR" altLang="en-US" b="1" i="0" dirty="0">
                <a:solidFill>
                  <a:srgbClr val="424242"/>
                </a:solidFill>
                <a:effectLst/>
                <a:latin typeface="+mj-lt"/>
              </a:rPr>
              <a:t> </a:t>
            </a:r>
            <a:r>
              <a:rPr lang="en-US" altLang="ko-KR" b="1" i="0" dirty="0">
                <a:solidFill>
                  <a:srgbClr val="424242"/>
                </a:solidFill>
                <a:effectLst/>
                <a:latin typeface="+mj-lt"/>
              </a:rPr>
              <a:t>f(g(x))’ = f’(g(x)) * g’(x)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+mj-lt"/>
              </a:rPr>
              <a:t>를 사용하여 </a:t>
            </a:r>
            <a:r>
              <a:rPr lang="ko-KR" altLang="en-US" b="0" dirty="0">
                <a:solidFill>
                  <a:srgbClr val="424242"/>
                </a:solidFill>
                <a:effectLst/>
                <a:latin typeface="+mj-lt"/>
              </a:rPr>
              <a:t>유도될 수 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ko-KR" u="none" strike="noStrike" cap="none" normalizeH="0" baseline="0" dirty="0">
              <a:ln>
                <a:noFill/>
              </a:ln>
              <a:solidFill>
                <a:srgbClr val="424242"/>
              </a:solidFill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i="0" dirty="0" err="1">
                <a:solidFill>
                  <a:srgbClr val="424242"/>
                </a:solidFill>
                <a:effectLst/>
                <a:latin typeface="gothic_m"/>
              </a:rPr>
              <a:t>역전파</a:t>
            </a:r>
            <a:r>
              <a:rPr lang="en-US" altLang="ko-KR" b="0" i="0" dirty="0">
                <a:solidFill>
                  <a:srgbClr val="8B8B8B"/>
                </a:solidFill>
                <a:effectLst/>
                <a:latin typeface="serif_l"/>
              </a:rPr>
              <a:t>(Backpropagation)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 알고리즘 </a:t>
            </a:r>
            <a:r>
              <a:rPr lang="en-US" altLang="ko-KR" sz="1500" b="0" i="0" dirty="0">
                <a:solidFill>
                  <a:srgbClr val="424242"/>
                </a:solidFill>
                <a:effectLst/>
                <a:latin typeface="serif_l"/>
              </a:rPr>
              <a:t>(</a:t>
            </a:r>
            <a:r>
              <a:rPr lang="ko-KR" altLang="en-US" sz="1500" b="1" i="0" dirty="0">
                <a:solidFill>
                  <a:srgbClr val="424242"/>
                </a:solidFill>
                <a:effectLst/>
                <a:latin typeface="gothic_m"/>
              </a:rPr>
              <a:t>후진 모드 자동 미분</a:t>
            </a:r>
            <a:r>
              <a:rPr lang="en-US" altLang="ko-KR" sz="1500" b="0" i="0" dirty="0">
                <a:solidFill>
                  <a:srgbClr val="8B8B8B"/>
                </a:solidFill>
                <a:effectLst/>
                <a:latin typeface="serif_l"/>
              </a:rPr>
              <a:t>(reverse-mode automatic differentiation))</a:t>
            </a:r>
            <a:endParaRPr lang="en-US" altLang="ko-KR" sz="1500" b="0" i="0" dirty="0">
              <a:solidFill>
                <a:srgbClr val="424242"/>
              </a:solidFill>
              <a:effectLst/>
              <a:latin typeface="serif_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i="0" dirty="0">
                <a:solidFill>
                  <a:srgbClr val="424242"/>
                </a:solidFill>
                <a:effectLst/>
                <a:latin typeface="+mj-lt"/>
              </a:rPr>
              <a:t>-</a:t>
            </a:r>
            <a:r>
              <a:rPr kumimoji="0" lang="en-US" altLang="ko-KR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latin typeface="serif_l"/>
              </a:rPr>
              <a:t> </a:t>
            </a:r>
            <a:r>
              <a:rPr kumimoji="0" lang="ko-KR" altLang="en-US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latin typeface="serif_l"/>
              </a:rPr>
              <a:t>연쇄 법칙을 신경망의 </a:t>
            </a:r>
            <a:r>
              <a:rPr kumimoji="0" lang="ko-KR" altLang="en-US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latin typeface="serif_l"/>
              </a:rPr>
              <a:t>그래디언트</a:t>
            </a:r>
            <a:r>
              <a:rPr kumimoji="0" lang="ko-KR" altLang="en-US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latin typeface="serif_l"/>
              </a:rPr>
              <a:t> 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계산에 적용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643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2.5</a:t>
            </a:r>
            <a:r>
              <a:rPr lang="ko-KR" altLang="en-US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첫번째 예제 다시 살펴보기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64BF6-F1F3-4E74-A95D-474918E5C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788" y="1933422"/>
            <a:ext cx="7753593" cy="3295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011582-3722-48C4-8F08-1267EDA3B85A}"/>
                  </a:ext>
                </a:extLst>
              </p:cNvPr>
              <p:cNvSpPr txBox="1"/>
              <p:nvPr/>
            </p:nvSpPr>
            <p:spPr>
              <a:xfrm>
                <a:off x="467544" y="1433101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1" dirty="0"/>
                  <a:t> 입력 데이터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011582-3722-48C4-8F08-1267EDA3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33101"/>
                <a:ext cx="345638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3211566-FC5E-41CF-808E-6780B42E9432}"/>
              </a:ext>
            </a:extLst>
          </p:cNvPr>
          <p:cNvSpPr txBox="1"/>
          <p:nvPr/>
        </p:nvSpPr>
        <p:spPr>
          <a:xfrm>
            <a:off x="495600" y="5297428"/>
            <a:ext cx="833069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입력 이미지의 데이터 타입은 </a:t>
            </a:r>
            <a:r>
              <a:rPr lang="en-US" altLang="ko-KR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"/>
              </a:rPr>
              <a:t>float32</a:t>
            </a:r>
            <a:r>
              <a:rPr lang="ko-KR" altLang="en-US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로</a:t>
            </a:r>
            <a:r>
              <a:rPr lang="en-US" altLang="ko-KR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, </a:t>
            </a:r>
            <a:r>
              <a:rPr lang="ko-KR" altLang="en-US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훈련 데이터는 </a:t>
            </a:r>
            <a:r>
              <a:rPr lang="en-US" altLang="ko-KR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"/>
              </a:rPr>
              <a:t>(60000, 784)</a:t>
            </a:r>
            <a:r>
              <a:rPr lang="ko-KR" altLang="en-US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 크기</a:t>
            </a:r>
            <a:r>
              <a:rPr lang="en-US" altLang="ko-KR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 </a:t>
            </a:r>
            <a:r>
              <a:rPr lang="ko-KR" altLang="en-US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테스트 데이터는 </a:t>
            </a:r>
            <a:r>
              <a:rPr lang="en-US" altLang="ko-KR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"/>
              </a:rPr>
              <a:t>(10000, 784)</a:t>
            </a:r>
            <a:r>
              <a:rPr lang="ko-KR" altLang="en-US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 크기의 </a:t>
            </a:r>
            <a:r>
              <a:rPr lang="ko-KR" altLang="en-US" sz="1700" b="0" i="0" dirty="0" err="1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넘파이</a:t>
            </a:r>
            <a:r>
              <a:rPr lang="ko-KR" altLang="en-US" sz="1700" b="0" i="0" dirty="0">
                <a:solidFill>
                  <a:srgbClr val="42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_l"/>
              </a:rPr>
              <a:t> 배열로 저장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72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2.5</a:t>
            </a:r>
            <a:r>
              <a:rPr lang="ko-KR" altLang="en-US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첫번째 예제 다시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611A9-C140-4BB8-BEE1-673A5DC09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95" y="2301534"/>
            <a:ext cx="8355043" cy="10296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733DB-F90A-407E-ABEF-17C1EBC4EF6E}"/>
                  </a:ext>
                </a:extLst>
              </p:cNvPr>
              <p:cNvSpPr txBox="1"/>
              <p:nvPr/>
            </p:nvSpPr>
            <p:spPr>
              <a:xfrm>
                <a:off x="394478" y="170080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1" i="0" dirty="0">
                    <a:solidFill>
                      <a:srgbClr val="424242"/>
                    </a:solidFill>
                    <a:effectLst/>
                    <a:latin typeface="serif_l"/>
                  </a:rPr>
                  <a:t> 사용할 신경망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733DB-F90A-407E-ABEF-17C1EBC4E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78" y="1700808"/>
                <a:ext cx="4572000" cy="369332"/>
              </a:xfrm>
              <a:prstGeom prst="rect">
                <a:avLst/>
              </a:prstGeom>
              <a:blipFill>
                <a:blip r:embed="rId8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B9804CE-98A2-4E04-B196-AA4E5C28D722}"/>
              </a:ext>
            </a:extLst>
          </p:cNvPr>
          <p:cNvSpPr txBox="1"/>
          <p:nvPr/>
        </p:nvSpPr>
        <p:spPr>
          <a:xfrm>
            <a:off x="394478" y="3587532"/>
            <a:ext cx="8355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2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개의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code"/>
              </a:rPr>
              <a:t>Dense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 층 연결</a:t>
            </a:r>
            <a:endParaRPr lang="en-US" altLang="ko-KR" b="0" i="0" dirty="0">
              <a:solidFill>
                <a:srgbClr val="424242"/>
              </a:solidFill>
              <a:effectLst/>
              <a:latin typeface="serif_l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각 층은 가중치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serif_l"/>
              </a:rPr>
              <a:t>텐서를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 포함하여 입력 데이터에 대한 몇 개의 간단한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serif_l"/>
              </a:rPr>
              <a:t>텐서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 연산을 적용</a:t>
            </a:r>
            <a:endParaRPr lang="en-US" altLang="ko-KR" b="0" i="0" dirty="0">
              <a:solidFill>
                <a:srgbClr val="424242"/>
              </a:solidFill>
              <a:effectLst/>
              <a:latin typeface="serif_l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층의 속성인 가중치 </a:t>
            </a:r>
            <a:r>
              <a:rPr lang="ko-KR" altLang="en-US" b="0" i="0" dirty="0" err="1">
                <a:solidFill>
                  <a:srgbClr val="424242"/>
                </a:solidFill>
                <a:effectLst/>
                <a:latin typeface="serif_l"/>
              </a:rPr>
              <a:t>텐서는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 네트워크가 정보를 저장하는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97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2.5</a:t>
            </a:r>
            <a:r>
              <a:rPr lang="ko-KR" altLang="en-US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첫번째 예제 다시 살펴보기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E1A454-27AC-474D-9107-7783D31AB8BF}"/>
                  </a:ext>
                </a:extLst>
              </p:cNvPr>
              <p:cNvSpPr txBox="1"/>
              <p:nvPr/>
            </p:nvSpPr>
            <p:spPr>
              <a:xfrm>
                <a:off x="467544" y="148478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1" i="0" dirty="0">
                    <a:solidFill>
                      <a:srgbClr val="424242"/>
                    </a:solidFill>
                    <a:effectLst/>
                    <a:latin typeface="serif_l"/>
                  </a:rPr>
                  <a:t> 네트워크 컴파일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E1A454-27AC-474D-9107-7783D31A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5BDB6DA-D5D9-4F6D-8C00-3EE22FF474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1628"/>
          <a:stretch/>
        </p:blipFill>
        <p:spPr>
          <a:xfrm>
            <a:off x="755576" y="2046505"/>
            <a:ext cx="6782326" cy="10051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3032513-2928-4203-8CAC-90C50937B488}"/>
              </a:ext>
            </a:extLst>
          </p:cNvPr>
          <p:cNvCxnSpPr>
            <a:cxnSpLocks/>
          </p:cNvCxnSpPr>
          <p:nvPr/>
        </p:nvCxnSpPr>
        <p:spPr>
          <a:xfrm>
            <a:off x="3059832" y="2607797"/>
            <a:ext cx="3456384" cy="288032"/>
          </a:xfrm>
          <a:prstGeom prst="bentConnector3">
            <a:avLst>
              <a:gd name="adj1" fmla="val 6844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EFC642-6D9D-4844-B3E3-E1ED10B61E01}"/>
              </a:ext>
            </a:extLst>
          </p:cNvPr>
          <p:cNvSpPr txBox="1"/>
          <p:nvPr/>
        </p:nvSpPr>
        <p:spPr>
          <a:xfrm>
            <a:off x="6588224" y="275181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highlight>
                  <a:srgbClr val="C0C0C0"/>
                </a:highlight>
              </a:rPr>
              <a:t>손실함수</a:t>
            </a:r>
            <a:endParaRPr lang="ko-KR" altLang="en-US" sz="1600" dirty="0">
              <a:highlight>
                <a:srgbClr val="C0C0C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6CAEF9-06B3-44AC-A15E-94210BBFC5C4}"/>
                  </a:ext>
                </a:extLst>
              </p:cNvPr>
              <p:cNvSpPr txBox="1"/>
              <p:nvPr/>
            </p:nvSpPr>
            <p:spPr>
              <a:xfrm>
                <a:off x="467544" y="362168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1" i="0" dirty="0">
                    <a:solidFill>
                      <a:srgbClr val="424242"/>
                    </a:solidFill>
                    <a:effectLst/>
                    <a:latin typeface="serif_l"/>
                  </a:rPr>
                  <a:t> 훈련 반복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6CAEF9-06B3-44AC-A15E-94210BBFC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21684"/>
                <a:ext cx="4572000" cy="369332"/>
              </a:xfrm>
              <a:prstGeom prst="rect">
                <a:avLst/>
              </a:prstGeom>
              <a:blipFill>
                <a:blip r:embed="rId9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C0C783A8-FFB9-4584-8FF7-07678B0DDD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6" y="4150557"/>
            <a:ext cx="7411747" cy="417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624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2.6</a:t>
            </a:r>
            <a:r>
              <a:rPr lang="ko-KR" altLang="en-US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6DFCC-CE11-49D3-9142-A349574C6843}"/>
              </a:ext>
            </a:extLst>
          </p:cNvPr>
          <p:cNvSpPr txBox="1"/>
          <p:nvPr/>
        </p:nvSpPr>
        <p:spPr>
          <a:xfrm>
            <a:off x="320389" y="1196752"/>
            <a:ext cx="84249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serif_l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 </a:t>
            </a:r>
            <a:r>
              <a:rPr lang="ko-KR" altLang="en-US" sz="2000" b="1" i="0" dirty="0">
                <a:solidFill>
                  <a:srgbClr val="424242"/>
                </a:solidFill>
                <a:effectLst/>
                <a:latin typeface="gothic_m"/>
              </a:rPr>
              <a:t>학습</a:t>
            </a:r>
            <a:r>
              <a:rPr lang="en-US" altLang="ko-KR" sz="2000" b="0" i="0" dirty="0">
                <a:solidFill>
                  <a:srgbClr val="8B8B8B"/>
                </a:solidFill>
                <a:effectLst/>
                <a:latin typeface="serif_l"/>
              </a:rPr>
              <a:t>(Learning)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은 훈련 데이터 샘플과 그에 상응하는 타깃이 주어졌을 때 손실 함수를 최소화하는 모델 파라미터의 조합을 찾는 것을 의미한다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serif_l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serif_l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 데이터 샘플과 타깃의 배치를 랜덤하게 뽑고 이 배치에서 손실에 대한 파라미터의 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그래디언트를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계산함으로써 학습이 진행됩니다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.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네트워크의 파라미터는 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그래디언트의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반대 방향으로 조금씩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(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학습률에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의해 정의된 크기만큼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)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움직입니다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serif_l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serif_l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 전체 학습 과정은 신경망이 미분 가능한 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텐서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연산으로 연결되어 있기 때문에 가능합니다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.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현재 파라미터와 배치 데이터를 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그래디언트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값에 매핑해 주는 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그래디언트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함수를 구성하기 위해 미분의 연쇄 법칙을 사용합니다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serif_l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serif_l"/>
              </a:rPr>
              <a:t>•</a:t>
            </a:r>
            <a:r>
              <a:rPr lang="ko-KR" altLang="en-US" sz="2000" b="1" i="0" dirty="0">
                <a:solidFill>
                  <a:srgbClr val="424242"/>
                </a:solidFill>
                <a:effectLst/>
                <a:latin typeface="gothic_m"/>
              </a:rPr>
              <a:t>손실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과 </a:t>
            </a:r>
            <a:r>
              <a:rPr lang="ko-KR" altLang="en-US" sz="2000" b="1" i="0" dirty="0" err="1">
                <a:solidFill>
                  <a:srgbClr val="424242"/>
                </a:solidFill>
                <a:effectLst/>
                <a:latin typeface="gothic_m"/>
              </a:rPr>
              <a:t>옵티마이저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는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네트워크에 데이터를 주입하기 전에 정의되어야 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serif_l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serif_l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 손실은 훈련하는 동안 최소화해야 할 양이므로 해결하려는 문제의 성공을 측정하는 데 사용합니다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l" latinLnBrk="1"/>
            <a:endParaRPr lang="en-US" altLang="ko-KR" sz="1000" b="0" i="0" dirty="0">
              <a:solidFill>
                <a:srgbClr val="424242"/>
              </a:solidFill>
              <a:effectLst/>
              <a:latin typeface="serif_l"/>
            </a:endParaRPr>
          </a:p>
          <a:p>
            <a:pPr algn="l" latinLnBrk="1"/>
            <a:r>
              <a:rPr lang="en-US" altLang="ko-KR" sz="2000" b="0" i="0" dirty="0">
                <a:solidFill>
                  <a:srgbClr val="9C9C9C"/>
                </a:solidFill>
                <a:effectLst/>
                <a:latin typeface="serif_l"/>
              </a:rPr>
              <a:t>•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 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옵티마이저는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손실에 대한 </a:t>
            </a:r>
            <a:r>
              <a:rPr lang="ko-KR" altLang="en-US" sz="2000" b="0" i="0" dirty="0" err="1">
                <a:solidFill>
                  <a:srgbClr val="424242"/>
                </a:solidFill>
                <a:effectLst/>
                <a:latin typeface="serif_l"/>
              </a:rPr>
              <a:t>그래디언트가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serif_l"/>
              </a:rPr>
              <a:t> 파라미터를 업데이트하는 정확한 방식을 정의합니다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serif_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329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49289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Sandoll 고딕Neo2유니 06 Bd" pitchFamily="34" charset="-127"/>
                <a:ea typeface="Sandoll 고딕Neo2유니 06 B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1174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419033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신경망의 엔진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기반 최적화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DBD40-F6BA-4220-9DC6-A830680B4BD5}"/>
              </a:ext>
            </a:extLst>
          </p:cNvPr>
          <p:cNvSpPr txBox="1"/>
          <p:nvPr/>
        </p:nvSpPr>
        <p:spPr>
          <a:xfrm>
            <a:off x="346398" y="1484784"/>
            <a:ext cx="8496944" cy="3081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 훈련 샘플 </a:t>
            </a:r>
            <a:r>
              <a:rPr lang="en-US" altLang="ko-KR" sz="2000" b="0" i="0" dirty="0">
                <a:solidFill>
                  <a:srgbClr val="494E52"/>
                </a:solidFill>
                <a:effectLst/>
                <a:latin typeface="-apple-system"/>
              </a:rPr>
              <a:t>x</a:t>
            </a: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와 상응하는 타깃 </a:t>
            </a:r>
            <a:r>
              <a:rPr lang="en-US" altLang="ko-KR" sz="2000" b="0" i="0" dirty="0">
                <a:solidFill>
                  <a:srgbClr val="494E52"/>
                </a:solidFill>
                <a:effectLst/>
                <a:latin typeface="-apple-system"/>
              </a:rPr>
              <a:t>y</a:t>
            </a: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의 배치를 추출합니다</a:t>
            </a:r>
            <a:r>
              <a:rPr lang="en-US" altLang="ko-KR" sz="20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494E52"/>
                </a:solidFill>
                <a:effectLst/>
                <a:latin typeface="-apple-system"/>
              </a:rPr>
              <a:t> x</a:t>
            </a: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를 사용하여 네트워크를 실행하고</a:t>
            </a:r>
            <a:r>
              <a:rPr lang="en-US" altLang="ko-KR" sz="20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 err="1">
                <a:solidFill>
                  <a:srgbClr val="494E52"/>
                </a:solidFill>
                <a:effectLst/>
                <a:latin typeface="-apple-system"/>
              </a:rPr>
              <a:t>예측값을</a:t>
            </a: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 구합니다</a:t>
            </a:r>
            <a:r>
              <a:rPr lang="en-US" altLang="ko-KR" sz="20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 err="1">
                <a:solidFill>
                  <a:srgbClr val="494E52"/>
                </a:solidFill>
                <a:effectLst/>
                <a:latin typeface="-apple-system"/>
              </a:rPr>
              <a:t>실제값과</a:t>
            </a: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 err="1">
                <a:solidFill>
                  <a:srgbClr val="494E52"/>
                </a:solidFill>
                <a:effectLst/>
                <a:latin typeface="-apple-system"/>
              </a:rPr>
              <a:t>예측값의</a:t>
            </a: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 차이로 현재 배치의 네트워크에 대한 손실을 계산합니다</a:t>
            </a:r>
            <a:r>
              <a:rPr lang="en-US" altLang="ko-KR" sz="20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494E52"/>
                </a:solidFill>
                <a:effectLst/>
                <a:latin typeface="-apple-system"/>
              </a:rPr>
              <a:t> 배치에 대한 손실이 감소하도록 네트워크의 가중치를 업데이트합니다</a:t>
            </a:r>
            <a:r>
              <a:rPr lang="en-US" altLang="ko-KR" sz="20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71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신경망의 엔진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기반 최적화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6C50-6F25-4E21-9CE7-DE7CD6855F9E}"/>
              </a:ext>
            </a:extLst>
          </p:cNvPr>
          <p:cNvSpPr txBox="1"/>
          <p:nvPr/>
        </p:nvSpPr>
        <p:spPr>
          <a:xfrm>
            <a:off x="360757" y="1951258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개별적인 가중치 값이 있을 때 값이 증가해야 할지 감소해야 할지</a:t>
            </a:r>
            <a:r>
              <a:rPr lang="en-US" altLang="ko-KR" sz="1900" dirty="0"/>
              <a:t>, </a:t>
            </a:r>
            <a:r>
              <a:rPr lang="ko-KR" altLang="en-US" sz="1900" dirty="0"/>
              <a:t>또 얼마큼 업데이트해야 할지 어떻게 알 수 있을까요</a:t>
            </a:r>
            <a:r>
              <a:rPr lang="en-US" altLang="ko-KR" sz="1900" dirty="0"/>
              <a:t>?</a:t>
            </a:r>
            <a:endParaRPr lang="ko-KR" altLang="en-US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2701D-4359-4354-B83E-452D7D00E00A}"/>
              </a:ext>
            </a:extLst>
          </p:cNvPr>
          <p:cNvSpPr txBox="1"/>
          <p:nvPr/>
        </p:nvSpPr>
        <p:spPr>
          <a:xfrm>
            <a:off x="700989" y="2906579"/>
            <a:ext cx="7489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Batang" panose="02030600000101010101" pitchFamily="18" charset="-127"/>
                <a:ea typeface="Batang" panose="02030600000101010101" pitchFamily="18" charset="-127"/>
              </a:rPr>
              <a:t>네트워크 가중치 행렬의 원소를 모두 고정하고 관심 있는 하나만 다른 값을 적용해 봅니다</a:t>
            </a:r>
            <a:r>
              <a:rPr lang="en-US" altLang="ko-KR" sz="1700" b="1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-KR" altLang="en-US" sz="1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93945-CF3C-44EA-BBEF-B22A16FA4611}"/>
              </a:ext>
            </a:extLst>
          </p:cNvPr>
          <p:cNvSpPr txBox="1"/>
          <p:nvPr/>
        </p:nvSpPr>
        <p:spPr>
          <a:xfrm>
            <a:off x="864695" y="3463006"/>
            <a:ext cx="71263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→ 그러나</a:t>
            </a:r>
            <a:r>
              <a:rPr lang="en-US" altLang="ko-KR" sz="1500" dirty="0"/>
              <a:t>. </a:t>
            </a:r>
            <a:r>
              <a:rPr lang="ko-KR" altLang="en-US" sz="1500" dirty="0"/>
              <a:t>이런 접근 방식은 비효율적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모든 가중치 행렬의 원소마다 두 번의 </a:t>
            </a:r>
            <a:r>
              <a:rPr lang="ko-KR" altLang="en-US" sz="1500" dirty="0" err="1"/>
              <a:t>정방향</a:t>
            </a:r>
            <a:r>
              <a:rPr lang="ko-KR" altLang="en-US" sz="1500" dirty="0"/>
              <a:t> 패스를 계산해야 함</a:t>
            </a:r>
            <a:r>
              <a:rPr lang="en-US" altLang="ko-KR" sz="1500" dirty="0"/>
              <a:t>.)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EDF0E-E07B-44B7-98E0-A95EDB22430A}"/>
              </a:ext>
            </a:extLst>
          </p:cNvPr>
          <p:cNvSpPr txBox="1"/>
          <p:nvPr/>
        </p:nvSpPr>
        <p:spPr>
          <a:xfrm>
            <a:off x="539552" y="4521419"/>
            <a:ext cx="83181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『</a:t>
            </a:r>
            <a:r>
              <a:rPr lang="ko-KR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신경망에 사용된 모든 연산이 미분 가능하다는 장점을 사용하여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네트워크 가중치에 대한 손실의 </a:t>
            </a:r>
            <a:r>
              <a:rPr lang="ko-KR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그래디언트를</a:t>
            </a:r>
            <a:r>
              <a:rPr lang="ko-KR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 계산하는 것이 훨씬 더 좋은 방법입니다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. 』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6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2.4.1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변화율이란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?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3B6C3-AE72-49C5-8432-88211A55B299}"/>
              </a:ext>
            </a:extLst>
          </p:cNvPr>
          <p:cNvSpPr txBox="1"/>
          <p:nvPr/>
        </p:nvSpPr>
        <p:spPr>
          <a:xfrm>
            <a:off x="771911" y="1844824"/>
            <a:ext cx="61004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f(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x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+</a:t>
            </a:r>
            <a:r>
              <a:rPr lang="ko-KR" altLang="en-US" sz="2300" b="1" dirty="0"/>
              <a:t> </a:t>
            </a:r>
            <a:r>
              <a:rPr lang="en-US" altLang="ko-KR" sz="2300" b="1" dirty="0" err="1"/>
              <a:t>epsilon_x</a:t>
            </a:r>
            <a:r>
              <a:rPr lang="en-US" altLang="ko-KR" sz="2300" b="1" dirty="0"/>
              <a:t>)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=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y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+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a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*</a:t>
            </a:r>
            <a:r>
              <a:rPr lang="ko-KR" altLang="en-US" sz="2300" b="1" dirty="0"/>
              <a:t> </a:t>
            </a:r>
            <a:r>
              <a:rPr lang="en-US" altLang="ko-KR" sz="2300" b="1" dirty="0" err="1"/>
              <a:t>epsilon_x</a:t>
            </a:r>
            <a:endParaRPr lang="ko-KR" altLang="en-US" sz="23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08A2A-D380-4B8E-B8C6-A159FE381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04" y="2727627"/>
            <a:ext cx="3609036" cy="2520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6DB85-8222-4317-AE53-20A675152BD8}"/>
              </a:ext>
            </a:extLst>
          </p:cNvPr>
          <p:cNvSpPr txBox="1"/>
          <p:nvPr/>
        </p:nvSpPr>
        <p:spPr>
          <a:xfrm>
            <a:off x="4994920" y="2768496"/>
            <a:ext cx="3726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음수일 때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양수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이동하면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양수 일 때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음수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이동하면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2.4.2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텐서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연산의 변화율</a:t>
            </a:r>
            <a:r>
              <a:rPr lang="en-US" altLang="ko-KR" sz="3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그래디언트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5E0FC-C5C6-4A3B-A245-369CEE0A8DA6}"/>
              </a:ext>
            </a:extLst>
          </p:cNvPr>
          <p:cNvSpPr txBox="1"/>
          <p:nvPr/>
        </p:nvSpPr>
        <p:spPr>
          <a:xfrm>
            <a:off x="523891" y="1557662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그래디언트는</a:t>
            </a:r>
            <a:r>
              <a:rPr lang="ko-KR" altLang="en-US" b="1" dirty="0"/>
              <a:t> </a:t>
            </a:r>
            <a:r>
              <a:rPr lang="ko-KR" altLang="en-US" b="1" dirty="0" err="1"/>
              <a:t>텐서</a:t>
            </a:r>
            <a:r>
              <a:rPr lang="ko-KR" altLang="en-US" b="1" dirty="0"/>
              <a:t> 연산의 변화율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err="1"/>
              <a:t>y_pred</a:t>
            </a:r>
            <a:r>
              <a:rPr lang="en-US" altLang="ko-KR" dirty="0"/>
              <a:t> = dot(W, x)</a:t>
            </a:r>
          </a:p>
          <a:p>
            <a:r>
              <a:rPr lang="en-US" altLang="ko-KR" dirty="0" err="1"/>
              <a:t>loss_value</a:t>
            </a:r>
            <a:r>
              <a:rPr lang="en-US" altLang="ko-KR" dirty="0"/>
              <a:t> = loss(</a:t>
            </a:r>
            <a:r>
              <a:rPr lang="en-US" altLang="ko-KR" dirty="0" err="1"/>
              <a:t>y_pred</a:t>
            </a:r>
            <a:r>
              <a:rPr lang="en-US" altLang="ko-KR" dirty="0"/>
              <a:t>, y)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D3104-D26A-467A-844F-6A03BF392448}"/>
              </a:ext>
            </a:extLst>
          </p:cNvPr>
          <p:cNvSpPr txBox="1"/>
          <p:nvPr/>
        </p:nvSpPr>
        <p:spPr>
          <a:xfrm>
            <a:off x="523891" y="3284984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입력</a:t>
            </a:r>
            <a:r>
              <a:rPr lang="en-US" altLang="ko-KR" b="1" dirty="0"/>
              <a:t> </a:t>
            </a:r>
            <a:r>
              <a:rPr lang="ko-KR" altLang="en-US" b="1" dirty="0"/>
              <a:t>데이터 </a:t>
            </a:r>
            <a:r>
              <a:rPr lang="en-US" altLang="ko-KR" b="1" dirty="0"/>
              <a:t>x</a:t>
            </a:r>
            <a:r>
              <a:rPr lang="ko-KR" altLang="en-US" b="1" dirty="0"/>
              <a:t>와 </a:t>
            </a:r>
            <a:r>
              <a:rPr lang="en-US" altLang="ko-KR" b="1" dirty="0"/>
              <a:t>y</a:t>
            </a:r>
            <a:r>
              <a:rPr lang="ko-KR" altLang="en-US" b="1" dirty="0"/>
              <a:t>가 고정되어 있다면 이 함수는 </a:t>
            </a:r>
            <a:r>
              <a:rPr lang="en-US" altLang="ko-KR" b="1" dirty="0"/>
              <a:t>W</a:t>
            </a:r>
            <a:r>
              <a:rPr lang="ko-KR" altLang="en-US" b="1" dirty="0"/>
              <a:t>를 손실 값에 매핑하는 함수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 err="1"/>
              <a:t>loss_value</a:t>
            </a:r>
            <a:r>
              <a:rPr lang="en-US" altLang="ko-KR" dirty="0"/>
              <a:t> = f(W)</a:t>
            </a:r>
          </a:p>
          <a:p>
            <a:endParaRPr lang="en-US" altLang="ko-KR" dirty="0"/>
          </a:p>
          <a:p>
            <a:r>
              <a:rPr lang="ko-KR" altLang="en-US" sz="1800" dirty="0"/>
              <a:t>→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gradient(f)(W0)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W0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에서 함수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f(W) =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loss_value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그래디언트</a:t>
            </a:r>
            <a:endParaRPr lang="en-US" altLang="ko-KR" sz="18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en-US" altLang="ko-KR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en-US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변화율의 반대 방향으로 </a:t>
            </a:r>
            <a:r>
              <a:rPr lang="en-US" altLang="ko-KR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움직이면 </a:t>
            </a:r>
            <a:r>
              <a:rPr lang="en-US" altLang="ko-KR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en-US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값을 감소 시킬 수 있음</a:t>
            </a:r>
            <a:r>
              <a:rPr lang="en-US" altLang="ko-KR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스케일링 비율인 </a:t>
            </a:r>
            <a:r>
              <a:rPr lang="en-US" altLang="ko-KR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step</a:t>
            </a:r>
            <a:r>
              <a:rPr lang="ko-KR" altLang="en-US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잘 설정해야 한다</a:t>
            </a:r>
            <a:r>
              <a:rPr lang="en-US" altLang="ko-KR" sz="1500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en-US" altLang="ko-KR" sz="1500" i="1" dirty="0"/>
          </a:p>
        </p:txBody>
      </p:sp>
    </p:spTree>
    <p:extLst>
      <p:ext uri="{BB962C8B-B14F-4D97-AF65-F5344CB8AC3E}">
        <p14:creationId xmlns:p14="http://schemas.microsoft.com/office/powerpoint/2010/main" val="158987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54C38-189A-4055-AE98-50383F00F71D}"/>
              </a:ext>
            </a:extLst>
          </p:cNvPr>
          <p:cNvSpPr txBox="1"/>
          <p:nvPr/>
        </p:nvSpPr>
        <p:spPr>
          <a:xfrm>
            <a:off x="463497" y="1610527"/>
            <a:ext cx="8496944" cy="270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 훈련 샘플 </a:t>
            </a: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x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와 상응하는 타깃 </a:t>
            </a: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y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의 배치를 추출합니다</a:t>
            </a: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 x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를 사용하여 네트워크를 실행하고</a:t>
            </a: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500" b="0" i="0" dirty="0" err="1">
                <a:solidFill>
                  <a:srgbClr val="494E52"/>
                </a:solidFill>
                <a:effectLst/>
                <a:latin typeface="-apple-system"/>
              </a:rPr>
              <a:t>예측값을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 구합니다</a:t>
            </a: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1500" b="0" i="0" dirty="0" err="1">
                <a:solidFill>
                  <a:srgbClr val="494E52"/>
                </a:solidFill>
                <a:effectLst/>
                <a:latin typeface="-apple-system"/>
              </a:rPr>
              <a:t>실제값과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1500" b="0" i="0" dirty="0" err="1">
                <a:solidFill>
                  <a:srgbClr val="494E52"/>
                </a:solidFill>
                <a:effectLst/>
                <a:latin typeface="-apple-system"/>
              </a:rPr>
              <a:t>예측값의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 차이로 현재 배치의 네트워크에 대한 손실을 계산합니다</a:t>
            </a: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이</a:t>
            </a:r>
            <a:r>
              <a:rPr lang="ko-KR" altLang="en-US" sz="1500" b="0" i="0" dirty="0">
                <a:solidFill>
                  <a:srgbClr val="494E52"/>
                </a:solidFill>
                <a:effectLst/>
                <a:latin typeface="-apple-system"/>
              </a:rPr>
              <a:t> 배치에 대한 손실이 감소하도록 네트워크의 가중치를 업데이트합니다</a:t>
            </a: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sz="1500" dirty="0" err="1">
                <a:solidFill>
                  <a:srgbClr val="494E52"/>
                </a:solidFill>
                <a:latin typeface="-apple-system"/>
              </a:rPr>
              <a:t>그래디언트의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반대 방향으로 파라미터를 조금 이동시킵니다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1500" b="0" i="0" dirty="0">
                <a:solidFill>
                  <a:srgbClr val="494E52"/>
                </a:solidFill>
                <a:effectLst/>
                <a:latin typeface="-apple-system"/>
              </a:rPr>
              <a:t> (W -= step * gradient 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,</a:t>
            </a:r>
            <a:r>
              <a:rPr lang="ko-KR" altLang="en-US" sz="1500" dirty="0">
                <a:solidFill>
                  <a:srgbClr val="494E52"/>
                </a:solidFill>
                <a:latin typeface="-apple-system"/>
              </a:rPr>
              <a:t> 배치에 대한 손실 감소</a:t>
            </a:r>
            <a:r>
              <a:rPr lang="en-US" altLang="ko-KR" sz="1500" dirty="0">
                <a:solidFill>
                  <a:srgbClr val="494E52"/>
                </a:solidFill>
                <a:latin typeface="-apple-system"/>
              </a:rPr>
              <a:t>)</a:t>
            </a:r>
            <a:endParaRPr lang="en-US" altLang="ko-KR" sz="1500" b="0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18194-65E3-4452-9F6F-D7DF9CDD1CA5}"/>
              </a:ext>
            </a:extLst>
          </p:cNvPr>
          <p:cNvSpPr txBox="1"/>
          <p:nvPr/>
        </p:nvSpPr>
        <p:spPr>
          <a:xfrm>
            <a:off x="463497" y="12388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미니 배치 확률적 경사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하강법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미니 배치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B7132-49CC-4CD4-9699-7D9041695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160" y="3874830"/>
            <a:ext cx="2953598" cy="2781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CF351-9C40-4420-9A0C-AEBA35035C48}"/>
              </a:ext>
            </a:extLst>
          </p:cNvPr>
          <p:cNvSpPr txBox="1"/>
          <p:nvPr/>
        </p:nvSpPr>
        <p:spPr>
          <a:xfrm>
            <a:off x="1115616" y="6235134"/>
            <a:ext cx="4680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SGD</a:t>
            </a:r>
            <a:r>
              <a:rPr lang="ko-KR" altLang="en-US" sz="1300" dirty="0"/>
              <a:t>가 </a:t>
            </a:r>
            <a:r>
              <a:rPr lang="en-US" altLang="ko-KR" sz="1300" dirty="0"/>
              <a:t>1D </a:t>
            </a:r>
            <a:r>
              <a:rPr lang="ko-KR" altLang="en-US" sz="1300" dirty="0"/>
              <a:t>손실 함수</a:t>
            </a:r>
            <a:r>
              <a:rPr lang="en-US" altLang="ko-KR" sz="1300" dirty="0"/>
              <a:t>(1</a:t>
            </a:r>
            <a:r>
              <a:rPr lang="ko-KR" altLang="en-US" sz="1300" dirty="0"/>
              <a:t>개의 학습 파라미터</a:t>
            </a:r>
            <a:r>
              <a:rPr lang="en-US" altLang="ko-KR" sz="1300" dirty="0"/>
              <a:t>)</a:t>
            </a:r>
            <a:r>
              <a:rPr lang="ko-KR" altLang="en-US" sz="1300" dirty="0"/>
              <a:t>의 값을 낮춘다 </a:t>
            </a:r>
            <a:r>
              <a:rPr lang="ko-KR" altLang="en-US" sz="1300" b="1" dirty="0"/>
              <a:t>≫</a:t>
            </a:r>
          </a:p>
        </p:txBody>
      </p:sp>
    </p:spTree>
    <p:extLst>
      <p:ext uri="{BB962C8B-B14F-4D97-AF65-F5344CB8AC3E}">
        <p14:creationId xmlns:p14="http://schemas.microsoft.com/office/powerpoint/2010/main" val="82077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AB14A-4B73-49F0-A6C0-1DB63A182436}"/>
              </a:ext>
            </a:extLst>
          </p:cNvPr>
          <p:cNvSpPr txBox="1"/>
          <p:nvPr/>
        </p:nvSpPr>
        <p:spPr>
          <a:xfrm>
            <a:off x="323528" y="1811286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진정한</a:t>
            </a:r>
            <a:r>
              <a:rPr lang="en-US" altLang="ko-KR" b="1" dirty="0"/>
              <a:t>(true) SGD</a:t>
            </a:r>
          </a:p>
          <a:p>
            <a:r>
              <a:rPr lang="en-US" altLang="ko-KR" b="1" dirty="0"/>
              <a:t>▶ </a:t>
            </a:r>
            <a:r>
              <a:rPr lang="ko-KR" altLang="en-US" dirty="0"/>
              <a:t>미니 배치 </a:t>
            </a:r>
            <a:r>
              <a:rPr lang="en-US" altLang="ko-KR" dirty="0"/>
              <a:t>SGD </a:t>
            </a:r>
            <a:r>
              <a:rPr lang="ko-KR" altLang="en-US" dirty="0"/>
              <a:t>알고리즘의 변종</a:t>
            </a:r>
            <a:endParaRPr lang="en-US" altLang="ko-KR" dirty="0"/>
          </a:p>
          <a:p>
            <a:r>
              <a:rPr lang="en-US" altLang="ko-KR" dirty="0"/>
              <a:t>   -&gt; </a:t>
            </a:r>
            <a:r>
              <a:rPr lang="ko-KR" altLang="en-US" dirty="0"/>
              <a:t>반복마다 하나의 샘플과 하나의 타깃을 뽑는다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배치</a:t>
            </a:r>
            <a:r>
              <a:rPr lang="en-US" altLang="ko-KR" b="1" dirty="0"/>
              <a:t> SGD(batch SGD)</a:t>
            </a:r>
          </a:p>
          <a:p>
            <a:r>
              <a:rPr lang="en-US" altLang="ko-KR" b="1" dirty="0"/>
              <a:t>▶</a:t>
            </a:r>
            <a:r>
              <a:rPr lang="ko-KR" altLang="en-US" dirty="0"/>
              <a:t>극단적으로 반대의 경우는 가용한 모든 데이터를 사용하여 반복을 실행할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CCA83-D5CD-4978-8353-F64153839CBE}"/>
              </a:ext>
            </a:extLst>
          </p:cNvPr>
          <p:cNvSpPr txBox="1"/>
          <p:nvPr/>
        </p:nvSpPr>
        <p:spPr>
          <a:xfrm>
            <a:off x="323528" y="4623227"/>
            <a:ext cx="872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solidFill>
                  <a:srgbClr val="103E92"/>
                </a:solidFill>
              </a:rPr>
              <a:t>절충안</a:t>
            </a:r>
            <a:r>
              <a:rPr lang="ko-KR" altLang="en-US" sz="2000" u="sng" dirty="0"/>
              <a:t>은 극단적인 두가지 방법의 적절한 크기의 미니 배치를 사용하는 것</a:t>
            </a:r>
          </a:p>
        </p:txBody>
      </p:sp>
    </p:spTree>
    <p:extLst>
      <p:ext uri="{BB962C8B-B14F-4D97-AF65-F5344CB8AC3E}">
        <p14:creationId xmlns:p14="http://schemas.microsoft.com/office/powerpoint/2010/main" val="285980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A0DA3-83EA-47F8-838E-8C6001E72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1278472"/>
            <a:ext cx="4676775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2FF6D-2662-480B-87DA-E6DD4560AD41}"/>
              </a:ext>
            </a:extLst>
          </p:cNvPr>
          <p:cNvSpPr txBox="1"/>
          <p:nvPr/>
        </p:nvSpPr>
        <p:spPr>
          <a:xfrm>
            <a:off x="683568" y="4726522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▲ 2D </a:t>
            </a:r>
            <a:r>
              <a:rPr lang="ko-KR" altLang="en-US" sz="1400" dirty="0"/>
              <a:t>손실 함수의 표면을 따라 진행하는 경사 </a:t>
            </a:r>
            <a:r>
              <a:rPr lang="ko-KR" altLang="en-US" sz="1400" dirty="0" err="1"/>
              <a:t>하강법</a:t>
            </a:r>
            <a:r>
              <a:rPr lang="ko-KR" altLang="en-US" sz="1400" dirty="0"/>
              <a:t> 시각화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38D8A-2617-475A-B4A5-C4F6936A2C83}"/>
                  </a:ext>
                </a:extLst>
              </p:cNvPr>
              <p:cNvSpPr txBox="1"/>
              <p:nvPr/>
            </p:nvSpPr>
            <p:spPr>
              <a:xfrm>
                <a:off x="233518" y="5229200"/>
                <a:ext cx="8676964" cy="12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gothic_l"/>
                  </a:rPr>
                  <a:t>입력 특성이 </a:t>
                </a:r>
                <a:r>
                  <a:rPr lang="en-US" altLang="ko-KR" b="0" i="0" dirty="0">
                    <a:solidFill>
                      <a:srgbClr val="424242"/>
                    </a:solidFill>
                    <a:effectLst/>
                    <a:latin typeface="gothic_l"/>
                  </a:rPr>
                  <a:t>2</a:t>
                </a:r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gothic_l"/>
                  </a:rPr>
                  <a:t>개인</a:t>
                </a:r>
                <a:r>
                  <a:rPr lang="en-US" altLang="ko-KR" b="0" i="0" dirty="0">
                    <a:solidFill>
                      <a:srgbClr val="424242"/>
                    </a:solidFill>
                    <a:effectLst/>
                    <a:latin typeface="gothic_l"/>
                  </a:rPr>
                  <a:t>(2D) </a:t>
                </a:r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gothic_l"/>
                  </a:rPr>
                  <a:t>손실 함수는 </a:t>
                </a:r>
                <a:r>
                  <a:rPr lang="en-US" altLang="ko-KR" b="0" i="0" dirty="0">
                    <a:solidFill>
                      <a:srgbClr val="424242"/>
                    </a:solidFill>
                    <a:effectLst/>
                    <a:latin typeface="gothic_l"/>
                  </a:rPr>
                  <a:t>3</a:t>
                </a:r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gothic_l"/>
                  </a:rPr>
                  <a:t>차원으로 나타낼 수 있다</a:t>
                </a:r>
                <a:r>
                  <a:rPr lang="en-US" altLang="ko-KR" b="0" i="0" dirty="0">
                    <a:solidFill>
                      <a:srgbClr val="424242"/>
                    </a:solidFill>
                    <a:effectLst/>
                    <a:latin typeface="gothic_l"/>
                  </a:rPr>
                  <a:t>. </a:t>
                </a:r>
                <a:r>
                  <a:rPr lang="en-US" altLang="ko-KR" sz="1600" b="0" i="0" dirty="0">
                    <a:solidFill>
                      <a:srgbClr val="424242"/>
                    </a:solidFill>
                    <a:effectLst/>
                    <a:latin typeface="gothic_l"/>
                  </a:rPr>
                  <a:t>(</a:t>
                </a:r>
                <a:r>
                  <a:rPr lang="ko-KR" altLang="en-US" sz="1600" b="0" i="0" dirty="0">
                    <a:solidFill>
                      <a:srgbClr val="424242"/>
                    </a:solidFill>
                    <a:effectLst/>
                    <a:latin typeface="gothic_l"/>
                  </a:rPr>
                  <a:t>손실은 세로 축 방향</a:t>
                </a:r>
                <a:r>
                  <a:rPr lang="en-US" altLang="ko-KR" sz="1600" b="0" i="0" dirty="0">
                    <a:solidFill>
                      <a:srgbClr val="424242"/>
                    </a:solidFill>
                    <a:effectLst/>
                    <a:latin typeface="gothic_l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424242"/>
                        </a:solidFill>
                        <a:effectLst/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gothic_l"/>
                  </a:rPr>
                  <a:t>고차원 공간에서는 대부분 </a:t>
                </a:r>
                <a:r>
                  <a:rPr lang="ko-KR" altLang="en-US" b="0" i="0" dirty="0" err="1">
                    <a:solidFill>
                      <a:srgbClr val="424242"/>
                    </a:solidFill>
                    <a:effectLst/>
                    <a:latin typeface="gothic_l"/>
                  </a:rPr>
                  <a:t>안장점</a:t>
                </a:r>
                <a:r>
                  <a:rPr lang="en-US" altLang="ko-KR" b="0" i="0" dirty="0">
                    <a:solidFill>
                      <a:srgbClr val="424242"/>
                    </a:solidFill>
                    <a:effectLst/>
                    <a:latin typeface="gothic_l"/>
                  </a:rPr>
                  <a:t>(saddle point)</a:t>
                </a:r>
                <a:r>
                  <a:rPr lang="ko-KR" altLang="en-US" b="0" i="0" dirty="0">
                    <a:solidFill>
                      <a:srgbClr val="424242"/>
                    </a:solidFill>
                    <a:effectLst/>
                    <a:latin typeface="gothic_l"/>
                  </a:rPr>
                  <a:t>으로 나타나고 지역 최솟값은 매우 드물다</a:t>
                </a:r>
                <a:r>
                  <a:rPr lang="en-US" altLang="ko-KR" b="0" i="0" dirty="0">
                    <a:solidFill>
                      <a:srgbClr val="424242"/>
                    </a:solidFill>
                    <a:effectLst/>
                    <a:latin typeface="gothic_l"/>
                  </a:rPr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38D8A-2617-475A-B4A5-C4F6936A2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8" y="5229200"/>
                <a:ext cx="8676964" cy="1293624"/>
              </a:xfrm>
              <a:prstGeom prst="rect">
                <a:avLst/>
              </a:prstGeom>
              <a:blipFill>
                <a:blip r:embed="rId8"/>
                <a:stretch>
                  <a:fillRect l="-562" r="-140" b="-7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7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2.4.3</a:t>
            </a:r>
            <a:r>
              <a:rPr lang="ko-KR" altLang="en-US" sz="3000" dirty="0">
                <a:latin typeface="Sandoll 고딕Neo2유니 06 Bd" pitchFamily="34" charset="-127"/>
                <a:ea typeface="Sandoll 고딕Neo2유니 06 Bd" pitchFamily="34" charset="-127"/>
              </a:rPr>
              <a:t> 확률적 경사 </a:t>
            </a:r>
            <a:r>
              <a:rPr lang="ko-KR" altLang="en-US" sz="3000" dirty="0" err="1">
                <a:latin typeface="Sandoll 고딕Neo2유니 06 Bd" pitchFamily="34" charset="-127"/>
                <a:ea typeface="Sandoll 고딕Neo2유니 06 Bd" pitchFamily="34" charset="-127"/>
              </a:rPr>
              <a:t>하강법</a:t>
            </a:r>
            <a:endParaRPr lang="ko-KR" altLang="en-US" sz="3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FC7B7-EEC5-49EF-ABD5-E966FEC6CEA5}"/>
              </a:ext>
            </a:extLst>
          </p:cNvPr>
          <p:cNvSpPr txBox="1"/>
          <p:nvPr/>
        </p:nvSpPr>
        <p:spPr>
          <a:xfrm>
            <a:off x="611560" y="1988840"/>
            <a:ext cx="820891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변종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모멘텀을 사용한 </a:t>
            </a:r>
            <a:r>
              <a:rPr lang="en-US" altLang="ko-KR" sz="2000" dirty="0"/>
              <a:t>SGD, </a:t>
            </a:r>
            <a:r>
              <a:rPr lang="en-US" altLang="ko-KR" sz="2000" dirty="0" err="1"/>
              <a:t>Adagrad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RMSProp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&gt; </a:t>
            </a:r>
            <a:r>
              <a:rPr lang="ko-KR" altLang="en-US" sz="2000" dirty="0"/>
              <a:t>이런 변종들을 </a:t>
            </a:r>
            <a:r>
              <a:rPr lang="ko-KR" altLang="en-US" sz="2000" b="1" dirty="0"/>
              <a:t>최적화 방법</a:t>
            </a:r>
            <a:r>
              <a:rPr lang="en-US" altLang="ko-KR" sz="2000" b="1" dirty="0"/>
              <a:t>(optimization method)</a:t>
            </a:r>
            <a:r>
              <a:rPr lang="en-US" altLang="ko-KR" sz="2000" dirty="0"/>
              <a:t> </a:t>
            </a:r>
            <a:r>
              <a:rPr lang="ko-KR" altLang="en-US" sz="2000" dirty="0"/>
              <a:t>또는 </a:t>
            </a:r>
            <a:r>
              <a:rPr lang="ko-KR" altLang="en-US" sz="2000" b="1" dirty="0" err="1"/>
              <a:t>옵티마이저</a:t>
            </a:r>
            <a:r>
              <a:rPr lang="ko-KR" altLang="en-US" sz="2000" dirty="0" err="1"/>
              <a:t>라고</a:t>
            </a:r>
            <a:r>
              <a:rPr lang="ko-KR" altLang="en-US" sz="2000" dirty="0"/>
              <a:t> 부른다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9179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1239</Words>
  <Application>Microsoft Office PowerPoint</Application>
  <PresentationFormat>화면 슬라이드 쇼(4:3)</PresentationFormat>
  <Paragraphs>130</Paragraphs>
  <Slides>17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3" baseType="lpstr">
      <vt:lpstr>-apple-system</vt:lpstr>
      <vt:lpstr>Arial Unicode MS</vt:lpstr>
      <vt:lpstr>code</vt:lpstr>
      <vt:lpstr>gothic_l</vt:lpstr>
      <vt:lpstr>gothic_m</vt:lpstr>
      <vt:lpstr>MathJax_Main</vt:lpstr>
      <vt:lpstr>MathJax_Math-italic</vt:lpstr>
      <vt:lpstr>Sandoll 고딕Neo1유니코드 03 Lt</vt:lpstr>
      <vt:lpstr>Sandoll 고딕Neo2유니 06 Bd</vt:lpstr>
      <vt:lpstr>serif_l</vt:lpstr>
      <vt:lpstr>맑은 고딕</vt:lpstr>
      <vt:lpstr>Batang</vt:lpstr>
      <vt:lpstr>Arial</vt:lpstr>
      <vt:lpstr>Cambria Math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최서원</dc:creator>
  <cp:lastModifiedBy>수지</cp:lastModifiedBy>
  <cp:revision>42</cp:revision>
  <dcterms:created xsi:type="dcterms:W3CDTF">2020-01-14T01:52:45Z</dcterms:created>
  <dcterms:modified xsi:type="dcterms:W3CDTF">2021-01-25T09:03:55Z</dcterms:modified>
</cp:coreProperties>
</file>