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2750E-A70E-48E8-B20A-8088B30C6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+mj-ea"/>
              </a:rPr>
              <a:t>7.1</a:t>
            </a:r>
            <a:r>
              <a:rPr lang="ko-KR" altLang="en-US" dirty="0" err="1">
                <a:latin typeface="+mj-ea"/>
              </a:rPr>
              <a:t>케라스의</a:t>
            </a:r>
            <a:r>
              <a:rPr lang="ko-KR" altLang="en-US" dirty="0">
                <a:latin typeface="+mj-ea"/>
              </a:rPr>
              <a:t> 함수형 </a:t>
            </a:r>
            <a:r>
              <a:rPr lang="en-US" altLang="ko-KR" dirty="0" err="1">
                <a:latin typeface="+mj-ea"/>
              </a:rPr>
              <a:t>api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4366D-F429-4372-8CAB-78463F702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5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AC4F46-D8E8-4A4C-A7FA-D5A04DCC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47015"/>
            <a:ext cx="7519185" cy="5493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169C9B-B7BF-4118-95FD-A8FD19D6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677" y="247015"/>
            <a:ext cx="6034723" cy="2391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D65E0-7516-4274-9DEC-F81484A3ADB9}"/>
              </a:ext>
            </a:extLst>
          </p:cNvPr>
          <p:cNvSpPr txBox="1"/>
          <p:nvPr/>
        </p:nvSpPr>
        <p:spPr>
          <a:xfrm>
            <a:off x="7823200" y="2753360"/>
            <a:ext cx="401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출력 모델을 훈련 하려면 네트워크 출력마다  다른 손실 함수를 지정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 값을 합치는 가장 간단한 방법은 모두 더하는 것 </a:t>
            </a:r>
          </a:p>
        </p:txBody>
      </p:sp>
    </p:spTree>
    <p:extLst>
      <p:ext uri="{BB962C8B-B14F-4D97-AF65-F5344CB8AC3E}">
        <p14:creationId xmlns:p14="http://schemas.microsoft.com/office/powerpoint/2010/main" val="191659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00504-B0CC-4786-A210-549FB4B9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0807"/>
            <a:ext cx="5943600" cy="3019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D0068B-A1E5-40C8-98B6-3218F967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30232"/>
            <a:ext cx="5514975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01D90-F2AC-458E-AEF1-9F714138730C}"/>
              </a:ext>
            </a:extLst>
          </p:cNvPr>
          <p:cNvSpPr txBox="1"/>
          <p:nvPr/>
        </p:nvSpPr>
        <p:spPr>
          <a:xfrm>
            <a:off x="6096000" y="110807"/>
            <a:ext cx="55981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손실 값이 많이 </a:t>
            </a:r>
            <a:r>
              <a:rPr lang="ko-KR" altLang="en-US" dirty="0" err="1"/>
              <a:t>불균형하면</a:t>
            </a:r>
            <a:r>
              <a:rPr lang="ko-KR" altLang="en-US" dirty="0"/>
              <a:t> 모델이 개별 손실이 가장 큰 작업에 </a:t>
            </a:r>
            <a:r>
              <a:rPr lang="ko-KR" altLang="en-US" dirty="0" err="1"/>
              <a:t>치어쳐</a:t>
            </a:r>
            <a:r>
              <a:rPr lang="ko-KR" altLang="en-US" dirty="0"/>
              <a:t> 표현을 최적화 할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다른 작업들은 손해 입음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해결하기 위해 손실 값이 최종손실에 기여하는 수준을 지정 가능</a:t>
            </a:r>
            <a:endParaRPr lang="en-US" altLang="ko-KR" dirty="0"/>
          </a:p>
          <a:p>
            <a:r>
              <a:rPr lang="ko-KR" altLang="en-US" dirty="0"/>
              <a:t>특히 손실 값의 </a:t>
            </a:r>
            <a:r>
              <a:rPr lang="ko-KR" altLang="en-US" dirty="0" err="1"/>
              <a:t>스켈일이</a:t>
            </a:r>
            <a:r>
              <a:rPr lang="ko-KR" altLang="en-US" dirty="0"/>
              <a:t> 다를 </a:t>
            </a:r>
            <a:r>
              <a:rPr lang="ko-KR" altLang="en-US" dirty="0" err="1"/>
              <a:t>떄</a:t>
            </a:r>
            <a:r>
              <a:rPr lang="ko-KR" altLang="en-US" dirty="0"/>
              <a:t> 유용함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들어서 </a:t>
            </a:r>
            <a:r>
              <a:rPr lang="en-US" altLang="ko-KR" dirty="0"/>
              <a:t>MSE=4(3~5) </a:t>
            </a:r>
            <a:r>
              <a:rPr lang="ko-KR" altLang="en-US" dirty="0"/>
              <a:t>의 오차 손실 갖음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소득</a:t>
            </a:r>
            <a:r>
              <a:rPr lang="en-US" altLang="ko-KR" dirty="0"/>
              <a:t>(</a:t>
            </a:r>
            <a:r>
              <a:rPr lang="en-US" altLang="ko-KR" dirty="0" err="1"/>
              <a:t>crossrntropy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0.1 </a:t>
            </a:r>
            <a:r>
              <a:rPr lang="ko-KR" altLang="en-US" dirty="0"/>
              <a:t>정도의 오차 손실은 갖음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오차 손실을 역수를 취하여 나이</a:t>
            </a:r>
            <a:r>
              <a:rPr lang="en-US" altLang="ko-KR" dirty="0"/>
              <a:t>=0.25,  </a:t>
            </a:r>
            <a:r>
              <a:rPr lang="ko-KR" altLang="en-US" dirty="0"/>
              <a:t>소득</a:t>
            </a:r>
            <a:r>
              <a:rPr lang="en-US" altLang="ko-KR" dirty="0"/>
              <a:t>=1</a:t>
            </a:r>
            <a:r>
              <a:rPr lang="ko-KR" altLang="en-US" dirty="0"/>
              <a:t>로 </a:t>
            </a:r>
            <a:r>
              <a:rPr lang="ko-KR" altLang="en-US" dirty="0" err="1"/>
              <a:t>조정하여줌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방법은 다중 입력 모델과 마찬가지로 </a:t>
            </a:r>
            <a:r>
              <a:rPr lang="ko-KR" altLang="en-US" dirty="0" err="1"/>
              <a:t>넘파이</a:t>
            </a:r>
            <a:r>
              <a:rPr lang="ko-KR" altLang="en-US" dirty="0"/>
              <a:t> 배열 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각각에 맞게 모델에 전달하여 훈련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56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CFD69F-5499-48C8-9609-69168B69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7.1.4 </a:t>
            </a:r>
            <a:r>
              <a:rPr lang="ko-KR" altLang="en-US" dirty="0"/>
              <a:t>층으로 구성된 </a:t>
            </a:r>
            <a:r>
              <a:rPr lang="ko-KR" altLang="en-US" dirty="0" err="1"/>
              <a:t>비순환</a:t>
            </a:r>
            <a:r>
              <a:rPr lang="ko-KR" altLang="en-US" dirty="0"/>
              <a:t> 유향 그래프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DF3A8F-FC91-42C2-9CFE-7753BFB5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함수형 </a:t>
            </a:r>
            <a:r>
              <a:rPr lang="en-US" altLang="ko-KR" dirty="0"/>
              <a:t>API</a:t>
            </a:r>
            <a:r>
              <a:rPr lang="ko-KR" altLang="en-US" dirty="0"/>
              <a:t>를 사용하면 내부 토폴로지가 복잡한 네트워크도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케라스</a:t>
            </a:r>
            <a:r>
              <a:rPr lang="ko-KR" altLang="en-US" dirty="0"/>
              <a:t> 신경망은 층으로 구성된 어떤 </a:t>
            </a:r>
            <a:r>
              <a:rPr lang="ko-KR" altLang="en-US" b="1" dirty="0" err="1">
                <a:solidFill>
                  <a:srgbClr val="FF0000"/>
                </a:solidFill>
              </a:rPr>
              <a:t>비순환</a:t>
            </a:r>
            <a:r>
              <a:rPr lang="ko-KR" altLang="en-US" dirty="0"/>
              <a:t> 유향 그래프도 </a:t>
            </a:r>
            <a:r>
              <a:rPr lang="ko-KR" altLang="en-US" dirty="0" err="1"/>
              <a:t>만들수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이 그래프는 원형을 띨 수 없음 </a:t>
            </a:r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가 자기 자신을 출력하는 층의 입력이 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28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6496F-4A28-4A32-836E-286752EC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인셉션</a:t>
            </a:r>
            <a:r>
              <a:rPr lang="ko-KR" altLang="en-US" dirty="0"/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31CF9-BF21-49B7-8F74-192580D6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64957" cy="3751223"/>
          </a:xfrm>
        </p:spPr>
        <p:txBody>
          <a:bodyPr>
            <a:noAutofit/>
          </a:bodyPr>
          <a:lstStyle/>
          <a:p>
            <a:r>
              <a:rPr lang="ko-KR" altLang="en-US" dirty="0"/>
              <a:t>네트워크 안의 네트워크 구조</a:t>
            </a:r>
            <a:endParaRPr lang="en-US" altLang="ko-KR" dirty="0"/>
          </a:p>
          <a:p>
            <a:r>
              <a:rPr lang="ko-KR" altLang="en-US" dirty="0"/>
              <a:t>나란히 분리된 가지를 따라 모듈을 쌓아 독립된 작은 네트워크처럼 구성</a:t>
            </a:r>
            <a:endParaRPr lang="en-US" altLang="ko-KR" dirty="0"/>
          </a:p>
          <a:p>
            <a:r>
              <a:rPr lang="ko-KR" altLang="en-US" dirty="0"/>
              <a:t>가장 기본적인 </a:t>
            </a:r>
            <a:r>
              <a:rPr lang="ko-KR" altLang="en-US" dirty="0" err="1"/>
              <a:t>인셉션</a:t>
            </a:r>
            <a:r>
              <a:rPr lang="ko-KR" altLang="en-US" dirty="0"/>
              <a:t> 모듈은 </a:t>
            </a:r>
            <a:r>
              <a:rPr lang="en-US" altLang="ko-KR" dirty="0"/>
              <a:t>3~4</a:t>
            </a:r>
            <a:r>
              <a:rPr lang="ko-KR" altLang="en-US" dirty="0"/>
              <a:t>개의 가지를 가지고</a:t>
            </a:r>
            <a:r>
              <a:rPr lang="en-US" altLang="ko-KR" dirty="0"/>
              <a:t>,  1*1 </a:t>
            </a:r>
            <a:r>
              <a:rPr lang="ko-KR" altLang="en-US" dirty="0" err="1"/>
              <a:t>합성곱으로</a:t>
            </a:r>
            <a:r>
              <a:rPr lang="ko-KR" altLang="en-US" dirty="0"/>
              <a:t> 시작해서 </a:t>
            </a:r>
            <a:r>
              <a:rPr lang="en-US" altLang="ko-KR" dirty="0"/>
              <a:t>3*3 </a:t>
            </a:r>
            <a:r>
              <a:rPr lang="ko-KR" altLang="en-US" dirty="0" err="1"/>
              <a:t>합성곱이</a:t>
            </a:r>
            <a:r>
              <a:rPr lang="ko-KR" altLang="en-US" dirty="0"/>
              <a:t> 뒤따르고 마지막에 전체 출력 특성이 </a:t>
            </a:r>
            <a:r>
              <a:rPr lang="ko-KR" altLang="en-US" dirty="0" err="1"/>
              <a:t>합쳐짐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네트워크가 따로 공간특성과 채널방향의 특성을 학습하도록 도와서 한꺼번에 학습하는 것보다 효과가 더 좋음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CCC75-47BB-4D67-8B25-086890A3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773" y="1963532"/>
            <a:ext cx="3615273" cy="36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F31739-EE0B-4A4B-B934-ADF37A94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67" y="955283"/>
            <a:ext cx="10016611" cy="45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D4364-6655-4C22-AB24-7E1EBFD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CFBF-68F8-4484-AF68-BEFCDFAF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형태의 네트워크 컴포넌트</a:t>
            </a:r>
            <a:endParaRPr lang="en-US" altLang="ko-KR" dirty="0"/>
          </a:p>
          <a:p>
            <a:r>
              <a:rPr lang="ko-KR" altLang="en-US" dirty="0"/>
              <a:t>대규모 딥러닝 모델에서 흔히 나타나는 문제인 </a:t>
            </a:r>
            <a:r>
              <a:rPr lang="ko-KR" altLang="en-US" dirty="0" err="1"/>
              <a:t>그레디언트</a:t>
            </a:r>
            <a:r>
              <a:rPr lang="ko-KR" altLang="en-US" dirty="0"/>
              <a:t> 소실</a:t>
            </a:r>
            <a:r>
              <a:rPr lang="en-US" altLang="ko-KR" dirty="0"/>
              <a:t>, </a:t>
            </a:r>
            <a:r>
              <a:rPr lang="ko-KR" altLang="en-US" dirty="0"/>
              <a:t>표현 병목을 해결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10</a:t>
            </a:r>
            <a:r>
              <a:rPr lang="ko-KR" altLang="en-US" dirty="0"/>
              <a:t>개 층 이상을 가진 모델에 </a:t>
            </a:r>
            <a:r>
              <a:rPr lang="ko-KR" altLang="en-US" dirty="0" err="1"/>
              <a:t>잔차연결을</a:t>
            </a:r>
            <a:r>
              <a:rPr lang="ko-KR" altLang="en-US" dirty="0"/>
              <a:t> 추가하면 도움됨</a:t>
            </a:r>
            <a:endParaRPr lang="en-US" altLang="ko-KR" dirty="0"/>
          </a:p>
          <a:p>
            <a:r>
              <a:rPr lang="ko-KR" altLang="en-US" dirty="0"/>
              <a:t>하위 층의 출력을 상위 층의 입력으로 사용함 이때 연결이 아니라 하위 층의 출력이 상위 층으로 더해지므로  두 출력의 크기가 </a:t>
            </a:r>
            <a:r>
              <a:rPr lang="ko-KR" altLang="en-US" dirty="0" err="1"/>
              <a:t>동일해야함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크기가 다를 경우 선형 변환을 사용하여 </a:t>
            </a:r>
            <a:r>
              <a:rPr lang="ko-KR" altLang="en-US" dirty="0" err="1"/>
              <a:t>하위층</a:t>
            </a:r>
            <a:r>
              <a:rPr lang="ko-KR" altLang="en-US" dirty="0"/>
              <a:t> 의 활성화 출력을 목표크기로 변환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23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19CCBE5-DBDC-4CC8-944B-9FAD991EBF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6689" y="2119014"/>
            <a:ext cx="5189311" cy="3238177"/>
          </a:xfr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56397740-0C01-48C0-84F9-A7B0A4D95B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19015"/>
            <a:ext cx="5364843" cy="323817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02F153-025D-4CAC-B41B-9D40EF2CDC09}"/>
              </a:ext>
            </a:extLst>
          </p:cNvPr>
          <p:cNvSpPr txBox="1"/>
          <p:nvPr/>
        </p:nvSpPr>
        <p:spPr>
          <a:xfrm>
            <a:off x="1133077" y="1132464"/>
            <a:ext cx="4474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특성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크기가 같을 때 원본을 그대로 사용한 </a:t>
            </a:r>
            <a:r>
              <a:rPr lang="ko-KR" altLang="en-US" sz="1600" dirty="0" err="1"/>
              <a:t>잔차</a:t>
            </a:r>
            <a:r>
              <a:rPr lang="ko-KR" altLang="en-US" sz="1600" dirty="0"/>
              <a:t> 연결의 예 </a:t>
            </a:r>
            <a:r>
              <a:rPr lang="en-US" altLang="ko-KR" sz="1600" dirty="0"/>
              <a:t>(x</a:t>
            </a:r>
            <a:r>
              <a:rPr lang="ko-KR" altLang="en-US" sz="1600" dirty="0"/>
              <a:t>는 </a:t>
            </a:r>
            <a:r>
              <a:rPr lang="en-US" altLang="ko-KR" sz="1600" dirty="0"/>
              <a:t>4D</a:t>
            </a:r>
            <a:r>
              <a:rPr lang="ko-KR" altLang="en-US" sz="1600" dirty="0" err="1"/>
              <a:t>텐서로</a:t>
            </a:r>
            <a:r>
              <a:rPr lang="ko-KR" altLang="en-US" sz="1600" dirty="0"/>
              <a:t> 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76F03-57AF-434D-BC92-98F1ED494996}"/>
              </a:ext>
            </a:extLst>
          </p:cNvPr>
          <p:cNvSpPr txBox="1"/>
          <p:nvPr/>
        </p:nvSpPr>
        <p:spPr>
          <a:xfrm>
            <a:off x="6489971" y="1208421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특성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크기가 다를 때 선형 변환을 사용하여 </a:t>
            </a:r>
            <a:r>
              <a:rPr lang="ko-KR" altLang="en-US" sz="1600" dirty="0" err="1"/>
              <a:t>잔차</a:t>
            </a:r>
            <a:r>
              <a:rPr lang="ko-KR" altLang="en-US" sz="1600" dirty="0"/>
              <a:t> 연결을 구현한 예 </a:t>
            </a:r>
            <a:r>
              <a:rPr lang="en-US" altLang="ko-KR" sz="1600" dirty="0"/>
              <a:t>(x</a:t>
            </a:r>
            <a:r>
              <a:rPr lang="ko-KR" altLang="en-US" sz="1600" dirty="0"/>
              <a:t>는 </a:t>
            </a:r>
            <a:r>
              <a:rPr lang="en-US" altLang="ko-KR" sz="1600" dirty="0"/>
              <a:t>4D</a:t>
            </a:r>
            <a:r>
              <a:rPr lang="ko-KR" altLang="en-US" sz="1600" dirty="0" err="1"/>
              <a:t>텐서로</a:t>
            </a:r>
            <a:r>
              <a:rPr lang="ko-KR" altLang="en-US" sz="1600" dirty="0"/>
              <a:t> 가정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399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62709-1D9A-4B5F-8936-91D5CA37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7.15 </a:t>
            </a:r>
            <a:r>
              <a:rPr lang="ko-KR" altLang="en-US" dirty="0"/>
              <a:t>층 가중치 공유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9A998B1-F2F3-4CF8-8EEB-2DF1C8CB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함수형 </a:t>
            </a:r>
            <a:r>
              <a:rPr lang="en-US" altLang="ko-KR" dirty="0"/>
              <a:t>API</a:t>
            </a:r>
            <a:r>
              <a:rPr lang="ko-KR" altLang="en-US" dirty="0"/>
              <a:t>는 층 객체를 여러 번 재사용 가능</a:t>
            </a:r>
            <a:endParaRPr lang="en-US" altLang="ko-KR" dirty="0"/>
          </a:p>
          <a:p>
            <a:r>
              <a:rPr lang="ko-KR" altLang="en-US" dirty="0"/>
              <a:t>예를 들어 층 객체를 두 번 호출하면 새로운  층 객체를 만들지 않고 각 호출에 동일한 가중치를 재사용함</a:t>
            </a:r>
            <a:endParaRPr lang="en-US" altLang="ko-KR" dirty="0"/>
          </a:p>
          <a:p>
            <a:r>
              <a:rPr lang="ko-KR" altLang="en-US" dirty="0"/>
              <a:t>위의 이유로 공유 가지를 가진 모델 만들 수 있음</a:t>
            </a:r>
            <a:endParaRPr lang="en-US" altLang="ko-KR" dirty="0"/>
          </a:p>
          <a:p>
            <a:r>
              <a:rPr lang="ko-KR" altLang="en-US" dirty="0"/>
              <a:t>공유 가지는 같은 가중치를 공유하고</a:t>
            </a:r>
            <a:r>
              <a:rPr lang="en-US" altLang="ko-KR" dirty="0"/>
              <a:t>, </a:t>
            </a:r>
            <a:r>
              <a:rPr lang="ko-KR" altLang="en-US" dirty="0"/>
              <a:t> 같은 연산을 수행함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58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80B68-9574-47B4-9BA6-89648E86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2" y="772823"/>
            <a:ext cx="7134225" cy="477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954F6-3046-4FBE-AFDB-92007FFF16CE}"/>
              </a:ext>
            </a:extLst>
          </p:cNvPr>
          <p:cNvSpPr txBox="1"/>
          <p:nvPr/>
        </p:nvSpPr>
        <p:spPr>
          <a:xfrm>
            <a:off x="294841" y="284450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형 </a:t>
            </a:r>
            <a:r>
              <a:rPr lang="en-US" altLang="ko-KR" dirty="0"/>
              <a:t>API</a:t>
            </a:r>
            <a:r>
              <a:rPr lang="ko-KR" altLang="en-US" dirty="0"/>
              <a:t>로 경우 층</a:t>
            </a:r>
            <a:r>
              <a:rPr lang="en-US" altLang="ko-KR" dirty="0"/>
              <a:t>(</a:t>
            </a:r>
            <a:r>
              <a:rPr lang="ko-KR" altLang="en-US" dirty="0"/>
              <a:t>재사용 층</a:t>
            </a:r>
            <a:r>
              <a:rPr lang="en-US" altLang="ko-KR" dirty="0"/>
              <a:t>)</a:t>
            </a:r>
            <a:r>
              <a:rPr lang="ko-KR" altLang="en-US" dirty="0"/>
              <a:t>을 사용하는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5EBAB-B7B3-43CC-9D87-8768506EA9AA}"/>
              </a:ext>
            </a:extLst>
          </p:cNvPr>
          <p:cNvSpPr txBox="1"/>
          <p:nvPr/>
        </p:nvSpPr>
        <p:spPr>
          <a:xfrm>
            <a:off x="7751618" y="2134032"/>
            <a:ext cx="4291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입력 문장을 처리하는 </a:t>
            </a:r>
            <a:r>
              <a:rPr lang="en-US" altLang="ko-KR" dirty="0"/>
              <a:t>2</a:t>
            </a:r>
            <a:r>
              <a:rPr lang="ko-KR" altLang="en-US" dirty="0"/>
              <a:t>개의 독립된 모델을 학습하는 것은 이치에 맞지 않음</a:t>
            </a:r>
            <a:endParaRPr lang="en-US" altLang="ko-KR" dirty="0"/>
          </a:p>
          <a:p>
            <a:r>
              <a:rPr lang="ko-KR" altLang="en-US" dirty="0"/>
              <a:t>그 대신 하나의 </a:t>
            </a:r>
            <a:r>
              <a:rPr lang="en-US" altLang="ko-KR" dirty="0"/>
              <a:t>LSTM </a:t>
            </a:r>
            <a:r>
              <a:rPr lang="ko-KR" altLang="en-US" dirty="0"/>
              <a:t>층으로 양쪽을 모두 처리하는 것이 좋음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LSTM </a:t>
            </a:r>
            <a:r>
              <a:rPr lang="ko-KR" altLang="en-US" dirty="0"/>
              <a:t>층의 표현은 두 입력에 대하 함께 학습됨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AC87B-F2DD-48EC-9079-56D3C18DFBE0}"/>
              </a:ext>
            </a:extLst>
          </p:cNvPr>
          <p:cNvSpPr txBox="1"/>
          <p:nvPr/>
        </p:nvSpPr>
        <p:spPr>
          <a:xfrm>
            <a:off x="7751618" y="1579418"/>
            <a:ext cx="368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샴 </a:t>
            </a:r>
            <a:r>
              <a:rPr lang="en-US" altLang="ko-KR" b="1" dirty="0"/>
              <a:t>LSTM / </a:t>
            </a:r>
            <a:r>
              <a:rPr lang="ko-KR" altLang="en-US" b="1" dirty="0"/>
              <a:t>공유 </a:t>
            </a:r>
            <a:r>
              <a:rPr lang="en-US" altLang="ko-KR" b="1" dirty="0"/>
              <a:t>LSTM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565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8FF9835-EC00-4436-885D-3BDC031B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7.1.6 </a:t>
            </a:r>
            <a:r>
              <a:rPr lang="ko-KR" altLang="en-US" dirty="0"/>
              <a:t>층과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EA7AC5-1060-4A68-AB5A-BABCA907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함수형 </a:t>
            </a:r>
            <a:r>
              <a:rPr lang="en-US" altLang="ko-KR" dirty="0"/>
              <a:t>API</a:t>
            </a:r>
            <a:r>
              <a:rPr lang="ko-KR" altLang="en-US" dirty="0"/>
              <a:t>에서는 모델을 층 처럼 사용 할 수 있음</a:t>
            </a:r>
            <a:endParaRPr lang="en-US" altLang="ko-KR" dirty="0"/>
          </a:p>
          <a:p>
            <a:r>
              <a:rPr lang="ko-KR" altLang="en-US" dirty="0"/>
              <a:t>즉 입력 </a:t>
            </a:r>
            <a:r>
              <a:rPr lang="ko-KR" altLang="en-US" dirty="0" err="1"/>
              <a:t>텐서로</a:t>
            </a:r>
            <a:r>
              <a:rPr lang="ko-KR" altLang="en-US" dirty="0"/>
              <a:t> 모델을 호출해서 </a:t>
            </a:r>
            <a:r>
              <a:rPr lang="ko-KR" altLang="en-US" dirty="0" err="1"/>
              <a:t>출력텐서를</a:t>
            </a:r>
            <a:r>
              <a:rPr lang="ko-KR" altLang="en-US" dirty="0"/>
              <a:t> 얻을 수 있음 </a:t>
            </a:r>
            <a:r>
              <a:rPr lang="en-US" altLang="ko-KR" dirty="0"/>
              <a:t>ex) y=model(x)</a:t>
            </a:r>
            <a:endParaRPr lang="ko-KR" altLang="en-US" dirty="0"/>
          </a:p>
          <a:p>
            <a:r>
              <a:rPr lang="ko-KR" altLang="en-US" dirty="0"/>
              <a:t>모델에서 입력 </a:t>
            </a:r>
            <a:r>
              <a:rPr lang="ko-KR" altLang="en-US" dirty="0" err="1"/>
              <a:t>텐서와</a:t>
            </a:r>
            <a:r>
              <a:rPr lang="ko-KR" altLang="en-US" dirty="0"/>
              <a:t> 출력 </a:t>
            </a:r>
            <a:r>
              <a:rPr lang="ko-KR" altLang="en-US" dirty="0" err="1"/>
              <a:t>텐서가</a:t>
            </a:r>
            <a:r>
              <a:rPr lang="ko-KR" altLang="en-US" dirty="0"/>
              <a:t> 여러 개 이면 </a:t>
            </a:r>
            <a:r>
              <a:rPr lang="ko-KR" altLang="en-US" dirty="0" err="1"/>
              <a:t>텐서의</a:t>
            </a:r>
            <a:r>
              <a:rPr lang="ko-KR" altLang="en-US" dirty="0"/>
              <a:t> 리스트로 호출</a:t>
            </a:r>
            <a:endParaRPr lang="en-US" altLang="ko-KR" dirty="0"/>
          </a:p>
          <a:p>
            <a:r>
              <a:rPr lang="en-US" altLang="ko-KR" dirty="0"/>
              <a:t>Ex) y1,</a:t>
            </a:r>
            <a:r>
              <a:rPr lang="ko-KR" altLang="en-US" dirty="0"/>
              <a:t> </a:t>
            </a:r>
            <a:r>
              <a:rPr lang="en-US" altLang="ko-KR" dirty="0"/>
              <a:t>y2 = model([x1, x2])</a:t>
            </a:r>
          </a:p>
        </p:txBody>
      </p:sp>
    </p:spTree>
    <p:extLst>
      <p:ext uri="{BB962C8B-B14F-4D97-AF65-F5344CB8AC3E}">
        <p14:creationId xmlns:p14="http://schemas.microsoft.com/office/powerpoint/2010/main" val="415809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361B0-157D-4833-AD4F-A0FC2B66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97819-4B2B-4C48-85B6-2B148136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46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Sequential </a:t>
            </a:r>
            <a:r>
              <a:rPr lang="ko-KR" altLang="en-US" dirty="0"/>
              <a:t>모델과 함수형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7.1.1 </a:t>
            </a:r>
            <a:r>
              <a:rPr lang="ko-KR" altLang="en-US" dirty="0"/>
              <a:t>함수형 </a:t>
            </a:r>
            <a:r>
              <a:rPr lang="en-US" altLang="ko-KR" dirty="0"/>
              <a:t>API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altLang="ko-KR" dirty="0"/>
              <a:t>7.1.2 </a:t>
            </a:r>
            <a:r>
              <a:rPr lang="ko-KR" altLang="en-US" dirty="0"/>
              <a:t>다중 입력 모델</a:t>
            </a:r>
            <a:endParaRPr lang="en-US" altLang="ko-KR" dirty="0"/>
          </a:p>
          <a:p>
            <a:r>
              <a:rPr lang="en-US" altLang="ko-KR" dirty="0"/>
              <a:t>7.1.3</a:t>
            </a:r>
            <a:r>
              <a:rPr lang="ko-KR" altLang="en-US" dirty="0"/>
              <a:t> 다중 출력 모델</a:t>
            </a:r>
            <a:endParaRPr lang="en-US" altLang="ko-KR" dirty="0"/>
          </a:p>
          <a:p>
            <a:r>
              <a:rPr lang="en-US" altLang="ko-KR" dirty="0"/>
              <a:t>7.1.4 </a:t>
            </a:r>
            <a:r>
              <a:rPr lang="ko-KR" altLang="en-US" dirty="0"/>
              <a:t>층으로 구성된 </a:t>
            </a:r>
            <a:r>
              <a:rPr lang="ko-KR" altLang="en-US" dirty="0" err="1"/>
              <a:t>비순향</a:t>
            </a:r>
            <a:r>
              <a:rPr lang="ko-KR" altLang="en-US" dirty="0"/>
              <a:t> 유향 그래프</a:t>
            </a:r>
            <a:endParaRPr lang="en-US" altLang="ko-KR" dirty="0"/>
          </a:p>
          <a:p>
            <a:r>
              <a:rPr lang="en-US" altLang="ko-KR" dirty="0"/>
              <a:t>7.1.5 </a:t>
            </a:r>
            <a:r>
              <a:rPr lang="ko-KR" altLang="en-US" dirty="0"/>
              <a:t>층 가중치 공유</a:t>
            </a:r>
            <a:endParaRPr lang="en-US" altLang="ko-KR" dirty="0"/>
          </a:p>
          <a:p>
            <a:r>
              <a:rPr lang="en-US" altLang="ko-KR" dirty="0"/>
              <a:t>7.1.6</a:t>
            </a:r>
            <a:r>
              <a:rPr lang="ko-KR" altLang="en-US" dirty="0"/>
              <a:t> 층과 모델</a:t>
            </a:r>
            <a:endParaRPr lang="en-US" altLang="ko-KR" dirty="0"/>
          </a:p>
          <a:p>
            <a:r>
              <a:rPr lang="en-US" altLang="ko-KR" dirty="0"/>
              <a:t>7.1.7 </a:t>
            </a:r>
            <a:r>
              <a:rPr lang="ko-KR" altLang="en-US" dirty="0"/>
              <a:t>정리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35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DB64D-85B4-4C3A-82B0-6A6D6C5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7.1.7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44D63-E45E-46B3-B3B0-421FB9C3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404040"/>
                </a:solidFill>
                <a:effectLst/>
                <a:latin typeface="se-nanumgothic"/>
              </a:rPr>
              <a:t>-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se-nanumgothic"/>
              </a:rPr>
              <a:t>차례대로 층을 쌓는 것 이상이 필요할 때는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se-nanumgothic"/>
              </a:rPr>
              <a:t>Sequential API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se-nanumgothic"/>
              </a:rPr>
              <a:t>를 사용하지 않음</a:t>
            </a:r>
            <a:endParaRPr lang="en-US" altLang="ko-KR" b="0" i="0" dirty="0">
              <a:solidFill>
                <a:srgbClr val="40404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404040"/>
                </a:solidFill>
                <a:effectLst/>
                <a:latin typeface="se-nanumgothic"/>
              </a:rPr>
              <a:t>-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se-nanumgothic"/>
              </a:rPr>
              <a:t>함수형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se-nanumgothic"/>
              </a:rPr>
              <a:t>API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se-nanumgothic"/>
              </a:rPr>
              <a:t>를 사용하여 다중 입력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se-nanumgothic"/>
              </a:rPr>
              <a:t>다중 출력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se-nanumgothic"/>
              </a:rPr>
              <a:t>복잡한 네트워크 토폴로지를 갖는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se-nanumgothic"/>
              </a:rPr>
              <a:t>케라스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se-nanumgothic"/>
              </a:rPr>
              <a:t> 모델을 만드는 방법</a:t>
            </a:r>
          </a:p>
          <a:p>
            <a:pPr algn="l" fontAlgn="base"/>
            <a:r>
              <a:rPr lang="en-US" altLang="ko-KR" b="0" i="0" dirty="0">
                <a:solidFill>
                  <a:srgbClr val="404040"/>
                </a:solidFill>
                <a:effectLst/>
                <a:latin typeface="se-nanumgothic"/>
              </a:rPr>
              <a:t>-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se-nanumgothic"/>
              </a:rPr>
              <a:t>다른 네트워크 가지에서 같은 층이나 모델 객체를 여러 번 호출하여 가중치를 재사용하는 방법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19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B99F-722D-4E40-94E2-FD546478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7.2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텐서보드를</a:t>
            </a:r>
            <a:r>
              <a:rPr lang="ko-KR" altLang="en-US" dirty="0"/>
              <a:t> 사용한 딥러닝 모델  검사와 모니터링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35709-06FF-4D35-AC4E-700FA372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7.21 </a:t>
            </a:r>
            <a:r>
              <a:rPr lang="ko-KR" altLang="en-US" dirty="0" err="1"/>
              <a:t>콜백을</a:t>
            </a:r>
            <a:r>
              <a:rPr lang="ko-KR" altLang="en-US" dirty="0"/>
              <a:t> 사용하여 모델의 훈련과정 제어하기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7.2.2 </a:t>
            </a:r>
            <a:r>
              <a:rPr lang="ko-KR" altLang="en-US" dirty="0" err="1"/>
              <a:t>텐소보드</a:t>
            </a:r>
            <a:r>
              <a:rPr lang="ko-KR" altLang="en-US" dirty="0"/>
              <a:t> 소개</a:t>
            </a:r>
            <a:r>
              <a:rPr lang="en-US" altLang="ko-KR" dirty="0"/>
              <a:t>: </a:t>
            </a:r>
            <a:r>
              <a:rPr lang="ko-KR" altLang="en-US" dirty="0" err="1"/>
              <a:t>텐서플로의</a:t>
            </a:r>
            <a:r>
              <a:rPr lang="ko-KR" altLang="en-US" dirty="0"/>
              <a:t> 시각화 프레임 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7.2.3 </a:t>
            </a:r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58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DAB1-7B87-46B5-B6E6-2C008A87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7.2.1 </a:t>
            </a:r>
            <a:r>
              <a:rPr lang="ko-KR" altLang="en-US" dirty="0" err="1"/>
              <a:t>콜백을</a:t>
            </a:r>
            <a:r>
              <a:rPr lang="ko-KR" altLang="en-US" dirty="0"/>
              <a:t> 사용하여 모델의 훈련 과정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44BB2-FE02-4D08-8C84-7A15A83A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/>
              <a:t>콜백은</a:t>
            </a:r>
            <a:r>
              <a:rPr lang="ko-KR" altLang="en-US" dirty="0"/>
              <a:t> 모델의 </a:t>
            </a:r>
            <a:r>
              <a:rPr lang="en-US" altLang="ko-KR" dirty="0"/>
              <a:t>fit() </a:t>
            </a:r>
            <a:r>
              <a:rPr lang="ko-KR" altLang="en-US" dirty="0"/>
              <a:t>메서드가 호출될 때 전달되는 객체이므로 모델의 상태와 성능에 대한 모든 정보에 접근하고 훈련 중지</a:t>
            </a:r>
            <a:r>
              <a:rPr lang="en-US" altLang="ko-KR" dirty="0"/>
              <a:t>, </a:t>
            </a:r>
            <a:r>
              <a:rPr lang="ko-KR" altLang="en-US" dirty="0"/>
              <a:t>모델 저장</a:t>
            </a:r>
            <a:r>
              <a:rPr lang="en-US" altLang="ko-KR" dirty="0"/>
              <a:t>, </a:t>
            </a:r>
            <a:r>
              <a:rPr lang="ko-KR" altLang="en-US" dirty="0"/>
              <a:t>가중치 적재 또는 모델 상태변경 등을 처리함</a:t>
            </a:r>
            <a:endParaRPr lang="en-US" altLang="ko-KR" dirty="0"/>
          </a:p>
          <a:p>
            <a:r>
              <a:rPr lang="ko-KR" altLang="en-US" dirty="0"/>
              <a:t>모델 체크포인트 저장</a:t>
            </a:r>
            <a:r>
              <a:rPr lang="en-US" altLang="ko-KR" dirty="0"/>
              <a:t>: </a:t>
            </a:r>
            <a:r>
              <a:rPr lang="ko-KR" altLang="en-US" dirty="0"/>
              <a:t>훈련하는 동안 어떤 지점에서 모델의 현재 가중치를 저장함</a:t>
            </a:r>
            <a:endParaRPr lang="en-US" altLang="ko-KR" dirty="0"/>
          </a:p>
          <a:p>
            <a:r>
              <a:rPr lang="ko-KR" altLang="en-US" dirty="0"/>
              <a:t>조기 종료</a:t>
            </a:r>
            <a:r>
              <a:rPr lang="en-US" altLang="ko-KR" dirty="0"/>
              <a:t>: </a:t>
            </a:r>
            <a:r>
              <a:rPr lang="ko-KR" altLang="en-US" dirty="0"/>
              <a:t>검증 손실이 더 이상 향상되지 않을 때 훈련을 중지</a:t>
            </a:r>
            <a:endParaRPr lang="en-US" altLang="ko-KR" dirty="0"/>
          </a:p>
          <a:p>
            <a:r>
              <a:rPr lang="ko-KR" altLang="en-US" dirty="0"/>
              <a:t>훈련하는 동안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값을 동적으로 조정</a:t>
            </a:r>
            <a:r>
              <a:rPr lang="en-US" altLang="ko-KR" dirty="0"/>
              <a:t>: </a:t>
            </a:r>
            <a:r>
              <a:rPr lang="ko-KR" altLang="en-US" dirty="0" err="1"/>
              <a:t>옵티마이저의</a:t>
            </a:r>
            <a:r>
              <a:rPr lang="ko-KR" altLang="en-US" dirty="0"/>
              <a:t> </a:t>
            </a:r>
            <a:r>
              <a:rPr lang="ko-KR" altLang="en-US" dirty="0" err="1"/>
              <a:t>학습률</a:t>
            </a:r>
            <a:r>
              <a:rPr lang="ko-KR" altLang="en-US" dirty="0"/>
              <a:t> 같은 경우</a:t>
            </a:r>
            <a:endParaRPr lang="en-US" altLang="ko-KR" dirty="0"/>
          </a:p>
          <a:p>
            <a:r>
              <a:rPr lang="ko-KR" altLang="en-US" dirty="0"/>
              <a:t>훈련과 검증 지표를 로그에 기록하거나 모델이 학습한 표현이 업데이트될 때마다 </a:t>
            </a:r>
            <a:r>
              <a:rPr lang="ko-KR" altLang="en-US" dirty="0" err="1"/>
              <a:t>시각화함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05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7FF92-F4FD-44E9-90D5-5E224F91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EarlyStopping</a:t>
            </a:r>
            <a:r>
              <a:rPr lang="ko-KR" altLang="en-US" dirty="0"/>
              <a:t> </a:t>
            </a:r>
            <a:r>
              <a:rPr lang="ko-KR" altLang="en-US" dirty="0" err="1"/>
              <a:t>콜백을</a:t>
            </a:r>
            <a:r>
              <a:rPr lang="ko-KR" altLang="en-US" dirty="0"/>
              <a:t> 사용하면 정해진 </a:t>
            </a:r>
            <a:r>
              <a:rPr lang="ko-KR" altLang="en-US" dirty="0" err="1"/>
              <a:t>에포크</a:t>
            </a:r>
            <a:r>
              <a:rPr lang="ko-KR" altLang="en-US" dirty="0"/>
              <a:t> 동안 모니터링 지표가 향상되지 않을 때 훈련 중지</a:t>
            </a:r>
            <a:r>
              <a:rPr lang="en-US" altLang="ko-KR" dirty="0"/>
              <a:t> ex)</a:t>
            </a:r>
            <a:r>
              <a:rPr lang="ko-KR" altLang="en-US" dirty="0"/>
              <a:t>과적합이 </a:t>
            </a:r>
            <a:r>
              <a:rPr lang="ko-KR" altLang="en-US" dirty="0" err="1"/>
              <a:t>시작되자마자</a:t>
            </a:r>
            <a:r>
              <a:rPr lang="ko-KR" altLang="en-US" dirty="0"/>
              <a:t> 훈련을 중지 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87705-51B5-48A9-879B-0F26AA0962A9}"/>
              </a:ext>
            </a:extLst>
          </p:cNvPr>
          <p:cNvSpPr txBox="1"/>
          <p:nvPr/>
        </p:nvSpPr>
        <p:spPr>
          <a:xfrm>
            <a:off x="1357161" y="1045029"/>
            <a:ext cx="947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ModelCheckpoint</a:t>
            </a:r>
            <a:r>
              <a:rPr lang="ko-KR" altLang="en-US" sz="2800" b="1" dirty="0"/>
              <a:t>와 </a:t>
            </a:r>
            <a:r>
              <a:rPr lang="en-US" altLang="ko-KR" sz="2800" b="1" dirty="0" err="1"/>
              <a:t>EarlyStopping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콜백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01DE9-EC48-40A8-96FB-E01C77B7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" y="3104567"/>
            <a:ext cx="5601612" cy="23287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0BCEF9-EC6B-4F3F-9ACC-D9A8476C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77" y="3229438"/>
            <a:ext cx="6565323" cy="20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58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CB682-D1C2-4232-ABF0-4C08C45B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cap="none" dirty="0" err="1"/>
              <a:t>ReduceLROnPlateau</a:t>
            </a:r>
            <a:r>
              <a:rPr lang="en-US" altLang="ko-KR" cap="none" dirty="0"/>
              <a:t> </a:t>
            </a:r>
            <a:r>
              <a:rPr lang="ko-KR" altLang="en-US" cap="none" dirty="0" err="1"/>
              <a:t>콜백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17CED-37DE-4A92-BBF1-0368DA1B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콜백을</a:t>
            </a:r>
            <a:r>
              <a:rPr lang="ko-KR" altLang="en-US" dirty="0"/>
              <a:t> 사용하면 검증 손실이 향상되지 않을 때 </a:t>
            </a:r>
            <a:r>
              <a:rPr lang="ko-KR" altLang="en-US" dirty="0" err="1"/>
              <a:t>학습률을</a:t>
            </a:r>
            <a:r>
              <a:rPr lang="ko-KR" altLang="en-US" dirty="0"/>
              <a:t> 작게 할 수 있음</a:t>
            </a:r>
            <a:endParaRPr lang="en-US" altLang="ko-KR" dirty="0"/>
          </a:p>
          <a:p>
            <a:r>
              <a:rPr lang="ko-KR" altLang="en-US" dirty="0"/>
              <a:t>손실 곡선이 평탄할 때 </a:t>
            </a:r>
            <a:r>
              <a:rPr lang="ko-KR" altLang="en-US" dirty="0" err="1"/>
              <a:t>학습률을</a:t>
            </a:r>
            <a:r>
              <a:rPr lang="ko-KR" altLang="en-US" dirty="0"/>
              <a:t> 작게 하거나 크게 하면 훈련 도중 지역 최솟값에서 효과적으로 빠져나올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09370-DD3F-4AA6-9D6C-2A465165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44" y="3231016"/>
            <a:ext cx="8582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4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019E6-81A9-4B77-AE25-5D12028E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자신만의 </a:t>
            </a:r>
            <a:r>
              <a:rPr lang="ko-KR" altLang="en-US" dirty="0" err="1"/>
              <a:t>콜백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EA908-1703-491D-9CC2-B1261ACB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4731011" cy="1693823"/>
          </a:xfrm>
        </p:spPr>
        <p:txBody>
          <a:bodyPr>
            <a:noAutofit/>
          </a:bodyPr>
          <a:lstStyle/>
          <a:p>
            <a:r>
              <a:rPr lang="ko-KR" altLang="en-US" sz="1400" b="1" dirty="0" err="1"/>
              <a:t>콜백은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Keras.callbacks.Callback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클래스를 상속받아 구현 가능</a:t>
            </a:r>
            <a:endParaRPr lang="en-US" altLang="ko-KR" sz="1400" b="1" dirty="0"/>
          </a:p>
          <a:p>
            <a:r>
              <a:rPr lang="ko-KR" altLang="en-US" sz="1400" b="1" dirty="0"/>
              <a:t>훈련하는 동안 호출될 여러 지점을 나타내기 위해 약속된 다음 메서드를 구현</a:t>
            </a:r>
            <a:endParaRPr lang="en-US" altLang="ko-KR" sz="1400" b="1" dirty="0"/>
          </a:p>
          <a:p>
            <a:r>
              <a:rPr lang="ko-KR" altLang="en-US" sz="1400" b="1" dirty="0"/>
              <a:t>이 메서드들은 모두 </a:t>
            </a:r>
            <a:r>
              <a:rPr lang="en-US" altLang="ko-KR" sz="1400" b="1" dirty="0"/>
              <a:t>logs </a:t>
            </a:r>
            <a:r>
              <a:rPr lang="ko-KR" altLang="en-US" sz="1400" b="1" dirty="0"/>
              <a:t>매개변수와 함께 호출됨</a:t>
            </a:r>
            <a:endParaRPr lang="en-US" altLang="ko-KR" sz="1400" b="1" dirty="0"/>
          </a:p>
          <a:p>
            <a:r>
              <a:rPr lang="ko-KR" altLang="en-US" sz="1400" b="1" dirty="0"/>
              <a:t>이 </a:t>
            </a:r>
            <a:r>
              <a:rPr lang="ko-KR" altLang="en-US" sz="1400" b="1" dirty="0" err="1"/>
              <a:t>메개변수에는</a:t>
            </a:r>
            <a:r>
              <a:rPr lang="ko-KR" altLang="en-US" sz="1400" b="1" dirty="0"/>
              <a:t> 이전 배치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에포크에</a:t>
            </a:r>
            <a:r>
              <a:rPr lang="ko-KR" altLang="en-US" sz="1400" b="1" dirty="0"/>
              <a:t> 대한 훈련과 검증 측정값이 담겨있는  </a:t>
            </a:r>
            <a:r>
              <a:rPr lang="ko-KR" altLang="en-US" sz="1400" b="1" dirty="0" err="1"/>
              <a:t>딕셔너리가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전돨됨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DB2C1E-76EB-4210-A0B5-5F729CEE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16" y="4343400"/>
            <a:ext cx="4086225" cy="220027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3AFAFA-19F6-4219-9AC2-F295A8B216D2}"/>
              </a:ext>
            </a:extLst>
          </p:cNvPr>
          <p:cNvSpPr txBox="1">
            <a:spLocks/>
          </p:cNvSpPr>
          <p:nvPr/>
        </p:nvSpPr>
        <p:spPr>
          <a:xfrm>
            <a:off x="6747481" y="2015731"/>
            <a:ext cx="4644420" cy="467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 </a:t>
            </a:r>
            <a:r>
              <a:rPr lang="ko-KR" altLang="en-US" sz="1400" b="1" dirty="0" err="1"/>
              <a:t>콜백은</a:t>
            </a:r>
            <a:r>
              <a:rPr lang="ko-KR" altLang="en-US" sz="1400" b="1" dirty="0"/>
              <a:t> 아래 속성을 참조할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F2A5E3-1DAF-4F77-8BCA-A7AAB019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81" y="2750286"/>
            <a:ext cx="3924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1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81A10E-1102-41FA-BA35-C3ABDF10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02" y="1020403"/>
            <a:ext cx="6496050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9FC73-86B0-417A-912E-B3A026B79D7B}"/>
              </a:ext>
            </a:extLst>
          </p:cNvPr>
          <p:cNvSpPr txBox="1"/>
          <p:nvPr/>
        </p:nvSpPr>
        <p:spPr>
          <a:xfrm>
            <a:off x="1392382" y="249382"/>
            <a:ext cx="951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매 </a:t>
            </a:r>
            <a:r>
              <a:rPr lang="ko-KR" altLang="en-US" b="1" dirty="0" err="1">
                <a:latin typeface="+mj-lt"/>
              </a:rPr>
              <a:t>에포크의</a:t>
            </a:r>
            <a:r>
              <a:rPr lang="ko-KR" altLang="en-US" b="1" dirty="0">
                <a:latin typeface="+mj-lt"/>
              </a:rPr>
              <a:t> 끝에서 검증 세트의 첫 </a:t>
            </a:r>
            <a:r>
              <a:rPr lang="ko-KR" altLang="en-US" b="1" dirty="0" err="1">
                <a:latin typeface="+mj-lt"/>
              </a:rPr>
              <a:t>번쨰</a:t>
            </a:r>
            <a:r>
              <a:rPr lang="ko-KR" altLang="en-US" b="1" dirty="0">
                <a:latin typeface="+mj-lt"/>
              </a:rPr>
              <a:t> 샘플로 모델에 있는 모든 층의 활성화 출력을 계산하여 디스크에 저장하는 자작 </a:t>
            </a:r>
            <a:r>
              <a:rPr lang="ko-KR" altLang="en-US" b="1" dirty="0" err="1">
                <a:latin typeface="+mj-lt"/>
              </a:rPr>
              <a:t>콜백의</a:t>
            </a:r>
            <a:r>
              <a:rPr lang="ko-KR" altLang="en-US" b="1" dirty="0">
                <a:latin typeface="+mj-lt"/>
              </a:rPr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358692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5EF63-068F-41C2-A6FF-101619D0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7.2.2 </a:t>
            </a:r>
            <a:r>
              <a:rPr lang="ko-KR" altLang="en-US" dirty="0" err="1"/>
              <a:t>텐서보드</a:t>
            </a:r>
            <a:r>
              <a:rPr lang="ko-KR" altLang="en-US" dirty="0"/>
              <a:t> 소개</a:t>
            </a:r>
            <a:r>
              <a:rPr lang="en-US" altLang="ko-KR" dirty="0"/>
              <a:t>: </a:t>
            </a:r>
            <a:r>
              <a:rPr lang="ko-KR" altLang="en-US" dirty="0" err="1"/>
              <a:t>텐서플로의</a:t>
            </a:r>
            <a:r>
              <a:rPr lang="ko-KR" altLang="en-US" dirty="0"/>
              <a:t> 시각화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4BBD0-6D1C-49EA-8D54-6CB8199B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텐서보드</a:t>
            </a:r>
            <a:r>
              <a:rPr lang="en-US" altLang="ko-KR" dirty="0"/>
              <a:t>: </a:t>
            </a:r>
            <a:r>
              <a:rPr lang="ko-KR" altLang="en-US" dirty="0" err="1"/>
              <a:t>텐서플로우의</a:t>
            </a:r>
            <a:r>
              <a:rPr lang="ko-KR" altLang="en-US" dirty="0"/>
              <a:t> 시각화 도구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훈련하는 동안 측정 지표를 시각적으로 모니터링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모델 구조를 시각화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활성화 출력과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그래디언트의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히스토그램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3D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로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임베딩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표현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78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9391B4-7556-42B1-8751-0B866258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4" y="468891"/>
            <a:ext cx="5778396" cy="4448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96F811-69AA-46AC-85B2-3C8781A5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4" y="4873336"/>
            <a:ext cx="4981575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67A7F6-06F2-4F0C-97D2-1F7FADB7A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118" y="468891"/>
            <a:ext cx="6878782" cy="16059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2AB9C6-C004-4489-A77A-4509F6971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74888"/>
            <a:ext cx="4171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5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BACDED0-2204-4581-BF9D-26E24D3B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7.2.3 </a:t>
            </a:r>
            <a:r>
              <a:rPr lang="ko-KR" altLang="en-US" dirty="0"/>
              <a:t>정리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F5AFA-412E-453E-B892-98DB81E3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-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케라스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콜백은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훈련하는 동안 모델을 모니터링하고 모델 상태를 바탕으로 자동으로 작업을 수행하는 손쉬운 방법임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404040"/>
              </a:solidFill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​</a:t>
            </a:r>
            <a:endParaRPr lang="ko-KR" altLang="en-US" b="0" i="0" dirty="0">
              <a:solidFill>
                <a:srgbClr val="40404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-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텐서플로를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사용하면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텐서보드를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이용하여 모델 상황을 브라우저에서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시각화할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케라스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모델에서는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TensorBoard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콜백을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e-nanumgothic"/>
              </a:rPr>
              <a:t>통해 사용함</a:t>
            </a:r>
            <a:r>
              <a:rPr lang="en-US" altLang="ko-KR" b="0" i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404040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6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25615-76CE-4747-A2F6-2C80C447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Sequential </a:t>
            </a:r>
            <a:r>
              <a:rPr lang="ko-KR" altLang="en-US" dirty="0"/>
              <a:t>모델이 적절하지 않은 경우도 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Ex)1.</a:t>
            </a:r>
            <a:r>
              <a:rPr lang="ko-KR" altLang="en-US" dirty="0"/>
              <a:t>개별 입력이 여러 개 필요한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Ex)2.</a:t>
            </a:r>
            <a:r>
              <a:rPr lang="ko-KR" altLang="en-US" dirty="0"/>
              <a:t>층을 차례대로 쌓지 않고 층 사이를 연결하여 그래프처럼 만드는 네트워크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BFE73A-AF7F-4AA5-B568-B782B387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60" y="894440"/>
            <a:ext cx="3180080" cy="4352925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DE9606B-B199-48C1-87AC-8A70E0956546}"/>
              </a:ext>
            </a:extLst>
          </p:cNvPr>
          <p:cNvSpPr txBox="1">
            <a:spLocks/>
          </p:cNvSpPr>
          <p:nvPr/>
        </p:nvSpPr>
        <p:spPr>
          <a:xfrm>
            <a:off x="1450329" y="894440"/>
            <a:ext cx="5524404" cy="20037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Sequential </a:t>
            </a:r>
            <a:r>
              <a:rPr lang="ko-KR" altLang="en-US" dirty="0"/>
              <a:t>모델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네트워크의 입력과 출력이 하나라고 가정함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모델은 층을 차례대로 쌓아 구성됨  </a:t>
            </a:r>
            <a:endParaRPr lang="en-US" altLang="ko-KR" dirty="0"/>
          </a:p>
          <a:p>
            <a:r>
              <a:rPr lang="ko-KR" altLang="en-US" dirty="0"/>
              <a:t>교재에서도 이전 절 까지 </a:t>
            </a:r>
            <a:r>
              <a:rPr lang="en-US" altLang="ko-KR" dirty="0"/>
              <a:t>Sequential </a:t>
            </a:r>
            <a:r>
              <a:rPr lang="ko-KR" altLang="en-US" dirty="0"/>
              <a:t>모델만 사용할 정도로 많은 경우에 </a:t>
            </a:r>
            <a:r>
              <a:rPr lang="en-US" altLang="ko-KR" dirty="0"/>
              <a:t>Sequential </a:t>
            </a:r>
            <a:r>
              <a:rPr lang="ko-KR" altLang="en-US" dirty="0"/>
              <a:t>모델이 적절함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7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D2436-1870-451E-8E89-46FAFE89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7.1.1 </a:t>
            </a:r>
            <a:r>
              <a:rPr lang="ko-KR" altLang="en-US" dirty="0"/>
              <a:t>함수형 </a:t>
            </a:r>
            <a:r>
              <a:rPr lang="en-US" altLang="ko-KR" dirty="0"/>
              <a:t>API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2AA8-CF4C-4F59-A244-71A2C738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직접 </a:t>
            </a:r>
            <a:r>
              <a:rPr lang="ko-KR" altLang="en-US" dirty="0" err="1"/>
              <a:t>텐서들의</a:t>
            </a:r>
            <a:r>
              <a:rPr lang="ko-KR" altLang="en-US" dirty="0"/>
              <a:t> 입출력을 다룬다</a:t>
            </a:r>
            <a:r>
              <a:rPr lang="en-US" altLang="ko-KR" dirty="0"/>
              <a:t>. </a:t>
            </a:r>
            <a:r>
              <a:rPr lang="ko-KR" altLang="en-US" dirty="0"/>
              <a:t>즉 함수처럼 층을 사용하여 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ko-KR" altLang="en-US" dirty="0" err="1"/>
              <a:t>입력받고</a:t>
            </a:r>
            <a:r>
              <a:rPr lang="en-US" altLang="ko-KR" dirty="0"/>
              <a:t> </a:t>
            </a:r>
            <a:r>
              <a:rPr lang="ko-KR" altLang="en-US" dirty="0"/>
              <a:t>출력함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          </a:t>
            </a:r>
            <a:r>
              <a:rPr lang="ko-KR" altLang="en-US" dirty="0"/>
              <a:t>입력 </a:t>
            </a:r>
            <a:r>
              <a:rPr lang="ko-KR" altLang="en-US" dirty="0" err="1"/>
              <a:t>텐서와</a:t>
            </a:r>
            <a:r>
              <a:rPr lang="ko-KR" altLang="en-US" dirty="0"/>
              <a:t> 출력 </a:t>
            </a:r>
            <a:r>
              <a:rPr lang="ko-KR" altLang="en-US" dirty="0" err="1"/>
              <a:t>텐서만</a:t>
            </a:r>
            <a:r>
              <a:rPr lang="ko-KR" altLang="en-US" dirty="0"/>
              <a:t> 가지고 모</a:t>
            </a:r>
            <a:r>
              <a:rPr lang="en-US" altLang="ko-KR" dirty="0"/>
              <a:t>					          </a:t>
            </a:r>
            <a:r>
              <a:rPr lang="ko-KR" altLang="en-US" dirty="0"/>
              <a:t>델 객체를 </a:t>
            </a:r>
            <a:r>
              <a:rPr lang="ko-KR" altLang="en-US" dirty="0" err="1"/>
              <a:t>만듬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			          </a:t>
            </a:r>
            <a:r>
              <a:rPr lang="ko-KR" altLang="en-US" sz="1200" b="1" dirty="0">
                <a:solidFill>
                  <a:srgbClr val="FF0000"/>
                </a:solidFill>
              </a:rPr>
              <a:t>단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관련되지 않은 입력과 출력으로 모델을 만들면 에러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AB19B-A40C-4E71-B051-0E8ED327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30146"/>
            <a:ext cx="5294661" cy="42122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D8FA5A-AD47-443E-875A-E8726081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922452"/>
            <a:ext cx="5379984" cy="27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7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69487-24E2-4F8C-852F-783E8E5BB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8113"/>
            <a:ext cx="3273425" cy="2247900"/>
          </a:xfrm>
        </p:spPr>
        <p:txBody>
          <a:bodyPr/>
          <a:lstStyle/>
          <a:p>
            <a:r>
              <a:rPr lang="en-US" altLang="ko-KR" dirty="0"/>
              <a:t>7.1.1 </a:t>
            </a:r>
            <a:r>
              <a:rPr lang="ko-KR" altLang="en-US" dirty="0"/>
              <a:t>함수형 </a:t>
            </a:r>
            <a:r>
              <a:rPr lang="en-US" altLang="ko-KR" dirty="0"/>
              <a:t>API </a:t>
            </a:r>
            <a:r>
              <a:rPr lang="ko-KR" altLang="en-US" dirty="0"/>
              <a:t>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A05CC0-6739-49F5-8A73-18C77B19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77022"/>
            <a:ext cx="5724525" cy="2809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FD148F-001F-47C1-AE4C-26569108D10F}"/>
              </a:ext>
            </a:extLst>
          </p:cNvPr>
          <p:cNvSpPr txBox="1"/>
          <p:nvPr/>
        </p:nvSpPr>
        <p:spPr>
          <a:xfrm>
            <a:off x="6207760" y="2255520"/>
            <a:ext cx="536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np.random.random</a:t>
            </a:r>
            <a:r>
              <a:rPr lang="en-US" altLang="ko-KR" dirty="0"/>
              <a:t>((</a:t>
            </a:r>
            <a:r>
              <a:rPr lang="en-US" altLang="ko-KR" dirty="0" err="1"/>
              <a:t>x,y</a:t>
            </a:r>
            <a:r>
              <a:rPr lang="en-US" altLang="ko-KR" dirty="0"/>
              <a:t>))= x</a:t>
            </a:r>
            <a:r>
              <a:rPr lang="ko-KR" altLang="en-US" dirty="0"/>
              <a:t>행의 </a:t>
            </a:r>
            <a:r>
              <a:rPr lang="en-US" altLang="ko-KR" dirty="0"/>
              <a:t>y</a:t>
            </a:r>
            <a:r>
              <a:rPr lang="ko-KR" altLang="en-US" dirty="0"/>
              <a:t>열을 가진 행렬을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1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C9E00-2962-4C01-9824-3198ABFD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605355"/>
          </a:xfrm>
        </p:spPr>
        <p:txBody>
          <a:bodyPr/>
          <a:lstStyle/>
          <a:p>
            <a:r>
              <a:rPr lang="en-US" altLang="ko-KR" dirty="0"/>
              <a:t>7.1.2 </a:t>
            </a:r>
            <a:r>
              <a:rPr lang="ko-KR" altLang="en-US" dirty="0"/>
              <a:t>다중 입력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C478F-B175-4ADB-922B-B965E44B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65CA52-F647-4A9E-B873-5D158258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1798321"/>
            <a:ext cx="3411809" cy="3659480"/>
          </a:xfrm>
        </p:spPr>
        <p:txBody>
          <a:bodyPr>
            <a:normAutofit fontScale="92500"/>
          </a:bodyPr>
          <a:lstStyle/>
          <a:p>
            <a:r>
              <a:rPr lang="ko-KR" altLang="en-US" sz="2700" dirty="0"/>
              <a:t>함수형 </a:t>
            </a:r>
            <a:r>
              <a:rPr lang="en-US" altLang="ko-KR" sz="2700" dirty="0" err="1"/>
              <a:t>api</a:t>
            </a:r>
            <a:r>
              <a:rPr lang="ko-KR" altLang="en-US" sz="2700" dirty="0"/>
              <a:t>는 다중 입력 모델을 만들 수 있음</a:t>
            </a:r>
            <a:endParaRPr lang="en-US" altLang="ko-KR" sz="2700" dirty="0"/>
          </a:p>
          <a:p>
            <a:endParaRPr lang="en-US" altLang="ko-KR" sz="2700" dirty="0"/>
          </a:p>
          <a:p>
            <a:r>
              <a:rPr lang="ko-KR" altLang="en-US" sz="2700" dirty="0"/>
              <a:t>이런 모델은 서로 다른 입력 가지를 합치기 위해 여러 </a:t>
            </a:r>
            <a:r>
              <a:rPr lang="ko-KR" altLang="en-US" sz="2700" dirty="0" err="1"/>
              <a:t>텐서를</a:t>
            </a:r>
            <a:r>
              <a:rPr lang="ko-KR" altLang="en-US" sz="2700" dirty="0"/>
              <a:t> 연결할 수 있는 층을 사용</a:t>
            </a:r>
            <a:endParaRPr lang="en-US" altLang="ko-KR" sz="27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B0283-C7D7-4573-A907-64F6540E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49" y="476578"/>
            <a:ext cx="44958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5DFA52B-3132-448A-8291-F991FF68B0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8305" y="210821"/>
            <a:ext cx="6276975" cy="344963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30A892-0566-402E-BD68-405B01F1E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3660458"/>
            <a:ext cx="6276495" cy="2828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754C5-2B0B-47F3-8BB6-52E7F8EB385F}"/>
              </a:ext>
            </a:extLst>
          </p:cNvPr>
          <p:cNvSpPr txBox="1"/>
          <p:nvPr/>
        </p:nvSpPr>
        <p:spPr>
          <a:xfrm>
            <a:off x="6684800" y="4362430"/>
            <a:ext cx="45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3D4444"/>
                </a:solidFill>
                <a:effectLst/>
                <a:latin typeface="inherit"/>
              </a:rPr>
              <a:t>*</a:t>
            </a:r>
            <a:r>
              <a:rPr lang="en-US" altLang="ko-KR" b="1" i="0" dirty="0">
                <a:solidFill>
                  <a:srgbClr val="3D4444"/>
                </a:solidFill>
                <a:effectLst/>
                <a:latin typeface="inherit"/>
              </a:rPr>
              <a:t>concatenate([output_tensor_1,output_tensor_2])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- 2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모델을 이어서 붙이기</a:t>
            </a:r>
            <a:endParaRPr lang="en-US" altLang="ko-KR" b="0" i="0" dirty="0">
              <a:solidFill>
                <a:srgbClr val="3D4444"/>
              </a:solidFill>
              <a:effectLst/>
              <a:latin typeface="se-nanumgothic"/>
            </a:endParaRPr>
          </a:p>
          <a:p>
            <a:pPr algn="l" fontAlgn="base"/>
            <a:endParaRPr lang="en-US" altLang="ko-KR" dirty="0">
              <a:solidFill>
                <a:srgbClr val="3D4444"/>
              </a:solidFill>
              <a:latin typeface="se-nanumgothic"/>
            </a:endParaRPr>
          </a:p>
          <a:p>
            <a:pPr algn="l" fontAlgn="base"/>
            <a:r>
              <a:rPr lang="ko-KR" altLang="en-US" dirty="0">
                <a:solidFill>
                  <a:srgbClr val="3D4444"/>
                </a:solidFill>
              </a:rPr>
              <a:t>이 외에도 </a:t>
            </a:r>
            <a:r>
              <a:rPr lang="en-US" altLang="ko-KR" dirty="0" err="1">
                <a:solidFill>
                  <a:srgbClr val="3D4444"/>
                </a:solidFill>
              </a:rPr>
              <a:t>keras.layers.add</a:t>
            </a:r>
            <a:r>
              <a:rPr lang="en-US" altLang="ko-KR" dirty="0">
                <a:solidFill>
                  <a:srgbClr val="3D4444"/>
                </a:solidFill>
              </a:rPr>
              <a:t> </a:t>
            </a:r>
            <a:r>
              <a:rPr lang="ko-KR" altLang="en-US" dirty="0">
                <a:solidFill>
                  <a:srgbClr val="3D4444"/>
                </a:solidFill>
              </a:rPr>
              <a:t>등의 방법 있음</a:t>
            </a:r>
            <a:endParaRPr lang="en-US" altLang="ko-KR" dirty="0">
              <a:solidFill>
                <a:srgbClr val="3D4444"/>
              </a:solidFill>
            </a:endParaRPr>
          </a:p>
          <a:p>
            <a:pPr algn="l" fontAlgn="base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44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EAF379-EA5A-4D1E-B8AE-64F7EB2F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" y="738505"/>
            <a:ext cx="7696200" cy="432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BA162-1477-46D0-AF85-E6C9D29AA839}"/>
              </a:ext>
            </a:extLst>
          </p:cNvPr>
          <p:cNvSpPr txBox="1"/>
          <p:nvPr/>
        </p:nvSpPr>
        <p:spPr>
          <a:xfrm>
            <a:off x="8229600" y="2011680"/>
            <a:ext cx="375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np.random.randint</a:t>
            </a:r>
            <a:r>
              <a:rPr lang="en-US" altLang="ko-KR" dirty="0"/>
              <a:t>(</a:t>
            </a:r>
            <a:r>
              <a:rPr lang="en-US" altLang="ko-KR" dirty="0" err="1"/>
              <a:t>x,y,size</a:t>
            </a:r>
            <a:r>
              <a:rPr lang="en-US" altLang="ko-KR" dirty="0"/>
              <a:t>=(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i~y</a:t>
            </a:r>
            <a:r>
              <a:rPr lang="ko-KR" altLang="en-US" dirty="0"/>
              <a:t>까지의 정수를 </a:t>
            </a:r>
            <a:r>
              <a:rPr lang="en-US" altLang="ko-KR" dirty="0"/>
              <a:t>I </a:t>
            </a:r>
            <a:r>
              <a:rPr lang="ko-KR" altLang="en-US" dirty="0"/>
              <a:t>행 </a:t>
            </a:r>
            <a:r>
              <a:rPr lang="en-US" altLang="ko-KR" dirty="0"/>
              <a:t>j </a:t>
            </a:r>
            <a:r>
              <a:rPr lang="ko-KR" altLang="en-US" dirty="0"/>
              <a:t>열 만큼 만들겠다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넘파이</a:t>
            </a:r>
            <a:r>
              <a:rPr lang="ko-KR" altLang="en-US" dirty="0"/>
              <a:t> 배열의 리스트를 주입하는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넘파이</a:t>
            </a:r>
            <a:r>
              <a:rPr lang="ko-KR" altLang="en-US" dirty="0"/>
              <a:t> 배열로 이루어진 </a:t>
            </a:r>
            <a:r>
              <a:rPr lang="ko-KR" altLang="en-US" dirty="0" err="1"/>
              <a:t>딕셔너리</a:t>
            </a:r>
            <a:r>
              <a:rPr lang="ko-KR" altLang="en-US" dirty="0"/>
              <a:t> 모델의 입력으로 주입하는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8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F68E4-8FF9-4155-9680-A3BBC7D9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7.1.3 </a:t>
            </a:r>
            <a:r>
              <a:rPr lang="ko-KR" altLang="en-US" dirty="0"/>
              <a:t>다중 출력 모델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5D340-B788-4B67-8401-E4962785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430289" cy="3450613"/>
          </a:xfrm>
        </p:spPr>
        <p:txBody>
          <a:bodyPr/>
          <a:lstStyle/>
          <a:p>
            <a:r>
              <a:rPr lang="ko-KR" altLang="en-US" dirty="0"/>
              <a:t>데이터에 있는 여러 속성을 동시에 예측하는 네트워크</a:t>
            </a:r>
            <a:endParaRPr lang="en-US" altLang="ko-KR" dirty="0"/>
          </a:p>
          <a:p>
            <a:r>
              <a:rPr lang="ko-KR" altLang="en-US" dirty="0"/>
              <a:t>예를 들어 소셜 미디어에서 익명 사용자의 포스트를 입력으로 받아 그 사람의 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소득 수준 등을 예측함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1F3AD4-D1E7-41C9-8A71-030D78A8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53754"/>
            <a:ext cx="4744720" cy="39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893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1203</TotalTime>
  <Words>1111</Words>
  <Application>Microsoft Office PowerPoint</Application>
  <PresentationFormat>와이드스크린</PresentationFormat>
  <Paragraphs>130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-apple-system</vt:lpstr>
      <vt:lpstr>inherit</vt:lpstr>
      <vt:lpstr>se-nanumgothic</vt:lpstr>
      <vt:lpstr>맑은 고딕</vt:lpstr>
      <vt:lpstr>Arial</vt:lpstr>
      <vt:lpstr>Gill Sans MT</vt:lpstr>
      <vt:lpstr>갤러리</vt:lpstr>
      <vt:lpstr>7.1케라스의 함수형 api</vt:lpstr>
      <vt:lpstr>목차</vt:lpstr>
      <vt:lpstr>PowerPoint 프레젠테이션</vt:lpstr>
      <vt:lpstr>7.1.1 함수형 API 소개</vt:lpstr>
      <vt:lpstr>7.1.1 함수형 API 소개</vt:lpstr>
      <vt:lpstr>7.1.2 다중 입력 모델</vt:lpstr>
      <vt:lpstr>PowerPoint 프레젠테이션</vt:lpstr>
      <vt:lpstr>PowerPoint 프레젠테이션</vt:lpstr>
      <vt:lpstr>7.1.3 다중 출력 모델 </vt:lpstr>
      <vt:lpstr>PowerPoint 프레젠테이션</vt:lpstr>
      <vt:lpstr>PowerPoint 프레젠테이션</vt:lpstr>
      <vt:lpstr>7.1.4 층으로 구성된 비순환 유향 그래프</vt:lpstr>
      <vt:lpstr>인셉션 모듈</vt:lpstr>
      <vt:lpstr>PowerPoint 프레젠테이션</vt:lpstr>
      <vt:lpstr>잔차 연결</vt:lpstr>
      <vt:lpstr>PowerPoint 프레젠테이션</vt:lpstr>
      <vt:lpstr>7.15 층 가중치 공유</vt:lpstr>
      <vt:lpstr>PowerPoint 프레젠테이션</vt:lpstr>
      <vt:lpstr>7.1.6 층과 모델</vt:lpstr>
      <vt:lpstr>7.1.7 정리</vt:lpstr>
      <vt:lpstr>7.2 케라스 콜백과 텐서보드를 사용한 딥러닝 모델  검사와 모니터링</vt:lpstr>
      <vt:lpstr>7.2.1 콜백을 사용하여 모델의 훈련 과정 제어하기</vt:lpstr>
      <vt:lpstr>PowerPoint 프레젠테이션</vt:lpstr>
      <vt:lpstr>ReduceLROnPlateau 콜백</vt:lpstr>
      <vt:lpstr>자신만의 콜백 만들기</vt:lpstr>
      <vt:lpstr>PowerPoint 프레젠테이션</vt:lpstr>
      <vt:lpstr>7.2.2 텐서보드 소개: 텐서플로의 시각화 프레임워크</vt:lpstr>
      <vt:lpstr>PowerPoint 프레젠테이션</vt:lpstr>
      <vt:lpstr>7.2.3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7.1케라스의 함수형 api</dc:title>
  <dc:creator>황인호</dc:creator>
  <cp:lastModifiedBy>황인호</cp:lastModifiedBy>
  <cp:revision>28</cp:revision>
  <dcterms:created xsi:type="dcterms:W3CDTF">2021-01-20T14:50:50Z</dcterms:created>
  <dcterms:modified xsi:type="dcterms:W3CDTF">2021-01-21T10:54:49Z</dcterms:modified>
</cp:coreProperties>
</file>