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0" r:id="rId32"/>
    <p:sldId id="256" r:id="rId33"/>
    <p:sldId id="332" r:id="rId34"/>
    <p:sldId id="31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50" r:id="rId43"/>
    <p:sldId id="342" r:id="rId44"/>
    <p:sldId id="340" r:id="rId45"/>
    <p:sldId id="344" r:id="rId46"/>
    <p:sldId id="345" r:id="rId47"/>
    <p:sldId id="347" r:id="rId48"/>
    <p:sldId id="349" r:id="rId49"/>
    <p:sldId id="364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EEAB4-C3D6-4B98-94D6-F9FAEF1FBFB5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11880CB-9FB1-47DD-BA6E-3164E8FB9062}">
      <dgm:prSet/>
      <dgm:spPr>
        <a:solidFill>
          <a:srgbClr val="00B05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 latinLnBrk="1"/>
          <a:r>
            <a:rPr lang="ko-KR" b="1" dirty="0"/>
            <a:t>필요한 요소</a:t>
          </a:r>
          <a:endParaRPr lang="ko-KR" dirty="0"/>
        </a:p>
      </dgm:t>
    </dgm:pt>
    <dgm:pt modelId="{78A343A8-2EAF-412C-ABDA-5082C30E9395}" type="parTrans" cxnId="{0D0E941E-ABA4-489B-A6E1-AA35E6B3C367}">
      <dgm:prSet/>
      <dgm:spPr/>
      <dgm:t>
        <a:bodyPr/>
        <a:lstStyle/>
        <a:p>
          <a:pPr latinLnBrk="1"/>
          <a:endParaRPr lang="ko-KR" altLang="en-US"/>
        </a:p>
      </dgm:t>
    </dgm:pt>
    <dgm:pt modelId="{D39A1504-3105-448C-9E0E-300C3B77CB93}" type="sibTrans" cxnId="{0D0E941E-ABA4-489B-A6E1-AA35E6B3C367}">
      <dgm:prSet/>
      <dgm:spPr/>
      <dgm:t>
        <a:bodyPr/>
        <a:lstStyle/>
        <a:p>
          <a:pPr latinLnBrk="1"/>
          <a:endParaRPr lang="ko-KR" altLang="en-US"/>
        </a:p>
      </dgm:t>
    </dgm:pt>
    <dgm:pt modelId="{C30E5347-2AF2-494F-B787-07497A3230D0}">
      <dgm:prSet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rtl="0" latinLnBrk="1"/>
          <a:r>
            <a:rPr lang="ko-KR" b="1"/>
            <a:t>입력 데이터 포인트</a:t>
          </a:r>
          <a:endParaRPr lang="ko-KR"/>
        </a:p>
      </dgm:t>
    </dgm:pt>
    <dgm:pt modelId="{6CC51440-1708-4079-A56F-9CFD75716310}" type="parTrans" cxnId="{69C17657-003E-4058-BC42-D74FD868B0F7}">
      <dgm:prSet/>
      <dgm:spPr/>
      <dgm:t>
        <a:bodyPr/>
        <a:lstStyle/>
        <a:p>
          <a:pPr latinLnBrk="1"/>
          <a:endParaRPr lang="ko-KR" altLang="en-US"/>
        </a:p>
      </dgm:t>
    </dgm:pt>
    <dgm:pt modelId="{DB25D104-B329-4653-9E44-45398EAAF141}" type="sibTrans" cxnId="{69C17657-003E-4058-BC42-D74FD868B0F7}">
      <dgm:prSet/>
      <dgm:spPr/>
      <dgm:t>
        <a:bodyPr/>
        <a:lstStyle/>
        <a:p>
          <a:pPr latinLnBrk="1"/>
          <a:endParaRPr lang="ko-KR" altLang="en-US"/>
        </a:p>
      </dgm:t>
    </dgm:pt>
    <dgm:pt modelId="{D2654E26-8D3B-416D-A032-AA799F821520}">
      <dgm:prSet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rtl="0" latinLnBrk="1"/>
          <a:r>
            <a:rPr lang="ko-KR" b="1"/>
            <a:t>기대 출력</a:t>
          </a:r>
          <a:endParaRPr lang="ko-KR"/>
        </a:p>
      </dgm:t>
    </dgm:pt>
    <dgm:pt modelId="{F6965F7D-CE56-40C6-BFD1-DB93BE250824}" type="parTrans" cxnId="{4749FFBF-8096-4EB1-9FF7-36F33E45BD2E}">
      <dgm:prSet/>
      <dgm:spPr/>
      <dgm:t>
        <a:bodyPr/>
        <a:lstStyle/>
        <a:p>
          <a:pPr latinLnBrk="1"/>
          <a:endParaRPr lang="ko-KR" altLang="en-US"/>
        </a:p>
      </dgm:t>
    </dgm:pt>
    <dgm:pt modelId="{B2591EAB-678D-4748-87A8-BA4A7521CAFE}" type="sibTrans" cxnId="{4749FFBF-8096-4EB1-9FF7-36F33E45BD2E}">
      <dgm:prSet/>
      <dgm:spPr/>
      <dgm:t>
        <a:bodyPr/>
        <a:lstStyle/>
        <a:p>
          <a:pPr latinLnBrk="1"/>
          <a:endParaRPr lang="ko-KR" altLang="en-US"/>
        </a:p>
      </dgm:t>
    </dgm:pt>
    <dgm:pt modelId="{16540AA5-0320-4624-B5E1-E1D484E442C1}">
      <dgm:prSet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rtl="0" latinLnBrk="1"/>
          <a:r>
            <a:rPr lang="ko-KR" b="1"/>
            <a:t>알고리즘의 성능을 측정하는 방법</a:t>
          </a:r>
          <a:endParaRPr lang="ko-KR"/>
        </a:p>
      </dgm:t>
    </dgm:pt>
    <dgm:pt modelId="{E207D28C-28E8-4570-BE65-586C330AFDF0}" type="parTrans" cxnId="{E3A8E606-ACF8-41C2-A1B7-F427822579C5}">
      <dgm:prSet/>
      <dgm:spPr/>
      <dgm:t>
        <a:bodyPr/>
        <a:lstStyle/>
        <a:p>
          <a:pPr latinLnBrk="1"/>
          <a:endParaRPr lang="ko-KR" altLang="en-US"/>
        </a:p>
      </dgm:t>
    </dgm:pt>
    <dgm:pt modelId="{9906B3E9-03A0-4CE7-8075-AC9CECB25309}" type="sibTrans" cxnId="{E3A8E606-ACF8-41C2-A1B7-F427822579C5}">
      <dgm:prSet/>
      <dgm:spPr/>
      <dgm:t>
        <a:bodyPr/>
        <a:lstStyle/>
        <a:p>
          <a:pPr latinLnBrk="1"/>
          <a:endParaRPr lang="ko-KR" altLang="en-US"/>
        </a:p>
      </dgm:t>
    </dgm:pt>
    <dgm:pt modelId="{61426225-E8D2-4EA4-957F-7848B7353356}" type="pres">
      <dgm:prSet presAssocID="{454EEAB4-C3D6-4B98-94D6-F9FAEF1FBFB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BC4DB3-8EF6-4C71-BF5D-C8AA0BA3157B}" type="pres">
      <dgm:prSet presAssocID="{D11880CB-9FB1-47DD-BA6E-3164E8FB9062}" presName="centerShape" presStyleLbl="node0" presStyleIdx="0" presStyleCnt="1"/>
      <dgm:spPr/>
    </dgm:pt>
    <dgm:pt modelId="{2A52A8FC-6BE4-4AB7-BECE-CCDF6FD5AAB9}" type="pres">
      <dgm:prSet presAssocID="{6CC51440-1708-4079-A56F-9CFD75716310}" presName="Name9" presStyleLbl="parChTrans1D2" presStyleIdx="0" presStyleCnt="3"/>
      <dgm:spPr/>
    </dgm:pt>
    <dgm:pt modelId="{3BD4EBC5-E9BE-4741-92C7-4B11F301B211}" type="pres">
      <dgm:prSet presAssocID="{6CC51440-1708-4079-A56F-9CFD75716310}" presName="connTx" presStyleLbl="parChTrans1D2" presStyleIdx="0" presStyleCnt="3"/>
      <dgm:spPr/>
    </dgm:pt>
    <dgm:pt modelId="{ADCE0DE5-8FB3-42DD-89A6-B37D41814C01}" type="pres">
      <dgm:prSet presAssocID="{C30E5347-2AF2-494F-B787-07497A3230D0}" presName="node" presStyleLbl="node1" presStyleIdx="0" presStyleCnt="3">
        <dgm:presLayoutVars>
          <dgm:bulletEnabled val="1"/>
        </dgm:presLayoutVars>
      </dgm:prSet>
      <dgm:spPr/>
    </dgm:pt>
    <dgm:pt modelId="{C1F11EB1-7FDD-4D0B-ACF9-EAD3991D87ED}" type="pres">
      <dgm:prSet presAssocID="{F6965F7D-CE56-40C6-BFD1-DB93BE250824}" presName="Name9" presStyleLbl="parChTrans1D2" presStyleIdx="1" presStyleCnt="3"/>
      <dgm:spPr/>
    </dgm:pt>
    <dgm:pt modelId="{499DD44B-F503-48A7-B9BE-B5308A38548E}" type="pres">
      <dgm:prSet presAssocID="{F6965F7D-CE56-40C6-BFD1-DB93BE250824}" presName="connTx" presStyleLbl="parChTrans1D2" presStyleIdx="1" presStyleCnt="3"/>
      <dgm:spPr/>
    </dgm:pt>
    <dgm:pt modelId="{BE1897D9-5B69-42B1-85EF-DE38F082990A}" type="pres">
      <dgm:prSet presAssocID="{D2654E26-8D3B-416D-A032-AA799F821520}" presName="node" presStyleLbl="node1" presStyleIdx="1" presStyleCnt="3">
        <dgm:presLayoutVars>
          <dgm:bulletEnabled val="1"/>
        </dgm:presLayoutVars>
      </dgm:prSet>
      <dgm:spPr/>
    </dgm:pt>
    <dgm:pt modelId="{27DA5BAB-E83D-449F-A86D-9CB0983E37A6}" type="pres">
      <dgm:prSet presAssocID="{E207D28C-28E8-4570-BE65-586C330AFDF0}" presName="Name9" presStyleLbl="parChTrans1D2" presStyleIdx="2" presStyleCnt="3"/>
      <dgm:spPr/>
    </dgm:pt>
    <dgm:pt modelId="{2A29A58A-C40B-4C23-8982-ECAE324C929F}" type="pres">
      <dgm:prSet presAssocID="{E207D28C-28E8-4570-BE65-586C330AFDF0}" presName="connTx" presStyleLbl="parChTrans1D2" presStyleIdx="2" presStyleCnt="3"/>
      <dgm:spPr/>
    </dgm:pt>
    <dgm:pt modelId="{53BE8FF7-673B-44F4-9573-6937BCF8F530}" type="pres">
      <dgm:prSet presAssocID="{16540AA5-0320-4624-B5E1-E1D484E442C1}" presName="node" presStyleLbl="node1" presStyleIdx="2" presStyleCnt="3">
        <dgm:presLayoutVars>
          <dgm:bulletEnabled val="1"/>
        </dgm:presLayoutVars>
      </dgm:prSet>
      <dgm:spPr/>
    </dgm:pt>
  </dgm:ptLst>
  <dgm:cxnLst>
    <dgm:cxn modelId="{B760C204-1A16-4B54-925B-253913579E2B}" type="presOf" srcId="{454EEAB4-C3D6-4B98-94D6-F9FAEF1FBFB5}" destId="{61426225-E8D2-4EA4-957F-7848B7353356}" srcOrd="0" destOrd="0" presId="urn:microsoft.com/office/officeart/2005/8/layout/radial1"/>
    <dgm:cxn modelId="{E3A8E606-ACF8-41C2-A1B7-F427822579C5}" srcId="{D11880CB-9FB1-47DD-BA6E-3164E8FB9062}" destId="{16540AA5-0320-4624-B5E1-E1D484E442C1}" srcOrd="2" destOrd="0" parTransId="{E207D28C-28E8-4570-BE65-586C330AFDF0}" sibTransId="{9906B3E9-03A0-4CE7-8075-AC9CECB25309}"/>
    <dgm:cxn modelId="{1AEF3D07-330E-4752-B7A7-3D1F57DFE380}" type="presOf" srcId="{D11880CB-9FB1-47DD-BA6E-3164E8FB9062}" destId="{5FBC4DB3-8EF6-4C71-BF5D-C8AA0BA3157B}" srcOrd="0" destOrd="0" presId="urn:microsoft.com/office/officeart/2005/8/layout/radial1"/>
    <dgm:cxn modelId="{0D0E941E-ABA4-489B-A6E1-AA35E6B3C367}" srcId="{454EEAB4-C3D6-4B98-94D6-F9FAEF1FBFB5}" destId="{D11880CB-9FB1-47DD-BA6E-3164E8FB9062}" srcOrd="0" destOrd="0" parTransId="{78A343A8-2EAF-412C-ABDA-5082C30E9395}" sibTransId="{D39A1504-3105-448C-9E0E-300C3B77CB93}"/>
    <dgm:cxn modelId="{EF97E738-FEFC-47AF-B186-6DFCA644A59B}" type="presOf" srcId="{C30E5347-2AF2-494F-B787-07497A3230D0}" destId="{ADCE0DE5-8FB3-42DD-89A6-B37D41814C01}" srcOrd="0" destOrd="0" presId="urn:microsoft.com/office/officeart/2005/8/layout/radial1"/>
    <dgm:cxn modelId="{EA74063F-4009-4586-8E0F-CD073A96BB32}" type="presOf" srcId="{F6965F7D-CE56-40C6-BFD1-DB93BE250824}" destId="{C1F11EB1-7FDD-4D0B-ACF9-EAD3991D87ED}" srcOrd="0" destOrd="0" presId="urn:microsoft.com/office/officeart/2005/8/layout/radial1"/>
    <dgm:cxn modelId="{175C2049-64FC-4411-BEF1-372B548BF32E}" type="presOf" srcId="{16540AA5-0320-4624-B5E1-E1D484E442C1}" destId="{53BE8FF7-673B-44F4-9573-6937BCF8F530}" srcOrd="0" destOrd="0" presId="urn:microsoft.com/office/officeart/2005/8/layout/radial1"/>
    <dgm:cxn modelId="{69C17657-003E-4058-BC42-D74FD868B0F7}" srcId="{D11880CB-9FB1-47DD-BA6E-3164E8FB9062}" destId="{C30E5347-2AF2-494F-B787-07497A3230D0}" srcOrd="0" destOrd="0" parTransId="{6CC51440-1708-4079-A56F-9CFD75716310}" sibTransId="{DB25D104-B329-4653-9E44-45398EAAF141}"/>
    <dgm:cxn modelId="{03041A80-E9B4-47F3-808F-48294A45C6C3}" type="presOf" srcId="{6CC51440-1708-4079-A56F-9CFD75716310}" destId="{2A52A8FC-6BE4-4AB7-BECE-CCDF6FD5AAB9}" srcOrd="0" destOrd="0" presId="urn:microsoft.com/office/officeart/2005/8/layout/radial1"/>
    <dgm:cxn modelId="{DE5A34AE-0ECD-4567-8FDF-6731C49238AF}" type="presOf" srcId="{E207D28C-28E8-4570-BE65-586C330AFDF0}" destId="{27DA5BAB-E83D-449F-A86D-9CB0983E37A6}" srcOrd="0" destOrd="0" presId="urn:microsoft.com/office/officeart/2005/8/layout/radial1"/>
    <dgm:cxn modelId="{9F7EBCB3-A0F4-4ADA-8F00-815B57295627}" type="presOf" srcId="{F6965F7D-CE56-40C6-BFD1-DB93BE250824}" destId="{499DD44B-F503-48A7-B9BE-B5308A38548E}" srcOrd="1" destOrd="0" presId="urn:microsoft.com/office/officeart/2005/8/layout/radial1"/>
    <dgm:cxn modelId="{9EC240BB-6E95-440B-991C-740AEFD151EF}" type="presOf" srcId="{D2654E26-8D3B-416D-A032-AA799F821520}" destId="{BE1897D9-5B69-42B1-85EF-DE38F082990A}" srcOrd="0" destOrd="0" presId="urn:microsoft.com/office/officeart/2005/8/layout/radial1"/>
    <dgm:cxn modelId="{4749FFBF-8096-4EB1-9FF7-36F33E45BD2E}" srcId="{D11880CB-9FB1-47DD-BA6E-3164E8FB9062}" destId="{D2654E26-8D3B-416D-A032-AA799F821520}" srcOrd="1" destOrd="0" parTransId="{F6965F7D-CE56-40C6-BFD1-DB93BE250824}" sibTransId="{B2591EAB-678D-4748-87A8-BA4A7521CAFE}"/>
    <dgm:cxn modelId="{376B24D5-EB35-462B-91C4-27D95C1DF5D0}" type="presOf" srcId="{6CC51440-1708-4079-A56F-9CFD75716310}" destId="{3BD4EBC5-E9BE-4741-92C7-4B11F301B211}" srcOrd="1" destOrd="0" presId="urn:microsoft.com/office/officeart/2005/8/layout/radial1"/>
    <dgm:cxn modelId="{F72317E5-6E34-4399-A300-6A96D2711413}" type="presOf" srcId="{E207D28C-28E8-4570-BE65-586C330AFDF0}" destId="{2A29A58A-C40B-4C23-8982-ECAE324C929F}" srcOrd="1" destOrd="0" presId="urn:microsoft.com/office/officeart/2005/8/layout/radial1"/>
    <dgm:cxn modelId="{CC6DEAF1-41C3-4AEB-A52D-A77157A6113C}" type="presParOf" srcId="{61426225-E8D2-4EA4-957F-7848B7353356}" destId="{5FBC4DB3-8EF6-4C71-BF5D-C8AA0BA3157B}" srcOrd="0" destOrd="0" presId="urn:microsoft.com/office/officeart/2005/8/layout/radial1"/>
    <dgm:cxn modelId="{D61E0C51-4A32-448C-99A9-29C2EC823525}" type="presParOf" srcId="{61426225-E8D2-4EA4-957F-7848B7353356}" destId="{2A52A8FC-6BE4-4AB7-BECE-CCDF6FD5AAB9}" srcOrd="1" destOrd="0" presId="urn:microsoft.com/office/officeart/2005/8/layout/radial1"/>
    <dgm:cxn modelId="{9B7B94D3-53AF-42D7-B674-3A2B748C76D4}" type="presParOf" srcId="{2A52A8FC-6BE4-4AB7-BECE-CCDF6FD5AAB9}" destId="{3BD4EBC5-E9BE-4741-92C7-4B11F301B211}" srcOrd="0" destOrd="0" presId="urn:microsoft.com/office/officeart/2005/8/layout/radial1"/>
    <dgm:cxn modelId="{9A1740FA-1AEB-4D19-A9D1-B40AEBFE4560}" type="presParOf" srcId="{61426225-E8D2-4EA4-957F-7848B7353356}" destId="{ADCE0DE5-8FB3-42DD-89A6-B37D41814C01}" srcOrd="2" destOrd="0" presId="urn:microsoft.com/office/officeart/2005/8/layout/radial1"/>
    <dgm:cxn modelId="{1DFBA07E-AA34-4C85-87D5-B425AAF1EDD0}" type="presParOf" srcId="{61426225-E8D2-4EA4-957F-7848B7353356}" destId="{C1F11EB1-7FDD-4D0B-ACF9-EAD3991D87ED}" srcOrd="3" destOrd="0" presId="urn:microsoft.com/office/officeart/2005/8/layout/radial1"/>
    <dgm:cxn modelId="{06AE0832-0001-4F31-8D1B-DEB36F2751A9}" type="presParOf" srcId="{C1F11EB1-7FDD-4D0B-ACF9-EAD3991D87ED}" destId="{499DD44B-F503-48A7-B9BE-B5308A38548E}" srcOrd="0" destOrd="0" presId="urn:microsoft.com/office/officeart/2005/8/layout/radial1"/>
    <dgm:cxn modelId="{233AA4E1-890A-4F9D-B4BE-D284F3722773}" type="presParOf" srcId="{61426225-E8D2-4EA4-957F-7848B7353356}" destId="{BE1897D9-5B69-42B1-85EF-DE38F082990A}" srcOrd="4" destOrd="0" presId="urn:microsoft.com/office/officeart/2005/8/layout/radial1"/>
    <dgm:cxn modelId="{45C2C3A6-73FB-48A9-A26F-04D7D4C6D1D5}" type="presParOf" srcId="{61426225-E8D2-4EA4-957F-7848B7353356}" destId="{27DA5BAB-E83D-449F-A86D-9CB0983E37A6}" srcOrd="5" destOrd="0" presId="urn:microsoft.com/office/officeart/2005/8/layout/radial1"/>
    <dgm:cxn modelId="{E97B9E7C-9E87-47CE-B93B-7A64E2331D89}" type="presParOf" srcId="{27DA5BAB-E83D-449F-A86D-9CB0983E37A6}" destId="{2A29A58A-C40B-4C23-8982-ECAE324C929F}" srcOrd="0" destOrd="0" presId="urn:microsoft.com/office/officeart/2005/8/layout/radial1"/>
    <dgm:cxn modelId="{9BAAB023-7CED-4324-AC9C-70B015143DE9}" type="presParOf" srcId="{61426225-E8D2-4EA4-957F-7848B7353356}" destId="{53BE8FF7-673B-44F4-9573-6937BCF8F53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EBE5BE-481C-4BB2-B303-6AD13FD20E4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10D5350-0845-40F3-9C8B-8D13B422DCAE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이전의 </a:t>
          </a:r>
          <a:r>
            <a:rPr lang="ko-KR" altLang="en-US" sz="2000" dirty="0" err="1"/>
            <a:t>머신러닝</a:t>
          </a:r>
          <a:r>
            <a:rPr lang="ko-KR" altLang="en-US" sz="2000" dirty="0"/>
            <a:t> 기법</a:t>
          </a:r>
        </a:p>
      </dgm:t>
    </dgm:pt>
    <dgm:pt modelId="{363A3D32-45B3-4AE2-B069-EA2B9D7935F2}" type="parTrans" cxnId="{4BB0DFF1-2091-4B5B-87E8-9E677CE7BB0E}">
      <dgm:prSet/>
      <dgm:spPr/>
      <dgm:t>
        <a:bodyPr/>
        <a:lstStyle/>
        <a:p>
          <a:pPr latinLnBrk="1"/>
          <a:endParaRPr lang="ko-KR" altLang="en-US"/>
        </a:p>
      </dgm:t>
    </dgm:pt>
    <dgm:pt modelId="{EF7D49F8-8D96-4181-8037-0F01C5A8A50D}" type="sibTrans" cxnId="{4BB0DFF1-2091-4B5B-87E8-9E677CE7BB0E}">
      <dgm:prSet/>
      <dgm:spPr/>
      <dgm:t>
        <a:bodyPr/>
        <a:lstStyle/>
        <a:p>
          <a:pPr latinLnBrk="1"/>
          <a:endParaRPr lang="ko-KR" altLang="en-US"/>
        </a:p>
      </dgm:t>
    </dgm:pt>
    <dgm:pt modelId="{0E64858E-32AB-4224-B65E-1AD46CD7F363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입력데이터를 간단한 변환을 통해 하나 또는 두개의 연속된 표현 공간으로만 반환함</a:t>
          </a:r>
        </a:p>
      </dgm:t>
    </dgm:pt>
    <dgm:pt modelId="{76C484CA-AA15-495E-8639-C0B3A83716DF}" type="parTrans" cxnId="{C505D6D1-294F-4350-B991-496DAF549736}">
      <dgm:prSet/>
      <dgm:spPr/>
      <dgm:t>
        <a:bodyPr/>
        <a:lstStyle/>
        <a:p>
          <a:pPr latinLnBrk="1"/>
          <a:endParaRPr lang="ko-KR" altLang="en-US"/>
        </a:p>
      </dgm:t>
    </dgm:pt>
    <dgm:pt modelId="{EB208E72-D722-4E82-9740-9E0A96CABF2D}" type="sibTrans" cxnId="{C505D6D1-294F-4350-B991-496DAF549736}">
      <dgm:prSet/>
      <dgm:spPr/>
      <dgm:t>
        <a:bodyPr/>
        <a:lstStyle/>
        <a:p>
          <a:pPr latinLnBrk="1"/>
          <a:endParaRPr lang="ko-KR" altLang="en-US"/>
        </a:p>
      </dgm:t>
    </dgm:pt>
    <dgm:pt modelId="{A3773254-0A20-412F-A135-EF891C5E4D9C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복잡한 문제에 필요한 잘 정제된 표현을 얻지 못함 → 특성 공학 사용하여 수동으로 좋은 표현을 만들어야 함</a:t>
          </a:r>
        </a:p>
      </dgm:t>
    </dgm:pt>
    <dgm:pt modelId="{9A8C0957-C010-4818-A199-89C60645308A}" type="parTrans" cxnId="{CEA86DC1-1038-47F3-BC7F-B80D028F3692}">
      <dgm:prSet/>
      <dgm:spPr/>
      <dgm:t>
        <a:bodyPr/>
        <a:lstStyle/>
        <a:p>
          <a:pPr latinLnBrk="1"/>
          <a:endParaRPr lang="ko-KR" altLang="en-US"/>
        </a:p>
      </dgm:t>
    </dgm:pt>
    <dgm:pt modelId="{DA29634B-8AB6-43AE-B0A6-85BD6F4A60E7}" type="sibTrans" cxnId="{CEA86DC1-1038-47F3-BC7F-B80D028F3692}">
      <dgm:prSet/>
      <dgm:spPr/>
      <dgm:t>
        <a:bodyPr/>
        <a:lstStyle/>
        <a:p>
          <a:pPr latinLnBrk="1"/>
          <a:endParaRPr lang="ko-KR" altLang="en-US"/>
        </a:p>
      </dgm:t>
    </dgm:pt>
    <dgm:pt modelId="{CCAA5714-F13E-4486-8745-EB9E0074FA02}">
      <dgm:prSet phldrT="[텍스트]" custT="1"/>
      <dgm:spPr/>
      <dgm:t>
        <a:bodyPr/>
        <a:lstStyle/>
        <a:p>
          <a:pPr latinLnBrk="1"/>
          <a:r>
            <a:rPr lang="ko-KR" altLang="en-US" sz="2000" dirty="0" err="1"/>
            <a:t>딥러닝</a:t>
          </a:r>
          <a:endParaRPr lang="ko-KR" altLang="en-US" sz="2000" dirty="0"/>
        </a:p>
      </dgm:t>
    </dgm:pt>
    <dgm:pt modelId="{4D81068C-1D04-4D46-8DEC-C5EEDCCF3928}" type="parTrans" cxnId="{A45FFB1C-8BD1-47D9-B347-1539D8D45A17}">
      <dgm:prSet/>
      <dgm:spPr/>
      <dgm:t>
        <a:bodyPr/>
        <a:lstStyle/>
        <a:p>
          <a:pPr latinLnBrk="1"/>
          <a:endParaRPr lang="ko-KR" altLang="en-US"/>
        </a:p>
      </dgm:t>
    </dgm:pt>
    <dgm:pt modelId="{0D9149A5-0916-4231-976D-B6AC93ECB824}" type="sibTrans" cxnId="{A45FFB1C-8BD1-47D9-B347-1539D8D45A17}">
      <dgm:prSet/>
      <dgm:spPr/>
      <dgm:t>
        <a:bodyPr/>
        <a:lstStyle/>
        <a:p>
          <a:pPr latinLnBrk="1"/>
          <a:endParaRPr lang="ko-KR" altLang="en-US"/>
        </a:p>
      </dgm:t>
    </dgm:pt>
    <dgm:pt modelId="{C8F06FCD-DF66-49DE-9146-CD5D061890D9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좌측의 단계를 완전히 자동화</a:t>
          </a:r>
        </a:p>
      </dgm:t>
    </dgm:pt>
    <dgm:pt modelId="{B0CA963B-B488-4D42-B363-9F412D2A70A2}" type="parTrans" cxnId="{0DB7F426-BF9B-492F-8842-F7CAA7520030}">
      <dgm:prSet/>
      <dgm:spPr/>
      <dgm:t>
        <a:bodyPr/>
        <a:lstStyle/>
        <a:p>
          <a:pPr latinLnBrk="1"/>
          <a:endParaRPr lang="ko-KR" altLang="en-US"/>
        </a:p>
      </dgm:t>
    </dgm:pt>
    <dgm:pt modelId="{480D2505-1DD6-4865-A541-F7F5FBC68CD4}" type="sibTrans" cxnId="{0DB7F426-BF9B-492F-8842-F7CAA7520030}">
      <dgm:prSet/>
      <dgm:spPr/>
      <dgm:t>
        <a:bodyPr/>
        <a:lstStyle/>
        <a:p>
          <a:pPr latinLnBrk="1"/>
          <a:endParaRPr lang="ko-KR" altLang="en-US"/>
        </a:p>
      </dgm:t>
    </dgm:pt>
    <dgm:pt modelId="{4C4F3A31-9215-4283-BAD3-BE836A41102F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특성을 직접 찾는 대신 한 번에 모든 특성 학습이 가능함</a:t>
          </a:r>
        </a:p>
      </dgm:t>
    </dgm:pt>
    <dgm:pt modelId="{C42BD66B-2210-4A91-B959-E0488245F3F2}" type="parTrans" cxnId="{A683DEF1-E27E-48D4-9086-2D942E5544B2}">
      <dgm:prSet/>
      <dgm:spPr/>
      <dgm:t>
        <a:bodyPr/>
        <a:lstStyle/>
        <a:p>
          <a:pPr latinLnBrk="1"/>
          <a:endParaRPr lang="ko-KR" altLang="en-US"/>
        </a:p>
      </dgm:t>
    </dgm:pt>
    <dgm:pt modelId="{F7C041B2-5B50-45A0-9BF7-57A009CE1547}" type="sibTrans" cxnId="{A683DEF1-E27E-48D4-9086-2D942E5544B2}">
      <dgm:prSet/>
      <dgm:spPr/>
      <dgm:t>
        <a:bodyPr/>
        <a:lstStyle/>
        <a:p>
          <a:pPr latinLnBrk="1"/>
          <a:endParaRPr lang="ko-KR" altLang="en-US"/>
        </a:p>
      </dgm:t>
    </dgm:pt>
    <dgm:pt modelId="{3B670C2B-1A3C-420C-9DFD-6D4D74328ED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머신 러닝 작업 흐름을 매우 단순화 시킴</a:t>
          </a:r>
        </a:p>
      </dgm:t>
    </dgm:pt>
    <dgm:pt modelId="{70E49D48-646A-4E27-B7D5-D5A3450ECE52}" type="parTrans" cxnId="{63A313AF-981A-4373-86AD-38C8039EA135}">
      <dgm:prSet/>
      <dgm:spPr/>
      <dgm:t>
        <a:bodyPr/>
        <a:lstStyle/>
        <a:p>
          <a:pPr latinLnBrk="1"/>
          <a:endParaRPr lang="ko-KR" altLang="en-US"/>
        </a:p>
      </dgm:t>
    </dgm:pt>
    <dgm:pt modelId="{BAFCA99D-93D0-4AC1-A287-E615F3609AF9}" type="sibTrans" cxnId="{63A313AF-981A-4373-86AD-38C8039EA135}">
      <dgm:prSet/>
      <dgm:spPr/>
      <dgm:t>
        <a:bodyPr/>
        <a:lstStyle/>
        <a:p>
          <a:pPr latinLnBrk="1"/>
          <a:endParaRPr lang="ko-KR" altLang="en-US"/>
        </a:p>
      </dgm:t>
    </dgm:pt>
    <dgm:pt modelId="{B03D7B94-1C79-4F66-B04A-751DA85F561B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고도의 다단계 작업 과정을 하나의 간단한 </a:t>
          </a:r>
          <a:r>
            <a:rPr lang="ko-KR" altLang="en-US" sz="1600" dirty="0" err="1"/>
            <a:t>엔드</a:t>
          </a:r>
          <a:r>
            <a:rPr lang="ko-KR" altLang="en-US" sz="1600" dirty="0"/>
            <a:t> 투 </a:t>
          </a:r>
          <a:r>
            <a:rPr lang="ko-KR" altLang="en-US" sz="1600" dirty="0" err="1"/>
            <a:t>엔드</a:t>
          </a:r>
          <a:r>
            <a:rPr lang="ko-KR" altLang="en-US" sz="1600" dirty="0"/>
            <a:t> </a:t>
          </a:r>
          <a:r>
            <a:rPr lang="ko-KR" altLang="en-US" sz="1600" dirty="0" err="1"/>
            <a:t>딥러닝</a:t>
          </a:r>
          <a:r>
            <a:rPr lang="ko-KR" altLang="en-US" sz="1600" dirty="0"/>
            <a:t> 모델로 대체 가능</a:t>
          </a:r>
        </a:p>
      </dgm:t>
    </dgm:pt>
    <dgm:pt modelId="{6BDF2C90-5FE0-40D0-A407-50C46190CFDF}" type="parTrans" cxnId="{BC476640-CF8D-4A28-B383-6716041E79EC}">
      <dgm:prSet/>
      <dgm:spPr/>
      <dgm:t>
        <a:bodyPr/>
        <a:lstStyle/>
        <a:p>
          <a:pPr latinLnBrk="1"/>
          <a:endParaRPr lang="ko-KR" altLang="en-US"/>
        </a:p>
      </dgm:t>
    </dgm:pt>
    <dgm:pt modelId="{BE9B1263-A69D-4605-A797-AC28E58C3D5D}" type="sibTrans" cxnId="{BC476640-CF8D-4A28-B383-6716041E79EC}">
      <dgm:prSet/>
      <dgm:spPr/>
      <dgm:t>
        <a:bodyPr/>
        <a:lstStyle/>
        <a:p>
          <a:pPr latinLnBrk="1"/>
          <a:endParaRPr lang="ko-KR" altLang="en-US"/>
        </a:p>
      </dgm:t>
    </dgm:pt>
    <dgm:pt modelId="{E4BA3B9B-B413-4BAC-90FB-F9A4C6E70E3A}" type="pres">
      <dgm:prSet presAssocID="{D9EBE5BE-481C-4BB2-B303-6AD13FD20E45}" presName="Name0" presStyleCnt="0">
        <dgm:presLayoutVars>
          <dgm:dir/>
          <dgm:animLvl val="lvl"/>
          <dgm:resizeHandles val="exact"/>
        </dgm:presLayoutVars>
      </dgm:prSet>
      <dgm:spPr/>
    </dgm:pt>
    <dgm:pt modelId="{2DDA26B4-F85F-44B8-884A-B0F958CE123B}" type="pres">
      <dgm:prSet presAssocID="{810D5350-0845-40F3-9C8B-8D13B422DCAE}" presName="composite" presStyleCnt="0"/>
      <dgm:spPr/>
    </dgm:pt>
    <dgm:pt modelId="{105B393A-136D-40C1-9AD0-CA45CA527CFD}" type="pres">
      <dgm:prSet presAssocID="{810D5350-0845-40F3-9C8B-8D13B422DC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DFB943-28C5-40C8-A80B-26EFB9754ABC}" type="pres">
      <dgm:prSet presAssocID="{810D5350-0845-40F3-9C8B-8D13B422DCAE}" presName="desTx" presStyleLbl="alignAccFollowNode1" presStyleIdx="0" presStyleCnt="2">
        <dgm:presLayoutVars>
          <dgm:bulletEnabled val="1"/>
        </dgm:presLayoutVars>
      </dgm:prSet>
      <dgm:spPr/>
    </dgm:pt>
    <dgm:pt modelId="{CCF7B07B-9186-4234-B39F-AA64F48473BE}" type="pres">
      <dgm:prSet presAssocID="{EF7D49F8-8D96-4181-8037-0F01C5A8A50D}" presName="space" presStyleCnt="0"/>
      <dgm:spPr/>
    </dgm:pt>
    <dgm:pt modelId="{9F9352AA-0405-4D33-9C1F-6EE4104C4E7E}" type="pres">
      <dgm:prSet presAssocID="{CCAA5714-F13E-4486-8745-EB9E0074FA02}" presName="composite" presStyleCnt="0"/>
      <dgm:spPr/>
    </dgm:pt>
    <dgm:pt modelId="{04B209E9-BE21-471B-BBC7-EF3EA99DC8A9}" type="pres">
      <dgm:prSet presAssocID="{CCAA5714-F13E-4486-8745-EB9E0074FA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C445EE1-01B3-4B77-8106-B19585943BD4}" type="pres">
      <dgm:prSet presAssocID="{CCAA5714-F13E-4486-8745-EB9E0074FA0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45FFB1C-8BD1-47D9-B347-1539D8D45A17}" srcId="{D9EBE5BE-481C-4BB2-B303-6AD13FD20E45}" destId="{CCAA5714-F13E-4486-8745-EB9E0074FA02}" srcOrd="1" destOrd="0" parTransId="{4D81068C-1D04-4D46-8DEC-C5EEDCCF3928}" sibTransId="{0D9149A5-0916-4231-976D-B6AC93ECB824}"/>
    <dgm:cxn modelId="{0DB7F426-BF9B-492F-8842-F7CAA7520030}" srcId="{CCAA5714-F13E-4486-8745-EB9E0074FA02}" destId="{C8F06FCD-DF66-49DE-9146-CD5D061890D9}" srcOrd="0" destOrd="0" parTransId="{B0CA963B-B488-4D42-B363-9F412D2A70A2}" sibTransId="{480D2505-1DD6-4865-A541-F7F5FBC68CD4}"/>
    <dgm:cxn modelId="{37F7B731-4148-4079-92D5-DBCCC32BE48D}" type="presOf" srcId="{3B670C2B-1A3C-420C-9DFD-6D4D74328ED5}" destId="{1C445EE1-01B3-4B77-8106-B19585943BD4}" srcOrd="0" destOrd="2" presId="urn:microsoft.com/office/officeart/2005/8/layout/hList1"/>
    <dgm:cxn modelId="{BC476640-CF8D-4A28-B383-6716041E79EC}" srcId="{CCAA5714-F13E-4486-8745-EB9E0074FA02}" destId="{B03D7B94-1C79-4F66-B04A-751DA85F561B}" srcOrd="3" destOrd="0" parTransId="{6BDF2C90-5FE0-40D0-A407-50C46190CFDF}" sibTransId="{BE9B1263-A69D-4605-A797-AC28E58C3D5D}"/>
    <dgm:cxn modelId="{8FC2176A-C8C6-433D-8911-197A57B30209}" type="presOf" srcId="{B03D7B94-1C79-4F66-B04A-751DA85F561B}" destId="{1C445EE1-01B3-4B77-8106-B19585943BD4}" srcOrd="0" destOrd="3" presId="urn:microsoft.com/office/officeart/2005/8/layout/hList1"/>
    <dgm:cxn modelId="{8E9E0A57-B95A-46CB-8C64-D36F5813B5DC}" type="presOf" srcId="{A3773254-0A20-412F-A135-EF891C5E4D9C}" destId="{85DFB943-28C5-40C8-A80B-26EFB9754ABC}" srcOrd="0" destOrd="1" presId="urn:microsoft.com/office/officeart/2005/8/layout/hList1"/>
    <dgm:cxn modelId="{C57D467A-684C-46DE-BF7E-109BF7CEB937}" type="presOf" srcId="{0E64858E-32AB-4224-B65E-1AD46CD7F363}" destId="{85DFB943-28C5-40C8-A80B-26EFB9754ABC}" srcOrd="0" destOrd="0" presId="urn:microsoft.com/office/officeart/2005/8/layout/hList1"/>
    <dgm:cxn modelId="{930681AD-91E5-4C49-9055-38229281FADE}" type="presOf" srcId="{4C4F3A31-9215-4283-BAD3-BE836A41102F}" destId="{1C445EE1-01B3-4B77-8106-B19585943BD4}" srcOrd="0" destOrd="1" presId="urn:microsoft.com/office/officeart/2005/8/layout/hList1"/>
    <dgm:cxn modelId="{63A313AF-981A-4373-86AD-38C8039EA135}" srcId="{CCAA5714-F13E-4486-8745-EB9E0074FA02}" destId="{3B670C2B-1A3C-420C-9DFD-6D4D74328ED5}" srcOrd="2" destOrd="0" parTransId="{70E49D48-646A-4E27-B7D5-D5A3450ECE52}" sibTransId="{BAFCA99D-93D0-4AC1-A287-E615F3609AF9}"/>
    <dgm:cxn modelId="{919634B6-B14F-4842-84A0-88054EA13442}" type="presOf" srcId="{C8F06FCD-DF66-49DE-9146-CD5D061890D9}" destId="{1C445EE1-01B3-4B77-8106-B19585943BD4}" srcOrd="0" destOrd="0" presId="urn:microsoft.com/office/officeart/2005/8/layout/hList1"/>
    <dgm:cxn modelId="{CEA86DC1-1038-47F3-BC7F-B80D028F3692}" srcId="{810D5350-0845-40F3-9C8B-8D13B422DCAE}" destId="{A3773254-0A20-412F-A135-EF891C5E4D9C}" srcOrd="1" destOrd="0" parTransId="{9A8C0957-C010-4818-A199-89C60645308A}" sibTransId="{DA29634B-8AB6-43AE-B0A6-85BD6F4A60E7}"/>
    <dgm:cxn modelId="{6013D2CC-DEDC-4686-BB8D-3068BA7B1747}" type="presOf" srcId="{810D5350-0845-40F3-9C8B-8D13B422DCAE}" destId="{105B393A-136D-40C1-9AD0-CA45CA527CFD}" srcOrd="0" destOrd="0" presId="urn:microsoft.com/office/officeart/2005/8/layout/hList1"/>
    <dgm:cxn modelId="{C505D6D1-294F-4350-B991-496DAF549736}" srcId="{810D5350-0845-40F3-9C8B-8D13B422DCAE}" destId="{0E64858E-32AB-4224-B65E-1AD46CD7F363}" srcOrd="0" destOrd="0" parTransId="{76C484CA-AA15-495E-8639-C0B3A83716DF}" sibTransId="{EB208E72-D722-4E82-9740-9E0A96CABF2D}"/>
    <dgm:cxn modelId="{52CB62ED-2A75-4C72-8AEA-C8B77BF5163F}" type="presOf" srcId="{CCAA5714-F13E-4486-8745-EB9E0074FA02}" destId="{04B209E9-BE21-471B-BBC7-EF3EA99DC8A9}" srcOrd="0" destOrd="0" presId="urn:microsoft.com/office/officeart/2005/8/layout/hList1"/>
    <dgm:cxn modelId="{5ED7E8EE-EEAF-432C-9FCE-9F1ACC9C7CF4}" type="presOf" srcId="{D9EBE5BE-481C-4BB2-B303-6AD13FD20E45}" destId="{E4BA3B9B-B413-4BAC-90FB-F9A4C6E70E3A}" srcOrd="0" destOrd="0" presId="urn:microsoft.com/office/officeart/2005/8/layout/hList1"/>
    <dgm:cxn modelId="{A683DEF1-E27E-48D4-9086-2D942E5544B2}" srcId="{CCAA5714-F13E-4486-8745-EB9E0074FA02}" destId="{4C4F3A31-9215-4283-BAD3-BE836A41102F}" srcOrd="1" destOrd="0" parTransId="{C42BD66B-2210-4A91-B959-E0488245F3F2}" sibTransId="{F7C041B2-5B50-45A0-9BF7-57A009CE1547}"/>
    <dgm:cxn modelId="{4BB0DFF1-2091-4B5B-87E8-9E677CE7BB0E}" srcId="{D9EBE5BE-481C-4BB2-B303-6AD13FD20E45}" destId="{810D5350-0845-40F3-9C8B-8D13B422DCAE}" srcOrd="0" destOrd="0" parTransId="{363A3D32-45B3-4AE2-B069-EA2B9D7935F2}" sibTransId="{EF7D49F8-8D96-4181-8037-0F01C5A8A50D}"/>
    <dgm:cxn modelId="{BE03F2BB-A709-456C-93F3-3C702F43A142}" type="presParOf" srcId="{E4BA3B9B-B413-4BAC-90FB-F9A4C6E70E3A}" destId="{2DDA26B4-F85F-44B8-884A-B0F958CE123B}" srcOrd="0" destOrd="0" presId="urn:microsoft.com/office/officeart/2005/8/layout/hList1"/>
    <dgm:cxn modelId="{F1CEF35B-41FF-47D2-B30E-0BE263BBCE8F}" type="presParOf" srcId="{2DDA26B4-F85F-44B8-884A-B0F958CE123B}" destId="{105B393A-136D-40C1-9AD0-CA45CA527CFD}" srcOrd="0" destOrd="0" presId="urn:microsoft.com/office/officeart/2005/8/layout/hList1"/>
    <dgm:cxn modelId="{937E08FC-5D6B-439D-8BB2-24AA7D425D10}" type="presParOf" srcId="{2DDA26B4-F85F-44B8-884A-B0F958CE123B}" destId="{85DFB943-28C5-40C8-A80B-26EFB9754ABC}" srcOrd="1" destOrd="0" presId="urn:microsoft.com/office/officeart/2005/8/layout/hList1"/>
    <dgm:cxn modelId="{FC56FE44-16CD-4BAE-A705-D707AF25D02A}" type="presParOf" srcId="{E4BA3B9B-B413-4BAC-90FB-F9A4C6E70E3A}" destId="{CCF7B07B-9186-4234-B39F-AA64F48473BE}" srcOrd="1" destOrd="0" presId="urn:microsoft.com/office/officeart/2005/8/layout/hList1"/>
    <dgm:cxn modelId="{75ED911A-96DA-4F87-B741-61645A965E51}" type="presParOf" srcId="{E4BA3B9B-B413-4BAC-90FB-F9A4C6E70E3A}" destId="{9F9352AA-0405-4D33-9C1F-6EE4104C4E7E}" srcOrd="2" destOrd="0" presId="urn:microsoft.com/office/officeart/2005/8/layout/hList1"/>
    <dgm:cxn modelId="{BF49A140-927C-4AD3-9904-BBB513DA631F}" type="presParOf" srcId="{9F9352AA-0405-4D33-9C1F-6EE4104C4E7E}" destId="{04B209E9-BE21-471B-BBC7-EF3EA99DC8A9}" srcOrd="0" destOrd="0" presId="urn:microsoft.com/office/officeart/2005/8/layout/hList1"/>
    <dgm:cxn modelId="{76903A7D-AB90-43EB-B81D-2B9A2E6AA23B}" type="presParOf" srcId="{9F9352AA-0405-4D33-9C1F-6EE4104C4E7E}" destId="{1C445EE1-01B3-4B77-8106-B19585943B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487F1E-725D-40BF-A6A5-6701E21F4F8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FCD7B11-61AD-4E73-A93E-197685D6B3EE}">
      <dgm:prSet phldrT="[텍스트]"/>
      <dgm:spPr/>
      <dgm:t>
        <a:bodyPr/>
        <a:lstStyle/>
        <a:p>
          <a:pPr latinLnBrk="1"/>
          <a:r>
            <a:rPr lang="ko-KR" altLang="en-US" dirty="0"/>
            <a:t>층을 거치면서 점진적으로 더 복잡한 표현이 만들어짐</a:t>
          </a:r>
        </a:p>
      </dgm:t>
    </dgm:pt>
    <dgm:pt modelId="{C8E794A6-130D-409F-9EE0-0BCE4DC1E066}" type="parTrans" cxnId="{9DE44E56-41DA-4C87-A7BF-7561E1A2C00F}">
      <dgm:prSet/>
      <dgm:spPr/>
      <dgm:t>
        <a:bodyPr/>
        <a:lstStyle/>
        <a:p>
          <a:pPr latinLnBrk="1"/>
          <a:endParaRPr lang="ko-KR" altLang="en-US"/>
        </a:p>
      </dgm:t>
    </dgm:pt>
    <dgm:pt modelId="{0C1DB7CE-2642-4A5E-9DD4-0BEE85F8C4A5}" type="sibTrans" cxnId="{9DE44E56-41DA-4C87-A7BF-7561E1A2C00F}">
      <dgm:prSet/>
      <dgm:spPr/>
      <dgm:t>
        <a:bodyPr/>
        <a:lstStyle/>
        <a:p>
          <a:pPr latinLnBrk="1"/>
          <a:endParaRPr lang="ko-KR" altLang="en-US"/>
        </a:p>
      </dgm:t>
    </dgm:pt>
    <dgm:pt modelId="{49DFD156-BB53-4D4E-8A3B-D2F912D9C68B}">
      <dgm:prSet phldrT="[텍스트]"/>
      <dgm:spPr/>
      <dgm:t>
        <a:bodyPr/>
        <a:lstStyle/>
        <a:p>
          <a:pPr latinLnBrk="1"/>
          <a:r>
            <a:rPr lang="ko-KR" altLang="en-US" dirty="0"/>
            <a:t>점진적인 중간 표현이 공동으로 학습됨</a:t>
          </a:r>
        </a:p>
      </dgm:t>
    </dgm:pt>
    <dgm:pt modelId="{635C96A6-9304-4561-BEE5-4F9717184154}" type="parTrans" cxnId="{CA6E8EBA-D30E-4E4F-B478-025FDD60DCB0}">
      <dgm:prSet/>
      <dgm:spPr/>
      <dgm:t>
        <a:bodyPr/>
        <a:lstStyle/>
        <a:p>
          <a:pPr latinLnBrk="1"/>
          <a:endParaRPr lang="ko-KR" altLang="en-US"/>
        </a:p>
      </dgm:t>
    </dgm:pt>
    <dgm:pt modelId="{5CD26A0B-37DC-4C1D-929F-DFEF283DDDEB}" type="sibTrans" cxnId="{CA6E8EBA-D30E-4E4F-B478-025FDD60DCB0}">
      <dgm:prSet/>
      <dgm:spPr/>
      <dgm:t>
        <a:bodyPr/>
        <a:lstStyle/>
        <a:p>
          <a:pPr latinLnBrk="1"/>
          <a:endParaRPr lang="ko-KR" altLang="en-US"/>
        </a:p>
      </dgm:t>
    </dgm:pt>
    <dgm:pt modelId="{59233B31-92D4-4D52-9990-E08ECBBB02B9}" type="pres">
      <dgm:prSet presAssocID="{7F487F1E-725D-40BF-A6A5-6701E21F4F8F}" presName="Name0" presStyleCnt="0">
        <dgm:presLayoutVars>
          <dgm:chMax val="7"/>
          <dgm:chPref val="7"/>
          <dgm:dir/>
        </dgm:presLayoutVars>
      </dgm:prSet>
      <dgm:spPr/>
    </dgm:pt>
    <dgm:pt modelId="{0C69690D-5009-40B6-A04E-D8F3E8923FDD}" type="pres">
      <dgm:prSet presAssocID="{7F487F1E-725D-40BF-A6A5-6701E21F4F8F}" presName="Name1" presStyleCnt="0"/>
      <dgm:spPr/>
    </dgm:pt>
    <dgm:pt modelId="{960A0E73-013B-4B12-8A61-90E0925AFC79}" type="pres">
      <dgm:prSet presAssocID="{7F487F1E-725D-40BF-A6A5-6701E21F4F8F}" presName="cycle" presStyleCnt="0"/>
      <dgm:spPr/>
    </dgm:pt>
    <dgm:pt modelId="{474DDB67-3904-4B88-9139-083B894EC4C7}" type="pres">
      <dgm:prSet presAssocID="{7F487F1E-725D-40BF-A6A5-6701E21F4F8F}" presName="srcNode" presStyleLbl="node1" presStyleIdx="0" presStyleCnt="2"/>
      <dgm:spPr/>
    </dgm:pt>
    <dgm:pt modelId="{64EC6AC2-B3A1-4C45-97B4-D9D007DA50DD}" type="pres">
      <dgm:prSet presAssocID="{7F487F1E-725D-40BF-A6A5-6701E21F4F8F}" presName="conn" presStyleLbl="parChTrans1D2" presStyleIdx="0" presStyleCnt="1"/>
      <dgm:spPr/>
    </dgm:pt>
    <dgm:pt modelId="{205C6D83-4234-4BE1-8A14-33C4AAD7EC79}" type="pres">
      <dgm:prSet presAssocID="{7F487F1E-725D-40BF-A6A5-6701E21F4F8F}" presName="extraNode" presStyleLbl="node1" presStyleIdx="0" presStyleCnt="2"/>
      <dgm:spPr/>
    </dgm:pt>
    <dgm:pt modelId="{DAB65E03-135D-433C-89EB-40925559B3B5}" type="pres">
      <dgm:prSet presAssocID="{7F487F1E-725D-40BF-A6A5-6701E21F4F8F}" presName="dstNode" presStyleLbl="node1" presStyleIdx="0" presStyleCnt="2"/>
      <dgm:spPr/>
    </dgm:pt>
    <dgm:pt modelId="{A1303724-958D-4AEB-BA5B-C96C1A60BBC6}" type="pres">
      <dgm:prSet presAssocID="{EFCD7B11-61AD-4E73-A93E-197685D6B3EE}" presName="text_1" presStyleLbl="node1" presStyleIdx="0" presStyleCnt="2">
        <dgm:presLayoutVars>
          <dgm:bulletEnabled val="1"/>
        </dgm:presLayoutVars>
      </dgm:prSet>
      <dgm:spPr/>
    </dgm:pt>
    <dgm:pt modelId="{63F87481-325A-4A31-90CD-65D3B0B78671}" type="pres">
      <dgm:prSet presAssocID="{EFCD7B11-61AD-4E73-A93E-197685D6B3EE}" presName="accent_1" presStyleCnt="0"/>
      <dgm:spPr/>
    </dgm:pt>
    <dgm:pt modelId="{E6F64A5F-B7B2-485D-9BE7-6004922AAF6B}" type="pres">
      <dgm:prSet presAssocID="{EFCD7B11-61AD-4E73-A93E-197685D6B3EE}" presName="accentRepeatNode" presStyleLbl="solidFgAcc1" presStyleIdx="0" presStyleCnt="2"/>
      <dgm:spPr/>
    </dgm:pt>
    <dgm:pt modelId="{166D8373-2732-4FBE-A969-B8ECB3C6C220}" type="pres">
      <dgm:prSet presAssocID="{49DFD156-BB53-4D4E-8A3B-D2F912D9C68B}" presName="text_2" presStyleLbl="node1" presStyleIdx="1" presStyleCnt="2">
        <dgm:presLayoutVars>
          <dgm:bulletEnabled val="1"/>
        </dgm:presLayoutVars>
      </dgm:prSet>
      <dgm:spPr/>
    </dgm:pt>
    <dgm:pt modelId="{B371B983-E91C-40DF-AE84-75FE2A9CCD08}" type="pres">
      <dgm:prSet presAssocID="{49DFD156-BB53-4D4E-8A3B-D2F912D9C68B}" presName="accent_2" presStyleCnt="0"/>
      <dgm:spPr/>
    </dgm:pt>
    <dgm:pt modelId="{ABE5A12E-14EC-4049-8E76-487AC0DE4523}" type="pres">
      <dgm:prSet presAssocID="{49DFD156-BB53-4D4E-8A3B-D2F912D9C68B}" presName="accentRepeatNode" presStyleLbl="solidFgAcc1" presStyleIdx="1" presStyleCnt="2"/>
      <dgm:spPr/>
    </dgm:pt>
  </dgm:ptLst>
  <dgm:cxnLst>
    <dgm:cxn modelId="{F6C8AB1A-497C-4A63-9795-66C1B348DD6B}" type="presOf" srcId="{EFCD7B11-61AD-4E73-A93E-197685D6B3EE}" destId="{A1303724-958D-4AEB-BA5B-C96C1A60BBC6}" srcOrd="0" destOrd="0" presId="urn:microsoft.com/office/officeart/2008/layout/VerticalCurvedList"/>
    <dgm:cxn modelId="{A99EB239-67ED-4486-8048-327CB08D7839}" type="presOf" srcId="{49DFD156-BB53-4D4E-8A3B-D2F912D9C68B}" destId="{166D8373-2732-4FBE-A969-B8ECB3C6C220}" srcOrd="0" destOrd="0" presId="urn:microsoft.com/office/officeart/2008/layout/VerticalCurvedList"/>
    <dgm:cxn modelId="{9DE44E56-41DA-4C87-A7BF-7561E1A2C00F}" srcId="{7F487F1E-725D-40BF-A6A5-6701E21F4F8F}" destId="{EFCD7B11-61AD-4E73-A93E-197685D6B3EE}" srcOrd="0" destOrd="0" parTransId="{C8E794A6-130D-409F-9EE0-0BCE4DC1E066}" sibTransId="{0C1DB7CE-2642-4A5E-9DD4-0BEE85F8C4A5}"/>
    <dgm:cxn modelId="{CA6E8EBA-D30E-4E4F-B478-025FDD60DCB0}" srcId="{7F487F1E-725D-40BF-A6A5-6701E21F4F8F}" destId="{49DFD156-BB53-4D4E-8A3B-D2F912D9C68B}" srcOrd="1" destOrd="0" parTransId="{635C96A6-9304-4561-BEE5-4F9717184154}" sibTransId="{5CD26A0B-37DC-4C1D-929F-DFEF283DDDEB}"/>
    <dgm:cxn modelId="{2B98ECC0-B39B-4815-B46B-A0AA7139E8A2}" type="presOf" srcId="{0C1DB7CE-2642-4A5E-9DD4-0BEE85F8C4A5}" destId="{64EC6AC2-B3A1-4C45-97B4-D9D007DA50DD}" srcOrd="0" destOrd="0" presId="urn:microsoft.com/office/officeart/2008/layout/VerticalCurvedList"/>
    <dgm:cxn modelId="{718256FD-ED95-4516-8D87-9BE1C4C7BC75}" type="presOf" srcId="{7F487F1E-725D-40BF-A6A5-6701E21F4F8F}" destId="{59233B31-92D4-4D52-9990-E08ECBBB02B9}" srcOrd="0" destOrd="0" presId="urn:microsoft.com/office/officeart/2008/layout/VerticalCurvedList"/>
    <dgm:cxn modelId="{7C4FA604-3988-4BC8-B804-32AA860B4FAC}" type="presParOf" srcId="{59233B31-92D4-4D52-9990-E08ECBBB02B9}" destId="{0C69690D-5009-40B6-A04E-D8F3E8923FDD}" srcOrd="0" destOrd="0" presId="urn:microsoft.com/office/officeart/2008/layout/VerticalCurvedList"/>
    <dgm:cxn modelId="{36346F6E-F09D-402C-B2F8-3B23CA13F4B2}" type="presParOf" srcId="{0C69690D-5009-40B6-A04E-D8F3E8923FDD}" destId="{960A0E73-013B-4B12-8A61-90E0925AFC79}" srcOrd="0" destOrd="0" presId="urn:microsoft.com/office/officeart/2008/layout/VerticalCurvedList"/>
    <dgm:cxn modelId="{CBB94635-8230-47E5-A89B-E6BB42B6E6D8}" type="presParOf" srcId="{960A0E73-013B-4B12-8A61-90E0925AFC79}" destId="{474DDB67-3904-4B88-9139-083B894EC4C7}" srcOrd="0" destOrd="0" presId="urn:microsoft.com/office/officeart/2008/layout/VerticalCurvedList"/>
    <dgm:cxn modelId="{18863C7C-C6AE-424A-8BD2-9A2F8ED2B115}" type="presParOf" srcId="{960A0E73-013B-4B12-8A61-90E0925AFC79}" destId="{64EC6AC2-B3A1-4C45-97B4-D9D007DA50DD}" srcOrd="1" destOrd="0" presId="urn:microsoft.com/office/officeart/2008/layout/VerticalCurvedList"/>
    <dgm:cxn modelId="{6E942EDF-7539-4C2C-9ACA-3FF19B6CB115}" type="presParOf" srcId="{960A0E73-013B-4B12-8A61-90E0925AFC79}" destId="{205C6D83-4234-4BE1-8A14-33C4AAD7EC79}" srcOrd="2" destOrd="0" presId="urn:microsoft.com/office/officeart/2008/layout/VerticalCurvedList"/>
    <dgm:cxn modelId="{5E0DDDDC-71F5-496E-A2E1-D242979B49FC}" type="presParOf" srcId="{960A0E73-013B-4B12-8A61-90E0925AFC79}" destId="{DAB65E03-135D-433C-89EB-40925559B3B5}" srcOrd="3" destOrd="0" presId="urn:microsoft.com/office/officeart/2008/layout/VerticalCurvedList"/>
    <dgm:cxn modelId="{5F0183DA-6EE8-427E-8EDF-0385BE9C9391}" type="presParOf" srcId="{0C69690D-5009-40B6-A04E-D8F3E8923FDD}" destId="{A1303724-958D-4AEB-BA5B-C96C1A60BBC6}" srcOrd="1" destOrd="0" presId="urn:microsoft.com/office/officeart/2008/layout/VerticalCurvedList"/>
    <dgm:cxn modelId="{5A5FCD67-D48E-4693-BA66-0AB6BCF1693A}" type="presParOf" srcId="{0C69690D-5009-40B6-A04E-D8F3E8923FDD}" destId="{63F87481-325A-4A31-90CD-65D3B0B78671}" srcOrd="2" destOrd="0" presId="urn:microsoft.com/office/officeart/2008/layout/VerticalCurvedList"/>
    <dgm:cxn modelId="{CB6ABB38-5D1D-42A6-BF91-144ACA80D4EE}" type="presParOf" srcId="{63F87481-325A-4A31-90CD-65D3B0B78671}" destId="{E6F64A5F-B7B2-485D-9BE7-6004922AAF6B}" srcOrd="0" destOrd="0" presId="urn:microsoft.com/office/officeart/2008/layout/VerticalCurvedList"/>
    <dgm:cxn modelId="{1CF08BDB-0E78-4A00-98B6-619B6C6A054B}" type="presParOf" srcId="{0C69690D-5009-40B6-A04E-D8F3E8923FDD}" destId="{166D8373-2732-4FBE-A969-B8ECB3C6C220}" srcOrd="3" destOrd="0" presId="urn:microsoft.com/office/officeart/2008/layout/VerticalCurvedList"/>
    <dgm:cxn modelId="{34F80999-0C95-4D51-84A8-0E634A91BE65}" type="presParOf" srcId="{0C69690D-5009-40B6-A04E-D8F3E8923FDD}" destId="{B371B983-E91C-40DF-AE84-75FE2A9CCD08}" srcOrd="4" destOrd="0" presId="urn:microsoft.com/office/officeart/2008/layout/VerticalCurvedList"/>
    <dgm:cxn modelId="{7A310607-102F-4CC6-B1D2-54A40FB9DA06}" type="presParOf" srcId="{B371B983-E91C-40DF-AE84-75FE2A9CCD08}" destId="{ABE5A12E-14EC-4049-8E76-487AC0DE452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DE3D9-D8DF-46AD-83B1-CE2E5C113B0D}" type="doc">
      <dgm:prSet loTypeId="urn:microsoft.com/office/officeart/2005/8/layout/hProcess9" loCatId="process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FD07EB93-91E9-4F28-A005-EEFAD09C337F}">
      <dgm:prSet/>
      <dgm:spPr/>
      <dgm:t>
        <a:bodyPr/>
        <a:lstStyle/>
        <a:p>
          <a:pPr rtl="0" latinLnBrk="1"/>
          <a:r>
            <a:rPr lang="ko-KR" b="1"/>
            <a:t>머신 러닝 모델</a:t>
          </a:r>
          <a:endParaRPr lang="ko-KR"/>
        </a:p>
      </dgm:t>
    </dgm:pt>
    <dgm:pt modelId="{34DBCEE0-4F44-48F7-83FC-4BD19C7BC741}" type="parTrans" cxnId="{6350F393-1D7F-4C09-8F90-A9602E0973AD}">
      <dgm:prSet/>
      <dgm:spPr/>
      <dgm:t>
        <a:bodyPr/>
        <a:lstStyle/>
        <a:p>
          <a:pPr latinLnBrk="1"/>
          <a:endParaRPr lang="ko-KR" altLang="en-US"/>
        </a:p>
      </dgm:t>
    </dgm:pt>
    <dgm:pt modelId="{293465DD-8415-47E6-BBB3-B72ED6CBFC60}" type="sibTrans" cxnId="{6350F393-1D7F-4C09-8F90-A9602E0973AD}">
      <dgm:prSet/>
      <dgm:spPr/>
      <dgm:t>
        <a:bodyPr/>
        <a:lstStyle/>
        <a:p>
          <a:pPr latinLnBrk="1"/>
          <a:endParaRPr lang="ko-KR" altLang="en-US"/>
        </a:p>
      </dgm:t>
    </dgm:pt>
    <dgm:pt modelId="{EB6F0D51-488D-4207-93F3-D1114839239C}">
      <dgm:prSet/>
      <dgm:spPr/>
      <dgm:t>
        <a:bodyPr/>
        <a:lstStyle/>
        <a:p>
          <a:pPr rtl="0" latinLnBrk="1"/>
          <a:r>
            <a:rPr lang="ko-KR"/>
            <a:t>입력 데이터를 의미 있는 출력으로 변환함</a:t>
          </a:r>
        </a:p>
      </dgm:t>
    </dgm:pt>
    <dgm:pt modelId="{71618442-869D-4223-8070-EECABC0AE3BC}" type="parTrans" cxnId="{9AAB875F-5E25-4C69-8E77-1CA5F7F9086E}">
      <dgm:prSet/>
      <dgm:spPr/>
      <dgm:t>
        <a:bodyPr/>
        <a:lstStyle/>
        <a:p>
          <a:pPr latinLnBrk="1"/>
          <a:endParaRPr lang="ko-KR" altLang="en-US"/>
        </a:p>
      </dgm:t>
    </dgm:pt>
    <dgm:pt modelId="{60B9FFFA-5A57-4705-853A-46F2EFB9FFEC}" type="sibTrans" cxnId="{9AAB875F-5E25-4C69-8E77-1CA5F7F9086E}">
      <dgm:prSet/>
      <dgm:spPr/>
      <dgm:t>
        <a:bodyPr/>
        <a:lstStyle/>
        <a:p>
          <a:pPr latinLnBrk="1"/>
          <a:endParaRPr lang="ko-KR" altLang="en-US"/>
        </a:p>
      </dgm:t>
    </dgm:pt>
    <dgm:pt modelId="{1297D2DF-0CEF-4A03-9A63-9F644343EEE2}">
      <dgm:prSet/>
      <dgm:spPr/>
      <dgm:t>
        <a:bodyPr/>
        <a:lstStyle/>
        <a:p>
          <a:pPr rtl="0" latinLnBrk="1"/>
          <a:r>
            <a:rPr lang="ko-KR" b="1" dirty="0"/>
            <a:t>머신 러닝과 </a:t>
          </a:r>
          <a:r>
            <a:rPr lang="ko-KR" b="1" dirty="0" err="1"/>
            <a:t>딥러닝의</a:t>
          </a:r>
          <a:r>
            <a:rPr lang="ko-KR" b="1" dirty="0"/>
            <a:t> 핵심 문제</a:t>
          </a:r>
          <a:endParaRPr lang="en-US" altLang="ko-KR" b="1" dirty="0"/>
        </a:p>
        <a:p>
          <a:pPr rtl="0" latinLnBrk="1"/>
          <a:r>
            <a:rPr lang="en-US" altLang="ko-KR" b="1" dirty="0"/>
            <a:t>: </a:t>
          </a:r>
          <a:r>
            <a:rPr lang="ko-KR" b="1" dirty="0"/>
            <a:t>의미 있는 데이터로의 변환</a:t>
          </a:r>
        </a:p>
      </dgm:t>
    </dgm:pt>
    <dgm:pt modelId="{54DDAB1D-CC31-46E0-BDD7-2F3CC58B6D93}" type="parTrans" cxnId="{B3795375-4D55-4FD5-94CD-1F8230B5A00B}">
      <dgm:prSet/>
      <dgm:spPr/>
      <dgm:t>
        <a:bodyPr/>
        <a:lstStyle/>
        <a:p>
          <a:pPr latinLnBrk="1"/>
          <a:endParaRPr lang="ko-KR" altLang="en-US"/>
        </a:p>
      </dgm:t>
    </dgm:pt>
    <dgm:pt modelId="{D0E7DFCE-6222-4374-9676-DCA91ABE357F}" type="sibTrans" cxnId="{B3795375-4D55-4FD5-94CD-1F8230B5A00B}">
      <dgm:prSet/>
      <dgm:spPr/>
      <dgm:t>
        <a:bodyPr/>
        <a:lstStyle/>
        <a:p>
          <a:pPr latinLnBrk="1"/>
          <a:endParaRPr lang="ko-KR" altLang="en-US"/>
        </a:p>
      </dgm:t>
    </dgm:pt>
    <dgm:pt modelId="{B1B62382-C976-4EA1-9773-66C8A6091F17}" type="pres">
      <dgm:prSet presAssocID="{B41DE3D9-D8DF-46AD-83B1-CE2E5C113B0D}" presName="CompostProcess" presStyleCnt="0">
        <dgm:presLayoutVars>
          <dgm:dir/>
          <dgm:resizeHandles val="exact"/>
        </dgm:presLayoutVars>
      </dgm:prSet>
      <dgm:spPr/>
    </dgm:pt>
    <dgm:pt modelId="{8A4ED085-7B84-4F1B-9BF4-25EAA860C0B9}" type="pres">
      <dgm:prSet presAssocID="{B41DE3D9-D8DF-46AD-83B1-CE2E5C113B0D}" presName="arrow" presStyleLbl="bgShp" presStyleIdx="0" presStyleCnt="1"/>
      <dgm:spPr/>
    </dgm:pt>
    <dgm:pt modelId="{837729C7-2FF4-44D9-BBBE-1308CA773B76}" type="pres">
      <dgm:prSet presAssocID="{B41DE3D9-D8DF-46AD-83B1-CE2E5C113B0D}" presName="linearProcess" presStyleCnt="0"/>
      <dgm:spPr/>
    </dgm:pt>
    <dgm:pt modelId="{CB0CDF32-AC45-419B-8BD3-1CE40CC7C7F2}" type="pres">
      <dgm:prSet presAssocID="{FD07EB93-91E9-4F28-A005-EEFAD09C337F}" presName="textNode" presStyleLbl="node1" presStyleIdx="0" presStyleCnt="3" custScaleX="81895" custScaleY="97829">
        <dgm:presLayoutVars>
          <dgm:bulletEnabled val="1"/>
        </dgm:presLayoutVars>
      </dgm:prSet>
      <dgm:spPr/>
    </dgm:pt>
    <dgm:pt modelId="{C65FAF96-F55D-4192-BC15-3E85DB1C4D92}" type="pres">
      <dgm:prSet presAssocID="{293465DD-8415-47E6-BBB3-B72ED6CBFC60}" presName="sibTrans" presStyleCnt="0"/>
      <dgm:spPr/>
    </dgm:pt>
    <dgm:pt modelId="{A08726A2-F703-4C42-B19F-67BFEC9EB47A}" type="pres">
      <dgm:prSet presAssocID="{EB6F0D51-488D-4207-93F3-D1114839239C}" presName="textNode" presStyleLbl="node1" presStyleIdx="1" presStyleCnt="3">
        <dgm:presLayoutVars>
          <dgm:bulletEnabled val="1"/>
        </dgm:presLayoutVars>
      </dgm:prSet>
      <dgm:spPr/>
    </dgm:pt>
    <dgm:pt modelId="{D3D9549D-0E45-4196-B710-B7990088869E}" type="pres">
      <dgm:prSet presAssocID="{60B9FFFA-5A57-4705-853A-46F2EFB9FFEC}" presName="sibTrans" presStyleCnt="0"/>
      <dgm:spPr/>
    </dgm:pt>
    <dgm:pt modelId="{E1EC8AE3-9880-487D-9079-B6295D525A48}" type="pres">
      <dgm:prSet presAssocID="{1297D2DF-0CEF-4A03-9A63-9F644343EEE2}" presName="textNode" presStyleLbl="node1" presStyleIdx="2" presStyleCnt="3" custScaleX="122684">
        <dgm:presLayoutVars>
          <dgm:bulletEnabled val="1"/>
        </dgm:presLayoutVars>
      </dgm:prSet>
      <dgm:spPr/>
    </dgm:pt>
  </dgm:ptLst>
  <dgm:cxnLst>
    <dgm:cxn modelId="{6AA61E04-216A-49AC-BBF4-34643E16DD34}" type="presOf" srcId="{FD07EB93-91E9-4F28-A005-EEFAD09C337F}" destId="{CB0CDF32-AC45-419B-8BD3-1CE40CC7C7F2}" srcOrd="0" destOrd="0" presId="urn:microsoft.com/office/officeart/2005/8/layout/hProcess9"/>
    <dgm:cxn modelId="{3B6EDA26-0F06-481E-990F-4B7111B9B5CC}" type="presOf" srcId="{EB6F0D51-488D-4207-93F3-D1114839239C}" destId="{A08726A2-F703-4C42-B19F-67BFEC9EB47A}" srcOrd="0" destOrd="0" presId="urn:microsoft.com/office/officeart/2005/8/layout/hProcess9"/>
    <dgm:cxn modelId="{9AAB875F-5E25-4C69-8E77-1CA5F7F9086E}" srcId="{B41DE3D9-D8DF-46AD-83B1-CE2E5C113B0D}" destId="{EB6F0D51-488D-4207-93F3-D1114839239C}" srcOrd="1" destOrd="0" parTransId="{71618442-869D-4223-8070-EECABC0AE3BC}" sibTransId="{60B9FFFA-5A57-4705-853A-46F2EFB9FFEC}"/>
    <dgm:cxn modelId="{B3795375-4D55-4FD5-94CD-1F8230B5A00B}" srcId="{B41DE3D9-D8DF-46AD-83B1-CE2E5C113B0D}" destId="{1297D2DF-0CEF-4A03-9A63-9F644343EEE2}" srcOrd="2" destOrd="0" parTransId="{54DDAB1D-CC31-46E0-BDD7-2F3CC58B6D93}" sibTransId="{D0E7DFCE-6222-4374-9676-DCA91ABE357F}"/>
    <dgm:cxn modelId="{6350F393-1D7F-4C09-8F90-A9602E0973AD}" srcId="{B41DE3D9-D8DF-46AD-83B1-CE2E5C113B0D}" destId="{FD07EB93-91E9-4F28-A005-EEFAD09C337F}" srcOrd="0" destOrd="0" parTransId="{34DBCEE0-4F44-48F7-83FC-4BD19C7BC741}" sibTransId="{293465DD-8415-47E6-BBB3-B72ED6CBFC60}"/>
    <dgm:cxn modelId="{B39B98B0-B781-47B9-A995-4471C8F46051}" type="presOf" srcId="{1297D2DF-0CEF-4A03-9A63-9F644343EEE2}" destId="{E1EC8AE3-9880-487D-9079-B6295D525A48}" srcOrd="0" destOrd="0" presId="urn:microsoft.com/office/officeart/2005/8/layout/hProcess9"/>
    <dgm:cxn modelId="{1A30C4F7-8CA0-4185-9B5B-563D667CB8FB}" type="presOf" srcId="{B41DE3D9-D8DF-46AD-83B1-CE2E5C113B0D}" destId="{B1B62382-C976-4EA1-9773-66C8A6091F17}" srcOrd="0" destOrd="0" presId="urn:microsoft.com/office/officeart/2005/8/layout/hProcess9"/>
    <dgm:cxn modelId="{5F87CA8A-C821-4406-A549-90C89552AE89}" type="presParOf" srcId="{B1B62382-C976-4EA1-9773-66C8A6091F17}" destId="{8A4ED085-7B84-4F1B-9BF4-25EAA860C0B9}" srcOrd="0" destOrd="0" presId="urn:microsoft.com/office/officeart/2005/8/layout/hProcess9"/>
    <dgm:cxn modelId="{690338B4-8264-4C3F-A4CD-83B5B5FD8066}" type="presParOf" srcId="{B1B62382-C976-4EA1-9773-66C8A6091F17}" destId="{837729C7-2FF4-44D9-BBBE-1308CA773B76}" srcOrd="1" destOrd="0" presId="urn:microsoft.com/office/officeart/2005/8/layout/hProcess9"/>
    <dgm:cxn modelId="{6156040C-560E-4417-90CC-F637D463F4CE}" type="presParOf" srcId="{837729C7-2FF4-44D9-BBBE-1308CA773B76}" destId="{CB0CDF32-AC45-419B-8BD3-1CE40CC7C7F2}" srcOrd="0" destOrd="0" presId="urn:microsoft.com/office/officeart/2005/8/layout/hProcess9"/>
    <dgm:cxn modelId="{E7F19FAF-5B67-47AA-8147-D96FD6214B47}" type="presParOf" srcId="{837729C7-2FF4-44D9-BBBE-1308CA773B76}" destId="{C65FAF96-F55D-4192-BC15-3E85DB1C4D92}" srcOrd="1" destOrd="0" presId="urn:microsoft.com/office/officeart/2005/8/layout/hProcess9"/>
    <dgm:cxn modelId="{FE1076BB-F383-4C21-8B54-31AB1AD76947}" type="presParOf" srcId="{837729C7-2FF4-44D9-BBBE-1308CA773B76}" destId="{A08726A2-F703-4C42-B19F-67BFEC9EB47A}" srcOrd="2" destOrd="0" presId="urn:microsoft.com/office/officeart/2005/8/layout/hProcess9"/>
    <dgm:cxn modelId="{07FE6172-FFC9-475F-8790-9AFF82B77944}" type="presParOf" srcId="{837729C7-2FF4-44D9-BBBE-1308CA773B76}" destId="{D3D9549D-0E45-4196-B710-B7990088869E}" srcOrd="3" destOrd="0" presId="urn:microsoft.com/office/officeart/2005/8/layout/hProcess9"/>
    <dgm:cxn modelId="{003FA6A9-AACE-4FF0-B6F9-0AC42C705814}" type="presParOf" srcId="{837729C7-2FF4-44D9-BBBE-1308CA773B76}" destId="{E1EC8AE3-9880-487D-9079-B6295D525A4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B2B38-645E-480F-A1B8-E7BDC86A29DF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840BC32-C9E4-4DD0-B49B-07085244A699}">
      <dgm:prSet/>
      <dgm:spPr/>
      <dgm:t>
        <a:bodyPr/>
        <a:lstStyle/>
        <a:p>
          <a:pPr rtl="0" latinLnBrk="1"/>
          <a:r>
            <a:rPr lang="ko-KR" dirty="0"/>
            <a:t>네트워크의 가중치</a:t>
          </a:r>
        </a:p>
      </dgm:t>
    </dgm:pt>
    <dgm:pt modelId="{2E75E87C-ED21-4C5E-9DDF-59A01CD10611}" type="parTrans" cxnId="{EB544161-99E8-4CEE-AB86-B221539D5C2E}">
      <dgm:prSet/>
      <dgm:spPr/>
      <dgm:t>
        <a:bodyPr/>
        <a:lstStyle/>
        <a:p>
          <a:pPr latinLnBrk="1"/>
          <a:endParaRPr lang="ko-KR" altLang="en-US"/>
        </a:p>
      </dgm:t>
    </dgm:pt>
    <dgm:pt modelId="{BA1B30C2-D78B-46CA-9B43-D4F01F83E230}" type="sibTrans" cxnId="{EB544161-99E8-4CEE-AB86-B221539D5C2E}">
      <dgm:prSet/>
      <dgm:spPr/>
      <dgm:t>
        <a:bodyPr/>
        <a:lstStyle/>
        <a:p>
          <a:pPr latinLnBrk="1"/>
          <a:endParaRPr lang="ko-KR" altLang="en-US"/>
        </a:p>
      </dgm:t>
    </dgm:pt>
    <dgm:pt modelId="{884E1872-60EE-4BDA-BBD7-3601170E22C3}">
      <dgm:prSet/>
      <dgm:spPr/>
      <dgm:t>
        <a:bodyPr/>
        <a:lstStyle/>
        <a:p>
          <a:pPr rtl="0" latinLnBrk="1"/>
          <a:r>
            <a:rPr lang="ko-KR" dirty="0" err="1"/>
            <a:t>랜덤한</a:t>
          </a:r>
          <a:r>
            <a:rPr lang="ko-KR" dirty="0"/>
            <a:t> 값으로 할당</a:t>
          </a:r>
        </a:p>
      </dgm:t>
    </dgm:pt>
    <dgm:pt modelId="{0065105D-9C68-4EFD-8BAD-FA07CC9FC71E}" type="parTrans" cxnId="{6C21E6E5-DFB6-44D0-A2D2-4BEF780159A9}">
      <dgm:prSet/>
      <dgm:spPr/>
      <dgm:t>
        <a:bodyPr/>
        <a:lstStyle/>
        <a:p>
          <a:pPr latinLnBrk="1"/>
          <a:endParaRPr lang="ko-KR" altLang="en-US"/>
        </a:p>
      </dgm:t>
    </dgm:pt>
    <dgm:pt modelId="{1F703950-B1E4-4E44-B807-FC0FAAF52CA1}" type="sibTrans" cxnId="{6C21E6E5-DFB6-44D0-A2D2-4BEF780159A9}">
      <dgm:prSet/>
      <dgm:spPr/>
      <dgm:t>
        <a:bodyPr/>
        <a:lstStyle/>
        <a:p>
          <a:pPr latinLnBrk="1"/>
          <a:endParaRPr lang="ko-KR" altLang="en-US"/>
        </a:p>
      </dgm:t>
    </dgm:pt>
    <dgm:pt modelId="{374646D0-072A-41B8-B459-D07A79275B51}">
      <dgm:prSet/>
      <dgm:spPr/>
      <dgm:t>
        <a:bodyPr/>
        <a:lstStyle/>
        <a:p>
          <a:pPr rtl="0" latinLnBrk="1"/>
          <a:r>
            <a:rPr lang="ko-KR"/>
            <a:t>랜덤 변환 연속 수행</a:t>
          </a:r>
        </a:p>
      </dgm:t>
    </dgm:pt>
    <dgm:pt modelId="{07F628E3-D800-45FA-BDA8-2AEFC53A627D}" type="parTrans" cxnId="{1325F6DC-644A-4D64-92BE-370D9C0B4CB4}">
      <dgm:prSet/>
      <dgm:spPr/>
      <dgm:t>
        <a:bodyPr/>
        <a:lstStyle/>
        <a:p>
          <a:pPr latinLnBrk="1"/>
          <a:endParaRPr lang="ko-KR" altLang="en-US"/>
        </a:p>
      </dgm:t>
    </dgm:pt>
    <dgm:pt modelId="{CB53488E-F17D-4C8B-AB4A-34B6E9136D36}" type="sibTrans" cxnId="{1325F6DC-644A-4D64-92BE-370D9C0B4CB4}">
      <dgm:prSet/>
      <dgm:spPr/>
      <dgm:t>
        <a:bodyPr/>
        <a:lstStyle/>
        <a:p>
          <a:pPr latinLnBrk="1"/>
          <a:endParaRPr lang="ko-KR" altLang="en-US"/>
        </a:p>
      </dgm:t>
    </dgm:pt>
    <dgm:pt modelId="{CDCD1F0F-9413-446C-9B07-3FE9C360FB11}">
      <dgm:prSet/>
      <dgm:spPr/>
      <dgm:t>
        <a:bodyPr/>
        <a:lstStyle/>
        <a:p>
          <a:pPr rtl="0" latinLnBrk="1"/>
          <a:r>
            <a:rPr lang="ko-KR" dirty="0"/>
            <a:t>실제 출력은 기대 출력과 멀어지</a:t>
          </a:r>
          <a:r>
            <a:rPr lang="ko-KR" altLang="en-US" dirty="0"/>
            <a:t>고</a:t>
          </a:r>
          <a:endParaRPr lang="en-US" altLang="ko-KR" dirty="0"/>
        </a:p>
        <a:p>
          <a:pPr rtl="0" latinLnBrk="1"/>
          <a:r>
            <a:rPr lang="ko-KR" dirty="0"/>
            <a:t>손실 점수가 매우 높음</a:t>
          </a:r>
        </a:p>
      </dgm:t>
    </dgm:pt>
    <dgm:pt modelId="{8D9329B9-1B5F-4225-A455-628EC5BFBF2F}" type="parTrans" cxnId="{5EB21B57-9665-46E2-82BC-DF94BFEAC679}">
      <dgm:prSet/>
      <dgm:spPr/>
      <dgm:t>
        <a:bodyPr/>
        <a:lstStyle/>
        <a:p>
          <a:pPr latinLnBrk="1"/>
          <a:endParaRPr lang="ko-KR" altLang="en-US"/>
        </a:p>
      </dgm:t>
    </dgm:pt>
    <dgm:pt modelId="{B071DC0E-FA1C-4EDB-9A28-A27F13B69FB0}" type="sibTrans" cxnId="{5EB21B57-9665-46E2-82BC-DF94BFEAC679}">
      <dgm:prSet/>
      <dgm:spPr/>
      <dgm:t>
        <a:bodyPr/>
        <a:lstStyle/>
        <a:p>
          <a:pPr latinLnBrk="1"/>
          <a:endParaRPr lang="ko-KR" altLang="en-US"/>
        </a:p>
      </dgm:t>
    </dgm:pt>
    <dgm:pt modelId="{CB3C6DED-AA16-49F6-BBB3-380A9E068672}">
      <dgm:prSet/>
      <dgm:spPr/>
      <dgm:t>
        <a:bodyPr/>
        <a:lstStyle/>
        <a:p>
          <a:pPr rtl="0" latinLnBrk="1"/>
          <a:r>
            <a:rPr lang="ko-KR" dirty="0"/>
            <a:t>가중치가 조금씩 올바른 방향으로 조정되고 손실 점수 감소</a:t>
          </a:r>
        </a:p>
      </dgm:t>
    </dgm:pt>
    <dgm:pt modelId="{1D1EC3F5-B622-4E4C-A2F3-80D4191B63EF}" type="parTrans" cxnId="{4A4977F9-CED0-470A-BFBF-6486A1F214DA}">
      <dgm:prSet/>
      <dgm:spPr/>
      <dgm:t>
        <a:bodyPr/>
        <a:lstStyle/>
        <a:p>
          <a:pPr latinLnBrk="1"/>
          <a:endParaRPr lang="ko-KR" altLang="en-US"/>
        </a:p>
      </dgm:t>
    </dgm:pt>
    <dgm:pt modelId="{A3F2A13A-682F-40BE-A81A-5D3BD74E9D5A}" type="sibTrans" cxnId="{4A4977F9-CED0-470A-BFBF-6486A1F214DA}">
      <dgm:prSet/>
      <dgm:spPr/>
      <dgm:t>
        <a:bodyPr/>
        <a:lstStyle/>
        <a:p>
          <a:pPr latinLnBrk="1"/>
          <a:endParaRPr lang="ko-KR" altLang="en-US"/>
        </a:p>
      </dgm:t>
    </dgm:pt>
    <dgm:pt modelId="{8D3BC0EE-D850-45AC-A914-DA70AC38ACC1}">
      <dgm:prSet/>
      <dgm:spPr/>
      <dgm:t>
        <a:bodyPr/>
        <a:lstStyle/>
        <a:p>
          <a:pPr rtl="0" latinLnBrk="1"/>
          <a:r>
            <a:rPr lang="ko-KR"/>
            <a:t>훈련반복</a:t>
          </a:r>
        </a:p>
      </dgm:t>
    </dgm:pt>
    <dgm:pt modelId="{EA0399AE-A298-4E0D-8F85-108156DF3711}" type="parTrans" cxnId="{4E2AA28A-1FBF-4CF3-B05C-5C766C7562CF}">
      <dgm:prSet/>
      <dgm:spPr/>
      <dgm:t>
        <a:bodyPr/>
        <a:lstStyle/>
        <a:p>
          <a:pPr latinLnBrk="1"/>
          <a:endParaRPr lang="ko-KR" altLang="en-US"/>
        </a:p>
      </dgm:t>
    </dgm:pt>
    <dgm:pt modelId="{24DA998C-B373-4F81-AF37-E2E79FEEBC78}" type="sibTrans" cxnId="{4E2AA28A-1FBF-4CF3-B05C-5C766C7562CF}">
      <dgm:prSet/>
      <dgm:spPr/>
      <dgm:t>
        <a:bodyPr/>
        <a:lstStyle/>
        <a:p>
          <a:pPr latinLnBrk="1"/>
          <a:endParaRPr lang="ko-KR" altLang="en-US"/>
        </a:p>
      </dgm:t>
    </dgm:pt>
    <dgm:pt modelId="{B99F8A1F-3700-4F20-98D7-87FACDF7C08E}" type="pres">
      <dgm:prSet presAssocID="{A20B2B38-645E-480F-A1B8-E7BDC86A29DF}" presName="Name0" presStyleCnt="0">
        <dgm:presLayoutVars>
          <dgm:dir/>
          <dgm:resizeHandles val="exact"/>
        </dgm:presLayoutVars>
      </dgm:prSet>
      <dgm:spPr/>
    </dgm:pt>
    <dgm:pt modelId="{4FEE3150-2E8E-4C71-863F-F1CAFB056870}" type="pres">
      <dgm:prSet presAssocID="{1840BC32-C9E4-4DD0-B49B-07085244A699}" presName="node" presStyleLbl="node1" presStyleIdx="0" presStyleCnt="6">
        <dgm:presLayoutVars>
          <dgm:bulletEnabled val="1"/>
        </dgm:presLayoutVars>
      </dgm:prSet>
      <dgm:spPr/>
    </dgm:pt>
    <dgm:pt modelId="{AC6EE35A-78BE-4F2C-B081-A8269C1E8169}" type="pres">
      <dgm:prSet presAssocID="{BA1B30C2-D78B-46CA-9B43-D4F01F83E230}" presName="sibTrans" presStyleLbl="sibTrans2D1" presStyleIdx="0" presStyleCnt="5"/>
      <dgm:spPr/>
    </dgm:pt>
    <dgm:pt modelId="{25545383-9505-4845-AB70-7A13DCE14E71}" type="pres">
      <dgm:prSet presAssocID="{BA1B30C2-D78B-46CA-9B43-D4F01F83E230}" presName="connectorText" presStyleLbl="sibTrans2D1" presStyleIdx="0" presStyleCnt="5"/>
      <dgm:spPr/>
    </dgm:pt>
    <dgm:pt modelId="{00159651-55FA-47F8-8BB7-4568D431936C}" type="pres">
      <dgm:prSet presAssocID="{884E1872-60EE-4BDA-BBD7-3601170E22C3}" presName="node" presStyleLbl="node1" presStyleIdx="1" presStyleCnt="6">
        <dgm:presLayoutVars>
          <dgm:bulletEnabled val="1"/>
        </dgm:presLayoutVars>
      </dgm:prSet>
      <dgm:spPr/>
    </dgm:pt>
    <dgm:pt modelId="{EFCE9386-A347-4A1A-8905-F46917AC8DC2}" type="pres">
      <dgm:prSet presAssocID="{1F703950-B1E4-4E44-B807-FC0FAAF52CA1}" presName="sibTrans" presStyleLbl="sibTrans2D1" presStyleIdx="1" presStyleCnt="5"/>
      <dgm:spPr/>
    </dgm:pt>
    <dgm:pt modelId="{4A21BE4F-62CC-40CF-9E1A-75D1DFA2ACB8}" type="pres">
      <dgm:prSet presAssocID="{1F703950-B1E4-4E44-B807-FC0FAAF52CA1}" presName="connectorText" presStyleLbl="sibTrans2D1" presStyleIdx="1" presStyleCnt="5"/>
      <dgm:spPr/>
    </dgm:pt>
    <dgm:pt modelId="{31677D29-A444-49F5-B75C-5A426CCDF78F}" type="pres">
      <dgm:prSet presAssocID="{374646D0-072A-41B8-B459-D07A79275B51}" presName="node" presStyleLbl="node1" presStyleIdx="2" presStyleCnt="6">
        <dgm:presLayoutVars>
          <dgm:bulletEnabled val="1"/>
        </dgm:presLayoutVars>
      </dgm:prSet>
      <dgm:spPr/>
    </dgm:pt>
    <dgm:pt modelId="{322DDADE-86DA-4703-A0F0-E1CB73EC0212}" type="pres">
      <dgm:prSet presAssocID="{CB53488E-F17D-4C8B-AB4A-34B6E9136D36}" presName="sibTrans" presStyleLbl="sibTrans2D1" presStyleIdx="2" presStyleCnt="5"/>
      <dgm:spPr/>
    </dgm:pt>
    <dgm:pt modelId="{35A7A92B-ED98-4DCA-88BB-BC48D6B3FE03}" type="pres">
      <dgm:prSet presAssocID="{CB53488E-F17D-4C8B-AB4A-34B6E9136D36}" presName="connectorText" presStyleLbl="sibTrans2D1" presStyleIdx="2" presStyleCnt="5"/>
      <dgm:spPr/>
    </dgm:pt>
    <dgm:pt modelId="{63CF74ED-F42F-45D2-825A-695E03FEC40E}" type="pres">
      <dgm:prSet presAssocID="{CDCD1F0F-9413-446C-9B07-3FE9C360FB11}" presName="node" presStyleLbl="node1" presStyleIdx="3" presStyleCnt="6">
        <dgm:presLayoutVars>
          <dgm:bulletEnabled val="1"/>
        </dgm:presLayoutVars>
      </dgm:prSet>
      <dgm:spPr/>
    </dgm:pt>
    <dgm:pt modelId="{AF0980FB-8B1D-4076-B4B1-D4A366AE38D6}" type="pres">
      <dgm:prSet presAssocID="{B071DC0E-FA1C-4EDB-9A28-A27F13B69FB0}" presName="sibTrans" presStyleLbl="sibTrans2D1" presStyleIdx="3" presStyleCnt="5"/>
      <dgm:spPr/>
    </dgm:pt>
    <dgm:pt modelId="{21C3DC4C-8CD0-4F8D-B9D4-7F32A9FC5164}" type="pres">
      <dgm:prSet presAssocID="{B071DC0E-FA1C-4EDB-9A28-A27F13B69FB0}" presName="connectorText" presStyleLbl="sibTrans2D1" presStyleIdx="3" presStyleCnt="5"/>
      <dgm:spPr/>
    </dgm:pt>
    <dgm:pt modelId="{3F4DE131-06FC-4B8E-8723-8E269C6E57F1}" type="pres">
      <dgm:prSet presAssocID="{CB3C6DED-AA16-49F6-BBB3-380A9E068672}" presName="node" presStyleLbl="node1" presStyleIdx="4" presStyleCnt="6">
        <dgm:presLayoutVars>
          <dgm:bulletEnabled val="1"/>
        </dgm:presLayoutVars>
      </dgm:prSet>
      <dgm:spPr/>
    </dgm:pt>
    <dgm:pt modelId="{7AAE0EE9-CEE1-4FE3-9399-7E8CECDEEBCE}" type="pres">
      <dgm:prSet presAssocID="{A3F2A13A-682F-40BE-A81A-5D3BD74E9D5A}" presName="sibTrans" presStyleLbl="sibTrans2D1" presStyleIdx="4" presStyleCnt="5"/>
      <dgm:spPr/>
    </dgm:pt>
    <dgm:pt modelId="{128D0CA3-F1C7-4AF4-AD17-D16216D259A3}" type="pres">
      <dgm:prSet presAssocID="{A3F2A13A-682F-40BE-A81A-5D3BD74E9D5A}" presName="connectorText" presStyleLbl="sibTrans2D1" presStyleIdx="4" presStyleCnt="5"/>
      <dgm:spPr/>
    </dgm:pt>
    <dgm:pt modelId="{8456B597-E31E-443C-914C-AF0E1EF6BB26}" type="pres">
      <dgm:prSet presAssocID="{8D3BC0EE-D850-45AC-A914-DA70AC38ACC1}" presName="node" presStyleLbl="node1" presStyleIdx="5" presStyleCnt="6">
        <dgm:presLayoutVars>
          <dgm:bulletEnabled val="1"/>
        </dgm:presLayoutVars>
      </dgm:prSet>
      <dgm:spPr/>
    </dgm:pt>
  </dgm:ptLst>
  <dgm:cxnLst>
    <dgm:cxn modelId="{05765501-1763-4EBA-BBCB-6E752022A43C}" type="presOf" srcId="{8D3BC0EE-D850-45AC-A914-DA70AC38ACC1}" destId="{8456B597-E31E-443C-914C-AF0E1EF6BB26}" srcOrd="0" destOrd="0" presId="urn:microsoft.com/office/officeart/2005/8/layout/process1"/>
    <dgm:cxn modelId="{6ED48F16-0B95-401D-B81F-A198D673C529}" type="presOf" srcId="{BA1B30C2-D78B-46CA-9B43-D4F01F83E230}" destId="{AC6EE35A-78BE-4F2C-B081-A8269C1E8169}" srcOrd="0" destOrd="0" presId="urn:microsoft.com/office/officeart/2005/8/layout/process1"/>
    <dgm:cxn modelId="{96164C18-33C8-47DA-B3D1-FBD45B9A977C}" type="presOf" srcId="{CB53488E-F17D-4C8B-AB4A-34B6E9136D36}" destId="{322DDADE-86DA-4703-A0F0-E1CB73EC0212}" srcOrd="0" destOrd="0" presId="urn:microsoft.com/office/officeart/2005/8/layout/process1"/>
    <dgm:cxn modelId="{28138427-7CEF-456D-9D1A-8C4F0172AEF9}" type="presOf" srcId="{374646D0-072A-41B8-B459-D07A79275B51}" destId="{31677D29-A444-49F5-B75C-5A426CCDF78F}" srcOrd="0" destOrd="0" presId="urn:microsoft.com/office/officeart/2005/8/layout/process1"/>
    <dgm:cxn modelId="{D7E22B34-6EDE-451A-BFF5-6E9C1D5660F4}" type="presOf" srcId="{CDCD1F0F-9413-446C-9B07-3FE9C360FB11}" destId="{63CF74ED-F42F-45D2-825A-695E03FEC40E}" srcOrd="0" destOrd="0" presId="urn:microsoft.com/office/officeart/2005/8/layout/process1"/>
    <dgm:cxn modelId="{EB544161-99E8-4CEE-AB86-B221539D5C2E}" srcId="{A20B2B38-645E-480F-A1B8-E7BDC86A29DF}" destId="{1840BC32-C9E4-4DD0-B49B-07085244A699}" srcOrd="0" destOrd="0" parTransId="{2E75E87C-ED21-4C5E-9DDF-59A01CD10611}" sibTransId="{BA1B30C2-D78B-46CA-9B43-D4F01F83E230}"/>
    <dgm:cxn modelId="{AEA4CB69-23BA-4AE0-B94E-F8415DF33CD5}" type="presOf" srcId="{CB3C6DED-AA16-49F6-BBB3-380A9E068672}" destId="{3F4DE131-06FC-4B8E-8723-8E269C6E57F1}" srcOrd="0" destOrd="0" presId="urn:microsoft.com/office/officeart/2005/8/layout/process1"/>
    <dgm:cxn modelId="{0EC1B56F-1934-4D4F-8774-0873DF2438D7}" type="presOf" srcId="{884E1872-60EE-4BDA-BBD7-3601170E22C3}" destId="{00159651-55FA-47F8-8BB7-4568D431936C}" srcOrd="0" destOrd="0" presId="urn:microsoft.com/office/officeart/2005/8/layout/process1"/>
    <dgm:cxn modelId="{60D1A955-1751-47F9-B123-37FDB4CA89BC}" type="presOf" srcId="{A20B2B38-645E-480F-A1B8-E7BDC86A29DF}" destId="{B99F8A1F-3700-4F20-98D7-87FACDF7C08E}" srcOrd="0" destOrd="0" presId="urn:microsoft.com/office/officeart/2005/8/layout/process1"/>
    <dgm:cxn modelId="{5EB21B57-9665-46E2-82BC-DF94BFEAC679}" srcId="{A20B2B38-645E-480F-A1B8-E7BDC86A29DF}" destId="{CDCD1F0F-9413-446C-9B07-3FE9C360FB11}" srcOrd="3" destOrd="0" parTransId="{8D9329B9-1B5F-4225-A455-628EC5BFBF2F}" sibTransId="{B071DC0E-FA1C-4EDB-9A28-A27F13B69FB0}"/>
    <dgm:cxn modelId="{FA3F3378-130A-45B0-A608-7BB19AABA99A}" type="presOf" srcId="{1840BC32-C9E4-4DD0-B49B-07085244A699}" destId="{4FEE3150-2E8E-4C71-863F-F1CAFB056870}" srcOrd="0" destOrd="0" presId="urn:microsoft.com/office/officeart/2005/8/layout/process1"/>
    <dgm:cxn modelId="{89D97982-5255-4E27-8429-E0B9798868A1}" type="presOf" srcId="{1F703950-B1E4-4E44-B807-FC0FAAF52CA1}" destId="{EFCE9386-A347-4A1A-8905-F46917AC8DC2}" srcOrd="0" destOrd="0" presId="urn:microsoft.com/office/officeart/2005/8/layout/process1"/>
    <dgm:cxn modelId="{4E2AA28A-1FBF-4CF3-B05C-5C766C7562CF}" srcId="{A20B2B38-645E-480F-A1B8-E7BDC86A29DF}" destId="{8D3BC0EE-D850-45AC-A914-DA70AC38ACC1}" srcOrd="5" destOrd="0" parTransId="{EA0399AE-A298-4E0D-8F85-108156DF3711}" sibTransId="{24DA998C-B373-4F81-AF37-E2E79FEEBC78}"/>
    <dgm:cxn modelId="{8F6D778B-CB46-4E93-86BD-9CDBC214F3A3}" type="presOf" srcId="{CB53488E-F17D-4C8B-AB4A-34B6E9136D36}" destId="{35A7A92B-ED98-4DCA-88BB-BC48D6B3FE03}" srcOrd="1" destOrd="0" presId="urn:microsoft.com/office/officeart/2005/8/layout/process1"/>
    <dgm:cxn modelId="{91333B8C-7B0D-4228-8F4A-72CD7CFD895F}" type="presOf" srcId="{1F703950-B1E4-4E44-B807-FC0FAAF52CA1}" destId="{4A21BE4F-62CC-40CF-9E1A-75D1DFA2ACB8}" srcOrd="1" destOrd="0" presId="urn:microsoft.com/office/officeart/2005/8/layout/process1"/>
    <dgm:cxn modelId="{66C27D8C-ED80-43C6-B72B-3DA0D5515B49}" type="presOf" srcId="{B071DC0E-FA1C-4EDB-9A28-A27F13B69FB0}" destId="{AF0980FB-8B1D-4076-B4B1-D4A366AE38D6}" srcOrd="0" destOrd="0" presId="urn:microsoft.com/office/officeart/2005/8/layout/process1"/>
    <dgm:cxn modelId="{4C3AF6A0-3B46-4A0A-AE13-0FD5E918F34D}" type="presOf" srcId="{A3F2A13A-682F-40BE-A81A-5D3BD74E9D5A}" destId="{128D0CA3-F1C7-4AF4-AD17-D16216D259A3}" srcOrd="1" destOrd="0" presId="urn:microsoft.com/office/officeart/2005/8/layout/process1"/>
    <dgm:cxn modelId="{CB4298B2-C2F0-4F30-A796-CE8A344792E2}" type="presOf" srcId="{B071DC0E-FA1C-4EDB-9A28-A27F13B69FB0}" destId="{21C3DC4C-8CD0-4F8D-B9D4-7F32A9FC5164}" srcOrd="1" destOrd="0" presId="urn:microsoft.com/office/officeart/2005/8/layout/process1"/>
    <dgm:cxn modelId="{2A463FB5-8637-431E-BCA6-96FD85969126}" type="presOf" srcId="{A3F2A13A-682F-40BE-A81A-5D3BD74E9D5A}" destId="{7AAE0EE9-CEE1-4FE3-9399-7E8CECDEEBCE}" srcOrd="0" destOrd="0" presId="urn:microsoft.com/office/officeart/2005/8/layout/process1"/>
    <dgm:cxn modelId="{1325F6DC-644A-4D64-92BE-370D9C0B4CB4}" srcId="{A20B2B38-645E-480F-A1B8-E7BDC86A29DF}" destId="{374646D0-072A-41B8-B459-D07A79275B51}" srcOrd="2" destOrd="0" parTransId="{07F628E3-D800-45FA-BDA8-2AEFC53A627D}" sibTransId="{CB53488E-F17D-4C8B-AB4A-34B6E9136D36}"/>
    <dgm:cxn modelId="{6C21E6E5-DFB6-44D0-A2D2-4BEF780159A9}" srcId="{A20B2B38-645E-480F-A1B8-E7BDC86A29DF}" destId="{884E1872-60EE-4BDA-BBD7-3601170E22C3}" srcOrd="1" destOrd="0" parTransId="{0065105D-9C68-4EFD-8BAD-FA07CC9FC71E}" sibTransId="{1F703950-B1E4-4E44-B807-FC0FAAF52CA1}"/>
    <dgm:cxn modelId="{0B3931E6-7511-4E6D-8F3F-9018EB675A00}" type="presOf" srcId="{BA1B30C2-D78B-46CA-9B43-D4F01F83E230}" destId="{25545383-9505-4845-AB70-7A13DCE14E71}" srcOrd="1" destOrd="0" presId="urn:microsoft.com/office/officeart/2005/8/layout/process1"/>
    <dgm:cxn modelId="{4A4977F9-CED0-470A-BFBF-6486A1F214DA}" srcId="{A20B2B38-645E-480F-A1B8-E7BDC86A29DF}" destId="{CB3C6DED-AA16-49F6-BBB3-380A9E068672}" srcOrd="4" destOrd="0" parTransId="{1D1EC3F5-B622-4E4C-A2F3-80D4191B63EF}" sibTransId="{A3F2A13A-682F-40BE-A81A-5D3BD74E9D5A}"/>
    <dgm:cxn modelId="{36FE7C17-BA39-4E52-BC23-B0479CD083E2}" type="presParOf" srcId="{B99F8A1F-3700-4F20-98D7-87FACDF7C08E}" destId="{4FEE3150-2E8E-4C71-863F-F1CAFB056870}" srcOrd="0" destOrd="0" presId="urn:microsoft.com/office/officeart/2005/8/layout/process1"/>
    <dgm:cxn modelId="{F1DC6204-BB67-4D1F-8A42-05C78197ACA0}" type="presParOf" srcId="{B99F8A1F-3700-4F20-98D7-87FACDF7C08E}" destId="{AC6EE35A-78BE-4F2C-B081-A8269C1E8169}" srcOrd="1" destOrd="0" presId="urn:microsoft.com/office/officeart/2005/8/layout/process1"/>
    <dgm:cxn modelId="{04610672-E3BA-4867-B618-969AC4D0A535}" type="presParOf" srcId="{AC6EE35A-78BE-4F2C-B081-A8269C1E8169}" destId="{25545383-9505-4845-AB70-7A13DCE14E71}" srcOrd="0" destOrd="0" presId="urn:microsoft.com/office/officeart/2005/8/layout/process1"/>
    <dgm:cxn modelId="{6A37E0C5-CE33-4CC2-BBA3-C6547BB90CA4}" type="presParOf" srcId="{B99F8A1F-3700-4F20-98D7-87FACDF7C08E}" destId="{00159651-55FA-47F8-8BB7-4568D431936C}" srcOrd="2" destOrd="0" presId="urn:microsoft.com/office/officeart/2005/8/layout/process1"/>
    <dgm:cxn modelId="{51BDBB8C-C373-4335-A5CF-EEF5E1770959}" type="presParOf" srcId="{B99F8A1F-3700-4F20-98D7-87FACDF7C08E}" destId="{EFCE9386-A347-4A1A-8905-F46917AC8DC2}" srcOrd="3" destOrd="0" presId="urn:microsoft.com/office/officeart/2005/8/layout/process1"/>
    <dgm:cxn modelId="{8D03A918-468B-4984-A50C-CEDDC64B0711}" type="presParOf" srcId="{EFCE9386-A347-4A1A-8905-F46917AC8DC2}" destId="{4A21BE4F-62CC-40CF-9E1A-75D1DFA2ACB8}" srcOrd="0" destOrd="0" presId="urn:microsoft.com/office/officeart/2005/8/layout/process1"/>
    <dgm:cxn modelId="{2E26982A-ADB5-4D3E-99B3-98E256C3FABB}" type="presParOf" srcId="{B99F8A1F-3700-4F20-98D7-87FACDF7C08E}" destId="{31677D29-A444-49F5-B75C-5A426CCDF78F}" srcOrd="4" destOrd="0" presId="urn:microsoft.com/office/officeart/2005/8/layout/process1"/>
    <dgm:cxn modelId="{84A86910-E576-41C9-92D4-C457AE020B2F}" type="presParOf" srcId="{B99F8A1F-3700-4F20-98D7-87FACDF7C08E}" destId="{322DDADE-86DA-4703-A0F0-E1CB73EC0212}" srcOrd="5" destOrd="0" presId="urn:microsoft.com/office/officeart/2005/8/layout/process1"/>
    <dgm:cxn modelId="{56DE31CB-2B2E-4E3B-929C-6B4692B1E3FD}" type="presParOf" srcId="{322DDADE-86DA-4703-A0F0-E1CB73EC0212}" destId="{35A7A92B-ED98-4DCA-88BB-BC48D6B3FE03}" srcOrd="0" destOrd="0" presId="urn:microsoft.com/office/officeart/2005/8/layout/process1"/>
    <dgm:cxn modelId="{7833DF09-8D55-4C47-B81E-9A36DD6012E3}" type="presParOf" srcId="{B99F8A1F-3700-4F20-98D7-87FACDF7C08E}" destId="{63CF74ED-F42F-45D2-825A-695E03FEC40E}" srcOrd="6" destOrd="0" presId="urn:microsoft.com/office/officeart/2005/8/layout/process1"/>
    <dgm:cxn modelId="{72B76476-BBE3-470E-B820-313F5A49A3E6}" type="presParOf" srcId="{B99F8A1F-3700-4F20-98D7-87FACDF7C08E}" destId="{AF0980FB-8B1D-4076-B4B1-D4A366AE38D6}" srcOrd="7" destOrd="0" presId="urn:microsoft.com/office/officeart/2005/8/layout/process1"/>
    <dgm:cxn modelId="{09284E2B-7F8E-4769-9301-DD2CAEB8F258}" type="presParOf" srcId="{AF0980FB-8B1D-4076-B4B1-D4A366AE38D6}" destId="{21C3DC4C-8CD0-4F8D-B9D4-7F32A9FC5164}" srcOrd="0" destOrd="0" presId="urn:microsoft.com/office/officeart/2005/8/layout/process1"/>
    <dgm:cxn modelId="{CA3BFDCD-FB58-4E8D-8116-2D2D3E703013}" type="presParOf" srcId="{B99F8A1F-3700-4F20-98D7-87FACDF7C08E}" destId="{3F4DE131-06FC-4B8E-8723-8E269C6E57F1}" srcOrd="8" destOrd="0" presId="urn:microsoft.com/office/officeart/2005/8/layout/process1"/>
    <dgm:cxn modelId="{79281065-569D-4494-BC01-01B619D8B4DB}" type="presParOf" srcId="{B99F8A1F-3700-4F20-98D7-87FACDF7C08E}" destId="{7AAE0EE9-CEE1-4FE3-9399-7E8CECDEEBCE}" srcOrd="9" destOrd="0" presId="urn:microsoft.com/office/officeart/2005/8/layout/process1"/>
    <dgm:cxn modelId="{66AA8C8A-22B0-4C39-BA1C-E8253B79278D}" type="presParOf" srcId="{7AAE0EE9-CEE1-4FE3-9399-7E8CECDEEBCE}" destId="{128D0CA3-F1C7-4AF4-AD17-D16216D259A3}" srcOrd="0" destOrd="0" presId="urn:microsoft.com/office/officeart/2005/8/layout/process1"/>
    <dgm:cxn modelId="{AFAB637D-79FA-4706-9998-2C853DA6E7B2}" type="presParOf" srcId="{B99F8A1F-3700-4F20-98D7-87FACDF7C08E}" destId="{8456B597-E31E-443C-914C-AF0E1EF6BB2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038B05-929A-4EE1-8DD6-94851AF7406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pPr latinLnBrk="1"/>
          <a:endParaRPr lang="ko-KR" altLang="en-US"/>
        </a:p>
      </dgm:t>
    </dgm:pt>
    <dgm:pt modelId="{F2988056-4623-4232-9B2C-FAD95D66DAAE}">
      <dgm:prSet/>
      <dgm:spPr/>
      <dgm:t>
        <a:bodyPr/>
        <a:lstStyle/>
        <a:p>
          <a:pPr rtl="0" latinLnBrk="1"/>
          <a:r>
            <a:rPr lang="en-US" b="1" dirty="0"/>
            <a:t>1.1.6 </a:t>
          </a:r>
          <a:r>
            <a:rPr lang="ko-KR" b="1" dirty="0"/>
            <a:t>지금까지 </a:t>
          </a:r>
          <a:r>
            <a:rPr lang="ko-KR" b="1" dirty="0" err="1"/>
            <a:t>딥러닝의</a:t>
          </a:r>
          <a:r>
            <a:rPr lang="ko-KR" b="1" dirty="0"/>
            <a:t> 성과</a:t>
          </a:r>
          <a:endParaRPr lang="ko-KR" dirty="0"/>
        </a:p>
      </dgm:t>
    </dgm:pt>
    <dgm:pt modelId="{2A6F91C3-E25E-4864-8897-23D020DAF1B2}" type="parTrans" cxnId="{D02604B6-2282-40FC-8EC7-5F8349181369}">
      <dgm:prSet/>
      <dgm:spPr/>
      <dgm:t>
        <a:bodyPr/>
        <a:lstStyle/>
        <a:p>
          <a:pPr latinLnBrk="1"/>
          <a:endParaRPr lang="ko-KR" altLang="en-US"/>
        </a:p>
      </dgm:t>
    </dgm:pt>
    <dgm:pt modelId="{601ADA9B-6B8B-469C-AADA-EA1AACD26C34}" type="sibTrans" cxnId="{D02604B6-2282-40FC-8EC7-5F8349181369}">
      <dgm:prSet/>
      <dgm:spPr/>
      <dgm:t>
        <a:bodyPr/>
        <a:lstStyle/>
        <a:p>
          <a:pPr latinLnBrk="1"/>
          <a:endParaRPr lang="ko-KR" altLang="en-US"/>
        </a:p>
      </dgm:t>
    </dgm:pt>
    <dgm:pt modelId="{FD0C883D-B726-46E5-B2D5-74C81FA0DEED}">
      <dgm:prSet/>
      <dgm:spPr/>
      <dgm:t>
        <a:bodyPr/>
        <a:lstStyle/>
        <a:p>
          <a:pPr rtl="0" latinLnBrk="1"/>
          <a:r>
            <a:rPr lang="ko-KR" b="1" dirty="0" err="1"/>
            <a:t>딥러닝이</a:t>
          </a:r>
          <a:r>
            <a:rPr lang="ko-KR" b="1" dirty="0"/>
            <a:t> 이룬 획기적인 발전</a:t>
          </a:r>
        </a:p>
      </dgm:t>
    </dgm:pt>
    <dgm:pt modelId="{435DF1FE-73CD-4E5F-8C94-57A8F87B7367}" type="parTrans" cxnId="{B29ED4E2-7E4F-4083-951F-C6BF26F7B2CB}">
      <dgm:prSet/>
      <dgm:spPr/>
      <dgm:t>
        <a:bodyPr/>
        <a:lstStyle/>
        <a:p>
          <a:pPr latinLnBrk="1"/>
          <a:endParaRPr lang="ko-KR" altLang="en-US"/>
        </a:p>
      </dgm:t>
    </dgm:pt>
    <dgm:pt modelId="{DB3CE4F7-8B76-4E5E-AD3D-774E2042A936}" type="sibTrans" cxnId="{B29ED4E2-7E4F-4083-951F-C6BF26F7B2CB}">
      <dgm:prSet/>
      <dgm:spPr/>
      <dgm:t>
        <a:bodyPr/>
        <a:lstStyle/>
        <a:p>
          <a:pPr latinLnBrk="1"/>
          <a:endParaRPr lang="ko-KR" altLang="en-US"/>
        </a:p>
      </dgm:t>
    </dgm:pt>
    <dgm:pt modelId="{5EA36A1D-DFA1-4957-8D73-B3D5E81AECDC}">
      <dgm:prSet/>
      <dgm:spPr/>
      <dgm:t>
        <a:bodyPr/>
        <a:lstStyle/>
        <a:p>
          <a:pPr rtl="0" latinLnBrk="1"/>
          <a:r>
            <a:rPr lang="en-US" b="0" dirty="0"/>
            <a:t>1. </a:t>
          </a:r>
          <a:r>
            <a:rPr lang="ko-KR" b="0" dirty="0"/>
            <a:t>사람과 비슷한 수준의 이미지 분류</a:t>
          </a:r>
        </a:p>
      </dgm:t>
    </dgm:pt>
    <dgm:pt modelId="{D9637F02-FF8D-42A3-92B1-620939F1F073}" type="parTrans" cxnId="{1478FD94-3560-4AC5-A4D3-EB8FF1E70818}">
      <dgm:prSet/>
      <dgm:spPr/>
      <dgm:t>
        <a:bodyPr/>
        <a:lstStyle/>
        <a:p>
          <a:pPr latinLnBrk="1"/>
          <a:endParaRPr lang="ko-KR" altLang="en-US"/>
        </a:p>
      </dgm:t>
    </dgm:pt>
    <dgm:pt modelId="{1BB1B5DF-A448-4897-B16E-2D3D497741D2}" type="sibTrans" cxnId="{1478FD94-3560-4AC5-A4D3-EB8FF1E70818}">
      <dgm:prSet/>
      <dgm:spPr/>
      <dgm:t>
        <a:bodyPr/>
        <a:lstStyle/>
        <a:p>
          <a:pPr latinLnBrk="1"/>
          <a:endParaRPr lang="ko-KR" altLang="en-US"/>
        </a:p>
      </dgm:t>
    </dgm:pt>
    <dgm:pt modelId="{0A516410-395D-46F1-BAB7-3EB126AD0785}">
      <dgm:prSet/>
      <dgm:spPr/>
      <dgm:t>
        <a:bodyPr/>
        <a:lstStyle/>
        <a:p>
          <a:pPr rtl="0" latinLnBrk="1"/>
          <a:r>
            <a:rPr lang="en-US" b="0"/>
            <a:t>2. </a:t>
          </a:r>
          <a:r>
            <a:rPr lang="ko-KR" b="0"/>
            <a:t>사람과 비슷한 수준의 음성 인식</a:t>
          </a:r>
        </a:p>
      </dgm:t>
    </dgm:pt>
    <dgm:pt modelId="{38A7E7E9-C42E-481D-AC72-A4C21826C499}" type="parTrans" cxnId="{2B465FE1-1F00-4046-8971-E1E54121C0F8}">
      <dgm:prSet/>
      <dgm:spPr/>
      <dgm:t>
        <a:bodyPr/>
        <a:lstStyle/>
        <a:p>
          <a:pPr latinLnBrk="1"/>
          <a:endParaRPr lang="ko-KR" altLang="en-US"/>
        </a:p>
      </dgm:t>
    </dgm:pt>
    <dgm:pt modelId="{B9C85665-3B29-46D7-8C6D-D04F65E040C2}" type="sibTrans" cxnId="{2B465FE1-1F00-4046-8971-E1E54121C0F8}">
      <dgm:prSet/>
      <dgm:spPr/>
      <dgm:t>
        <a:bodyPr/>
        <a:lstStyle/>
        <a:p>
          <a:pPr latinLnBrk="1"/>
          <a:endParaRPr lang="ko-KR" altLang="en-US"/>
        </a:p>
      </dgm:t>
    </dgm:pt>
    <dgm:pt modelId="{C38AFEE6-E3F2-4EC3-9637-E02DFE9A80FD}">
      <dgm:prSet/>
      <dgm:spPr/>
      <dgm:t>
        <a:bodyPr/>
        <a:lstStyle/>
        <a:p>
          <a:pPr rtl="0" latinLnBrk="1"/>
          <a:r>
            <a:rPr lang="en-US" b="0"/>
            <a:t>3. </a:t>
          </a:r>
          <a:r>
            <a:rPr lang="ko-KR" b="0"/>
            <a:t>사람과 비슷한 수준의 필기 인식</a:t>
          </a:r>
        </a:p>
      </dgm:t>
    </dgm:pt>
    <dgm:pt modelId="{01D9E605-C1E4-439D-8446-C9F036A2813A}" type="parTrans" cxnId="{C3A097C7-353B-40A4-A35D-FF21B0FE90ED}">
      <dgm:prSet/>
      <dgm:spPr/>
      <dgm:t>
        <a:bodyPr/>
        <a:lstStyle/>
        <a:p>
          <a:pPr latinLnBrk="1"/>
          <a:endParaRPr lang="ko-KR" altLang="en-US"/>
        </a:p>
      </dgm:t>
    </dgm:pt>
    <dgm:pt modelId="{1D110663-535E-4B9C-A03B-B6E448A3493A}" type="sibTrans" cxnId="{C3A097C7-353B-40A4-A35D-FF21B0FE90ED}">
      <dgm:prSet/>
      <dgm:spPr/>
      <dgm:t>
        <a:bodyPr/>
        <a:lstStyle/>
        <a:p>
          <a:pPr latinLnBrk="1"/>
          <a:endParaRPr lang="ko-KR" altLang="en-US"/>
        </a:p>
      </dgm:t>
    </dgm:pt>
    <dgm:pt modelId="{8F742886-60C1-4400-8E7D-E6181AF214E9}">
      <dgm:prSet/>
      <dgm:spPr/>
      <dgm:t>
        <a:bodyPr/>
        <a:lstStyle/>
        <a:p>
          <a:pPr rtl="0" latinLnBrk="1"/>
          <a:r>
            <a:rPr lang="en-US" b="0"/>
            <a:t>4. </a:t>
          </a:r>
          <a:r>
            <a:rPr lang="ko-KR" b="0"/>
            <a:t>향상된 기계 번역</a:t>
          </a:r>
        </a:p>
      </dgm:t>
    </dgm:pt>
    <dgm:pt modelId="{845AA359-EA79-428B-B452-663538B289EA}" type="parTrans" cxnId="{54951009-C012-4C99-A1B2-886256552E5B}">
      <dgm:prSet/>
      <dgm:spPr/>
      <dgm:t>
        <a:bodyPr/>
        <a:lstStyle/>
        <a:p>
          <a:pPr latinLnBrk="1"/>
          <a:endParaRPr lang="ko-KR" altLang="en-US"/>
        </a:p>
      </dgm:t>
    </dgm:pt>
    <dgm:pt modelId="{55E57B15-106F-4411-A1F0-6F783CC7CA3D}" type="sibTrans" cxnId="{54951009-C012-4C99-A1B2-886256552E5B}">
      <dgm:prSet/>
      <dgm:spPr/>
      <dgm:t>
        <a:bodyPr/>
        <a:lstStyle/>
        <a:p>
          <a:pPr latinLnBrk="1"/>
          <a:endParaRPr lang="ko-KR" altLang="en-US"/>
        </a:p>
      </dgm:t>
    </dgm:pt>
    <dgm:pt modelId="{D05C72D5-EC25-459D-AD62-908CA9B97A41}">
      <dgm:prSet/>
      <dgm:spPr/>
      <dgm:t>
        <a:bodyPr/>
        <a:lstStyle/>
        <a:p>
          <a:pPr rtl="0" latinLnBrk="1"/>
          <a:r>
            <a:rPr lang="en-US" b="0"/>
            <a:t>5. </a:t>
          </a:r>
          <a:r>
            <a:rPr lang="ko-KR" b="0"/>
            <a:t>향상된 </a:t>
          </a:r>
          <a:r>
            <a:rPr lang="en-US" b="0"/>
            <a:t>TTS(Text-To-Speech) </a:t>
          </a:r>
          <a:r>
            <a:rPr lang="ko-KR" b="0"/>
            <a:t>변환</a:t>
          </a:r>
        </a:p>
      </dgm:t>
    </dgm:pt>
    <dgm:pt modelId="{82D0F9EB-59C7-4687-A3FF-C1BB77DB2548}" type="parTrans" cxnId="{24F9D8FD-4C82-4A12-B3DB-2957DD22EC53}">
      <dgm:prSet/>
      <dgm:spPr/>
      <dgm:t>
        <a:bodyPr/>
        <a:lstStyle/>
        <a:p>
          <a:pPr latinLnBrk="1"/>
          <a:endParaRPr lang="ko-KR" altLang="en-US"/>
        </a:p>
      </dgm:t>
    </dgm:pt>
    <dgm:pt modelId="{7C936A4B-37F4-47C5-B169-C9DCF106F2B8}" type="sibTrans" cxnId="{24F9D8FD-4C82-4A12-B3DB-2957DD22EC53}">
      <dgm:prSet/>
      <dgm:spPr/>
      <dgm:t>
        <a:bodyPr/>
        <a:lstStyle/>
        <a:p>
          <a:pPr latinLnBrk="1"/>
          <a:endParaRPr lang="ko-KR" altLang="en-US"/>
        </a:p>
      </dgm:t>
    </dgm:pt>
    <dgm:pt modelId="{4C6D2883-504E-4F6A-82C0-2F963FA8853B}">
      <dgm:prSet/>
      <dgm:spPr/>
      <dgm:t>
        <a:bodyPr/>
        <a:lstStyle/>
        <a:p>
          <a:pPr rtl="0" latinLnBrk="1"/>
          <a:r>
            <a:rPr lang="en-US" b="0"/>
            <a:t>6. </a:t>
          </a:r>
          <a:r>
            <a:rPr lang="ko-KR" b="0"/>
            <a:t>구글 나우와 아마존 알렉사 같은 디지털 비서</a:t>
          </a:r>
        </a:p>
      </dgm:t>
    </dgm:pt>
    <dgm:pt modelId="{ED6F34C8-3EE3-41C8-A761-54010D1AB18A}" type="parTrans" cxnId="{F83BA16B-3A0E-48D5-BCCF-158C76891932}">
      <dgm:prSet/>
      <dgm:spPr/>
      <dgm:t>
        <a:bodyPr/>
        <a:lstStyle/>
        <a:p>
          <a:pPr latinLnBrk="1"/>
          <a:endParaRPr lang="ko-KR" altLang="en-US"/>
        </a:p>
      </dgm:t>
    </dgm:pt>
    <dgm:pt modelId="{9B76868B-9EC9-4D83-9365-D8B2107822C1}" type="sibTrans" cxnId="{F83BA16B-3A0E-48D5-BCCF-158C76891932}">
      <dgm:prSet/>
      <dgm:spPr/>
      <dgm:t>
        <a:bodyPr/>
        <a:lstStyle/>
        <a:p>
          <a:pPr latinLnBrk="1"/>
          <a:endParaRPr lang="ko-KR" altLang="en-US"/>
        </a:p>
      </dgm:t>
    </dgm:pt>
    <dgm:pt modelId="{594C3BF3-5FBB-40FA-A01E-6390B2FA924F}">
      <dgm:prSet/>
      <dgm:spPr/>
      <dgm:t>
        <a:bodyPr/>
        <a:lstStyle/>
        <a:p>
          <a:pPr rtl="0" latinLnBrk="1"/>
          <a:r>
            <a:rPr lang="en-US" b="0"/>
            <a:t>7. </a:t>
          </a:r>
          <a:r>
            <a:rPr lang="ko-KR" b="0"/>
            <a:t>사람과 비슷한 수준의 자율 주행 능력</a:t>
          </a:r>
        </a:p>
      </dgm:t>
    </dgm:pt>
    <dgm:pt modelId="{E4A54F89-0097-4CF3-A1A2-5D7DA8B2762F}" type="parTrans" cxnId="{E4676376-B232-48C7-8199-6F90D88C44B3}">
      <dgm:prSet/>
      <dgm:spPr/>
      <dgm:t>
        <a:bodyPr/>
        <a:lstStyle/>
        <a:p>
          <a:pPr latinLnBrk="1"/>
          <a:endParaRPr lang="ko-KR" altLang="en-US"/>
        </a:p>
      </dgm:t>
    </dgm:pt>
    <dgm:pt modelId="{060E1F29-185C-42FF-9A69-58E0632D57D9}" type="sibTrans" cxnId="{E4676376-B232-48C7-8199-6F90D88C44B3}">
      <dgm:prSet/>
      <dgm:spPr/>
      <dgm:t>
        <a:bodyPr/>
        <a:lstStyle/>
        <a:p>
          <a:pPr latinLnBrk="1"/>
          <a:endParaRPr lang="ko-KR" altLang="en-US"/>
        </a:p>
      </dgm:t>
    </dgm:pt>
    <dgm:pt modelId="{5072D6D3-0260-43CD-BBF7-6A0F5D99C2A7}">
      <dgm:prSet/>
      <dgm:spPr/>
      <dgm:t>
        <a:bodyPr/>
        <a:lstStyle/>
        <a:p>
          <a:pPr rtl="0" latinLnBrk="1"/>
          <a:r>
            <a:rPr lang="en-US" b="0"/>
            <a:t>8. </a:t>
          </a:r>
          <a:r>
            <a:rPr lang="ko-KR" b="0"/>
            <a:t>구글</a:t>
          </a:r>
          <a:r>
            <a:rPr lang="en-US" b="0"/>
            <a:t>, </a:t>
          </a:r>
          <a:r>
            <a:rPr lang="ko-KR" b="0"/>
            <a:t>바이두</a:t>
          </a:r>
          <a:r>
            <a:rPr lang="en-US" b="0"/>
            <a:t>, </a:t>
          </a:r>
          <a:r>
            <a:rPr lang="ko-KR" b="0"/>
            <a:t>빙에서 사용하는 향상된 광고 타게팅</a:t>
          </a:r>
        </a:p>
      </dgm:t>
    </dgm:pt>
    <dgm:pt modelId="{F1443EF8-45FB-4E9A-BFAB-C0E80A1BF17C}" type="parTrans" cxnId="{E55F03ED-2DBC-4792-9FCA-A96A2B401AE6}">
      <dgm:prSet/>
      <dgm:spPr/>
      <dgm:t>
        <a:bodyPr/>
        <a:lstStyle/>
        <a:p>
          <a:pPr latinLnBrk="1"/>
          <a:endParaRPr lang="ko-KR" altLang="en-US"/>
        </a:p>
      </dgm:t>
    </dgm:pt>
    <dgm:pt modelId="{E055172A-F5B0-477D-8DF9-3505CB619695}" type="sibTrans" cxnId="{E55F03ED-2DBC-4792-9FCA-A96A2B401AE6}">
      <dgm:prSet/>
      <dgm:spPr/>
      <dgm:t>
        <a:bodyPr/>
        <a:lstStyle/>
        <a:p>
          <a:pPr latinLnBrk="1"/>
          <a:endParaRPr lang="ko-KR" altLang="en-US"/>
        </a:p>
      </dgm:t>
    </dgm:pt>
    <dgm:pt modelId="{E820F548-09E6-4231-B624-512D674AA1E2}">
      <dgm:prSet/>
      <dgm:spPr/>
      <dgm:t>
        <a:bodyPr/>
        <a:lstStyle/>
        <a:p>
          <a:pPr rtl="0" latinLnBrk="1"/>
          <a:r>
            <a:rPr lang="en-US" b="0"/>
            <a:t>9. </a:t>
          </a:r>
          <a:r>
            <a:rPr lang="ko-KR" b="0"/>
            <a:t>향상된 웹 검색 엔진의 결과</a:t>
          </a:r>
        </a:p>
      </dgm:t>
    </dgm:pt>
    <dgm:pt modelId="{D83EB027-7F60-42CC-8A9A-F53102FAB12F}" type="parTrans" cxnId="{426DAB7F-EDE9-4426-B960-F1F93E6188E2}">
      <dgm:prSet/>
      <dgm:spPr/>
      <dgm:t>
        <a:bodyPr/>
        <a:lstStyle/>
        <a:p>
          <a:pPr latinLnBrk="1"/>
          <a:endParaRPr lang="ko-KR" altLang="en-US"/>
        </a:p>
      </dgm:t>
    </dgm:pt>
    <dgm:pt modelId="{41FC7B1E-B99D-4752-95FD-7D797E7D1463}" type="sibTrans" cxnId="{426DAB7F-EDE9-4426-B960-F1F93E6188E2}">
      <dgm:prSet/>
      <dgm:spPr/>
      <dgm:t>
        <a:bodyPr/>
        <a:lstStyle/>
        <a:p>
          <a:pPr latinLnBrk="1"/>
          <a:endParaRPr lang="ko-KR" altLang="en-US"/>
        </a:p>
      </dgm:t>
    </dgm:pt>
    <dgm:pt modelId="{D88E1890-9BB5-4BC1-9836-BB5FEFD9D614}">
      <dgm:prSet/>
      <dgm:spPr/>
      <dgm:t>
        <a:bodyPr/>
        <a:lstStyle/>
        <a:p>
          <a:pPr rtl="0" latinLnBrk="1"/>
          <a:r>
            <a:rPr lang="en-US" b="0"/>
            <a:t>10. </a:t>
          </a:r>
          <a:r>
            <a:rPr lang="ko-KR" b="0"/>
            <a:t>자연어 질문에 대답하는 능력</a:t>
          </a:r>
        </a:p>
      </dgm:t>
    </dgm:pt>
    <dgm:pt modelId="{D9CDD0DF-24E8-4C31-844C-AFE9FAF7664F}" type="parTrans" cxnId="{C3899CBD-BC25-4463-879A-1407FC103C2D}">
      <dgm:prSet/>
      <dgm:spPr/>
      <dgm:t>
        <a:bodyPr/>
        <a:lstStyle/>
        <a:p>
          <a:pPr latinLnBrk="1"/>
          <a:endParaRPr lang="ko-KR" altLang="en-US"/>
        </a:p>
      </dgm:t>
    </dgm:pt>
    <dgm:pt modelId="{D8C26DD8-5FAA-42F2-8263-1E02834218E6}" type="sibTrans" cxnId="{C3899CBD-BC25-4463-879A-1407FC103C2D}">
      <dgm:prSet/>
      <dgm:spPr/>
      <dgm:t>
        <a:bodyPr/>
        <a:lstStyle/>
        <a:p>
          <a:pPr latinLnBrk="1"/>
          <a:endParaRPr lang="ko-KR" altLang="en-US"/>
        </a:p>
      </dgm:t>
    </dgm:pt>
    <dgm:pt modelId="{A70C7492-A7B9-4A9E-A24A-2EF0BEDDCFD9}">
      <dgm:prSet/>
      <dgm:spPr/>
      <dgm:t>
        <a:bodyPr/>
        <a:lstStyle/>
        <a:p>
          <a:pPr rtl="0" latinLnBrk="1"/>
          <a:r>
            <a:rPr lang="en-US" b="0"/>
            <a:t>11. </a:t>
          </a:r>
          <a:r>
            <a:rPr lang="ko-KR" b="0"/>
            <a:t>사람을 능가하는 바둑 실력</a:t>
          </a:r>
        </a:p>
      </dgm:t>
    </dgm:pt>
    <dgm:pt modelId="{893511F8-A208-48F5-8EFB-F16638AF1952}" type="parTrans" cxnId="{337C3760-404E-4E72-9259-F7CE6E826A7D}">
      <dgm:prSet/>
      <dgm:spPr/>
      <dgm:t>
        <a:bodyPr/>
        <a:lstStyle/>
        <a:p>
          <a:pPr latinLnBrk="1"/>
          <a:endParaRPr lang="ko-KR" altLang="en-US"/>
        </a:p>
      </dgm:t>
    </dgm:pt>
    <dgm:pt modelId="{B977C556-3F94-4FA3-B01F-4822D8B0F8A7}" type="sibTrans" cxnId="{337C3760-404E-4E72-9259-F7CE6E826A7D}">
      <dgm:prSet/>
      <dgm:spPr/>
      <dgm:t>
        <a:bodyPr/>
        <a:lstStyle/>
        <a:p>
          <a:pPr latinLnBrk="1"/>
          <a:endParaRPr lang="ko-KR" altLang="en-US"/>
        </a:p>
      </dgm:t>
    </dgm:pt>
    <dgm:pt modelId="{BCA6989E-7D34-4C44-BB55-1E4EAF499589}" type="pres">
      <dgm:prSet presAssocID="{0D038B05-929A-4EE1-8DD6-94851AF74066}" presName="linear" presStyleCnt="0">
        <dgm:presLayoutVars>
          <dgm:animLvl val="lvl"/>
          <dgm:resizeHandles val="exact"/>
        </dgm:presLayoutVars>
      </dgm:prSet>
      <dgm:spPr/>
    </dgm:pt>
    <dgm:pt modelId="{EC67E31B-6F42-4723-B2CC-DD1378C40CBF}" type="pres">
      <dgm:prSet presAssocID="{F2988056-4623-4232-9B2C-FAD95D66DAAE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467C4585-DF96-479C-AEC4-B70060C41F50}" type="pres">
      <dgm:prSet presAssocID="{601ADA9B-6B8B-469C-AADA-EA1AACD26C34}" presName="spacer" presStyleCnt="0"/>
      <dgm:spPr/>
    </dgm:pt>
    <dgm:pt modelId="{89F63842-8F5B-45C3-A574-20EF30CA6261}" type="pres">
      <dgm:prSet presAssocID="{FD0C883D-B726-46E5-B2D5-74C81FA0DEED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A79636E9-A8B0-4A27-9CD5-5A7DE874FA08}" type="pres">
      <dgm:prSet presAssocID="{DB3CE4F7-8B76-4E5E-AD3D-774E2042A936}" presName="spacer" presStyleCnt="0"/>
      <dgm:spPr/>
    </dgm:pt>
    <dgm:pt modelId="{8A5DE0D5-D969-4EA5-92FD-75ACA5CC8AD3}" type="pres">
      <dgm:prSet presAssocID="{5EA36A1D-DFA1-4957-8D73-B3D5E81AECDC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B7B1FDAF-31A7-468B-88CA-92116A45E5BE}" type="pres">
      <dgm:prSet presAssocID="{1BB1B5DF-A448-4897-B16E-2D3D497741D2}" presName="spacer" presStyleCnt="0"/>
      <dgm:spPr/>
    </dgm:pt>
    <dgm:pt modelId="{3C9D6BFC-A9CB-425C-AB2B-CD6746988D33}" type="pres">
      <dgm:prSet presAssocID="{0A516410-395D-46F1-BAB7-3EB126AD0785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BA43AACA-1155-416E-AD70-75455340D513}" type="pres">
      <dgm:prSet presAssocID="{B9C85665-3B29-46D7-8C6D-D04F65E040C2}" presName="spacer" presStyleCnt="0"/>
      <dgm:spPr/>
    </dgm:pt>
    <dgm:pt modelId="{6158B2FA-4539-42E8-B50B-262FCA433C6E}" type="pres">
      <dgm:prSet presAssocID="{C38AFEE6-E3F2-4EC3-9637-E02DFE9A80FD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ED06710F-4E3F-494B-940D-A567A2C1838E}" type="pres">
      <dgm:prSet presAssocID="{1D110663-535E-4B9C-A03B-B6E448A3493A}" presName="spacer" presStyleCnt="0"/>
      <dgm:spPr/>
    </dgm:pt>
    <dgm:pt modelId="{F404B0B2-9EC6-412D-8B85-A8F4667D0A0B}" type="pres">
      <dgm:prSet presAssocID="{8F742886-60C1-4400-8E7D-E6181AF214E9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7DECA63B-7833-4A8E-98D7-323BCA8B35D5}" type="pres">
      <dgm:prSet presAssocID="{55E57B15-106F-4411-A1F0-6F783CC7CA3D}" presName="spacer" presStyleCnt="0"/>
      <dgm:spPr/>
    </dgm:pt>
    <dgm:pt modelId="{CED994ED-C16C-4143-A95D-8F7CF4D47CB1}" type="pres">
      <dgm:prSet presAssocID="{D05C72D5-EC25-459D-AD62-908CA9B97A41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55D2B25A-B431-4ADC-B763-4A3B3ECAC22A}" type="pres">
      <dgm:prSet presAssocID="{7C936A4B-37F4-47C5-B169-C9DCF106F2B8}" presName="spacer" presStyleCnt="0"/>
      <dgm:spPr/>
    </dgm:pt>
    <dgm:pt modelId="{AE50FA06-E6D2-4917-B547-6CCA1205154E}" type="pres">
      <dgm:prSet presAssocID="{4C6D2883-504E-4F6A-82C0-2F963FA8853B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E5007372-A4C9-4DC1-A93E-534ED5D5C657}" type="pres">
      <dgm:prSet presAssocID="{9B76868B-9EC9-4D83-9365-D8B2107822C1}" presName="spacer" presStyleCnt="0"/>
      <dgm:spPr/>
    </dgm:pt>
    <dgm:pt modelId="{11C6E26B-4555-4397-9BCF-69F283AC4A19}" type="pres">
      <dgm:prSet presAssocID="{594C3BF3-5FBB-40FA-A01E-6390B2FA924F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8CD745A0-8F36-4103-A19A-95E6FE9A3E6E}" type="pres">
      <dgm:prSet presAssocID="{060E1F29-185C-42FF-9A69-58E0632D57D9}" presName="spacer" presStyleCnt="0"/>
      <dgm:spPr/>
    </dgm:pt>
    <dgm:pt modelId="{04CD034E-C16A-4E69-AC57-FCE407CC422C}" type="pres">
      <dgm:prSet presAssocID="{5072D6D3-0260-43CD-BBF7-6A0F5D99C2A7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4CEA501C-A524-4E1D-9E3B-303F566C9A51}" type="pres">
      <dgm:prSet presAssocID="{E055172A-F5B0-477D-8DF9-3505CB619695}" presName="spacer" presStyleCnt="0"/>
      <dgm:spPr/>
    </dgm:pt>
    <dgm:pt modelId="{A3A34717-1CAA-46B6-895A-C54A76CCF87C}" type="pres">
      <dgm:prSet presAssocID="{E820F548-09E6-4231-B624-512D674AA1E2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C8339CEB-C2F1-4CEF-BD8A-412BE62B1C47}" type="pres">
      <dgm:prSet presAssocID="{41FC7B1E-B99D-4752-95FD-7D797E7D1463}" presName="spacer" presStyleCnt="0"/>
      <dgm:spPr/>
    </dgm:pt>
    <dgm:pt modelId="{09216F6B-4123-431D-BF05-856F11B3D020}" type="pres">
      <dgm:prSet presAssocID="{D88E1890-9BB5-4BC1-9836-BB5FEFD9D614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7F4EC479-2871-42E3-B0DE-8518526A3B6E}" type="pres">
      <dgm:prSet presAssocID="{D8C26DD8-5FAA-42F2-8263-1E02834218E6}" presName="spacer" presStyleCnt="0"/>
      <dgm:spPr/>
    </dgm:pt>
    <dgm:pt modelId="{D4EBB1F4-9B6B-40CE-985A-0D0327643710}" type="pres">
      <dgm:prSet presAssocID="{A70C7492-A7B9-4A9E-A24A-2EF0BEDDCFD9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54951009-C012-4C99-A1B2-886256552E5B}" srcId="{0D038B05-929A-4EE1-8DD6-94851AF74066}" destId="{8F742886-60C1-4400-8E7D-E6181AF214E9}" srcOrd="5" destOrd="0" parTransId="{845AA359-EA79-428B-B452-663538B289EA}" sibTransId="{55E57B15-106F-4411-A1F0-6F783CC7CA3D}"/>
    <dgm:cxn modelId="{FEE6950E-6798-4703-9B1A-CF994D261087}" type="presOf" srcId="{8F742886-60C1-4400-8E7D-E6181AF214E9}" destId="{F404B0B2-9EC6-412D-8B85-A8F4667D0A0B}" srcOrd="0" destOrd="0" presId="urn:microsoft.com/office/officeart/2005/8/layout/vList2"/>
    <dgm:cxn modelId="{561EFD2B-0FD4-4956-8B78-7B8E7A0881FE}" type="presOf" srcId="{0D038B05-929A-4EE1-8DD6-94851AF74066}" destId="{BCA6989E-7D34-4C44-BB55-1E4EAF499589}" srcOrd="0" destOrd="0" presId="urn:microsoft.com/office/officeart/2005/8/layout/vList2"/>
    <dgm:cxn modelId="{0F0ABE2D-ED78-4080-AE6E-DF2F309CA212}" type="presOf" srcId="{0A516410-395D-46F1-BAB7-3EB126AD0785}" destId="{3C9D6BFC-A9CB-425C-AB2B-CD6746988D33}" srcOrd="0" destOrd="0" presId="urn:microsoft.com/office/officeart/2005/8/layout/vList2"/>
    <dgm:cxn modelId="{33F3C638-1E98-4220-AAE9-E4D47A761F91}" type="presOf" srcId="{E820F548-09E6-4231-B624-512D674AA1E2}" destId="{A3A34717-1CAA-46B6-895A-C54A76CCF87C}" srcOrd="0" destOrd="0" presId="urn:microsoft.com/office/officeart/2005/8/layout/vList2"/>
    <dgm:cxn modelId="{4E30455E-F50B-4BF9-94FB-0AC5782458C4}" type="presOf" srcId="{FD0C883D-B726-46E5-B2D5-74C81FA0DEED}" destId="{89F63842-8F5B-45C3-A574-20EF30CA6261}" srcOrd="0" destOrd="0" presId="urn:microsoft.com/office/officeart/2005/8/layout/vList2"/>
    <dgm:cxn modelId="{337C3760-404E-4E72-9259-F7CE6E826A7D}" srcId="{0D038B05-929A-4EE1-8DD6-94851AF74066}" destId="{A70C7492-A7B9-4A9E-A24A-2EF0BEDDCFD9}" srcOrd="12" destOrd="0" parTransId="{893511F8-A208-48F5-8EFB-F16638AF1952}" sibTransId="{B977C556-3F94-4FA3-B01F-4822D8B0F8A7}"/>
    <dgm:cxn modelId="{E71D9363-20A1-402E-BFF3-C74406D5EA69}" type="presOf" srcId="{A70C7492-A7B9-4A9E-A24A-2EF0BEDDCFD9}" destId="{D4EBB1F4-9B6B-40CE-985A-0D0327643710}" srcOrd="0" destOrd="0" presId="urn:microsoft.com/office/officeart/2005/8/layout/vList2"/>
    <dgm:cxn modelId="{F83BA16B-3A0E-48D5-BCCF-158C76891932}" srcId="{0D038B05-929A-4EE1-8DD6-94851AF74066}" destId="{4C6D2883-504E-4F6A-82C0-2F963FA8853B}" srcOrd="7" destOrd="0" parTransId="{ED6F34C8-3EE3-41C8-A761-54010D1AB18A}" sibTransId="{9B76868B-9EC9-4D83-9365-D8B2107822C1}"/>
    <dgm:cxn modelId="{B7E3CF4F-EFBE-41D9-A125-2D7722B408C1}" type="presOf" srcId="{5072D6D3-0260-43CD-BBF7-6A0F5D99C2A7}" destId="{04CD034E-C16A-4E69-AC57-FCE407CC422C}" srcOrd="0" destOrd="0" presId="urn:microsoft.com/office/officeart/2005/8/layout/vList2"/>
    <dgm:cxn modelId="{E4676376-B232-48C7-8199-6F90D88C44B3}" srcId="{0D038B05-929A-4EE1-8DD6-94851AF74066}" destId="{594C3BF3-5FBB-40FA-A01E-6390B2FA924F}" srcOrd="8" destOrd="0" parTransId="{E4A54F89-0097-4CF3-A1A2-5D7DA8B2762F}" sibTransId="{060E1F29-185C-42FF-9A69-58E0632D57D9}"/>
    <dgm:cxn modelId="{203FF958-42ED-40C9-998A-9A9031DCCB2E}" type="presOf" srcId="{F2988056-4623-4232-9B2C-FAD95D66DAAE}" destId="{EC67E31B-6F42-4723-B2CC-DD1378C40CBF}" srcOrd="0" destOrd="0" presId="urn:microsoft.com/office/officeart/2005/8/layout/vList2"/>
    <dgm:cxn modelId="{77B3D27B-C40B-4D29-B2AB-2714571489BE}" type="presOf" srcId="{594C3BF3-5FBB-40FA-A01E-6390B2FA924F}" destId="{11C6E26B-4555-4397-9BCF-69F283AC4A19}" srcOrd="0" destOrd="0" presId="urn:microsoft.com/office/officeart/2005/8/layout/vList2"/>
    <dgm:cxn modelId="{426DAB7F-EDE9-4426-B960-F1F93E6188E2}" srcId="{0D038B05-929A-4EE1-8DD6-94851AF74066}" destId="{E820F548-09E6-4231-B624-512D674AA1E2}" srcOrd="10" destOrd="0" parTransId="{D83EB027-7F60-42CC-8A9A-F53102FAB12F}" sibTransId="{41FC7B1E-B99D-4752-95FD-7D797E7D1463}"/>
    <dgm:cxn modelId="{FC321D89-ADE3-4684-A5A3-0E349FC88E30}" type="presOf" srcId="{D05C72D5-EC25-459D-AD62-908CA9B97A41}" destId="{CED994ED-C16C-4143-A95D-8F7CF4D47CB1}" srcOrd="0" destOrd="0" presId="urn:microsoft.com/office/officeart/2005/8/layout/vList2"/>
    <dgm:cxn modelId="{1478FD94-3560-4AC5-A4D3-EB8FF1E70818}" srcId="{0D038B05-929A-4EE1-8DD6-94851AF74066}" destId="{5EA36A1D-DFA1-4957-8D73-B3D5E81AECDC}" srcOrd="2" destOrd="0" parTransId="{D9637F02-FF8D-42A3-92B1-620939F1F073}" sibTransId="{1BB1B5DF-A448-4897-B16E-2D3D497741D2}"/>
    <dgm:cxn modelId="{8AC37E96-4C90-4CFE-8C1C-37881DD71307}" type="presOf" srcId="{C38AFEE6-E3F2-4EC3-9637-E02DFE9A80FD}" destId="{6158B2FA-4539-42E8-B50B-262FCA433C6E}" srcOrd="0" destOrd="0" presId="urn:microsoft.com/office/officeart/2005/8/layout/vList2"/>
    <dgm:cxn modelId="{EE4D84B1-69AA-4562-A7E5-7F4F7A094228}" type="presOf" srcId="{D88E1890-9BB5-4BC1-9836-BB5FEFD9D614}" destId="{09216F6B-4123-431D-BF05-856F11B3D020}" srcOrd="0" destOrd="0" presId="urn:microsoft.com/office/officeart/2005/8/layout/vList2"/>
    <dgm:cxn modelId="{D02604B6-2282-40FC-8EC7-5F8349181369}" srcId="{0D038B05-929A-4EE1-8DD6-94851AF74066}" destId="{F2988056-4623-4232-9B2C-FAD95D66DAAE}" srcOrd="0" destOrd="0" parTransId="{2A6F91C3-E25E-4864-8897-23D020DAF1B2}" sibTransId="{601ADA9B-6B8B-469C-AADA-EA1AACD26C34}"/>
    <dgm:cxn modelId="{C3899CBD-BC25-4463-879A-1407FC103C2D}" srcId="{0D038B05-929A-4EE1-8DD6-94851AF74066}" destId="{D88E1890-9BB5-4BC1-9836-BB5FEFD9D614}" srcOrd="11" destOrd="0" parTransId="{D9CDD0DF-24E8-4C31-844C-AFE9FAF7664F}" sibTransId="{D8C26DD8-5FAA-42F2-8263-1E02834218E6}"/>
    <dgm:cxn modelId="{6BDDB2BF-FEB2-4FCB-96AF-0136BA08443D}" type="presOf" srcId="{4C6D2883-504E-4F6A-82C0-2F963FA8853B}" destId="{AE50FA06-E6D2-4917-B547-6CCA1205154E}" srcOrd="0" destOrd="0" presId="urn:microsoft.com/office/officeart/2005/8/layout/vList2"/>
    <dgm:cxn modelId="{C3A097C7-353B-40A4-A35D-FF21B0FE90ED}" srcId="{0D038B05-929A-4EE1-8DD6-94851AF74066}" destId="{C38AFEE6-E3F2-4EC3-9637-E02DFE9A80FD}" srcOrd="4" destOrd="0" parTransId="{01D9E605-C1E4-439D-8446-C9F036A2813A}" sibTransId="{1D110663-535E-4B9C-A03B-B6E448A3493A}"/>
    <dgm:cxn modelId="{E06A60CD-F748-43BF-8056-C33ED1AE6858}" type="presOf" srcId="{5EA36A1D-DFA1-4957-8D73-B3D5E81AECDC}" destId="{8A5DE0D5-D969-4EA5-92FD-75ACA5CC8AD3}" srcOrd="0" destOrd="0" presId="urn:microsoft.com/office/officeart/2005/8/layout/vList2"/>
    <dgm:cxn modelId="{2B465FE1-1F00-4046-8971-E1E54121C0F8}" srcId="{0D038B05-929A-4EE1-8DD6-94851AF74066}" destId="{0A516410-395D-46F1-BAB7-3EB126AD0785}" srcOrd="3" destOrd="0" parTransId="{38A7E7E9-C42E-481D-AC72-A4C21826C499}" sibTransId="{B9C85665-3B29-46D7-8C6D-D04F65E040C2}"/>
    <dgm:cxn modelId="{B29ED4E2-7E4F-4083-951F-C6BF26F7B2CB}" srcId="{0D038B05-929A-4EE1-8DD6-94851AF74066}" destId="{FD0C883D-B726-46E5-B2D5-74C81FA0DEED}" srcOrd="1" destOrd="0" parTransId="{435DF1FE-73CD-4E5F-8C94-57A8F87B7367}" sibTransId="{DB3CE4F7-8B76-4E5E-AD3D-774E2042A936}"/>
    <dgm:cxn modelId="{E55F03ED-2DBC-4792-9FCA-A96A2B401AE6}" srcId="{0D038B05-929A-4EE1-8DD6-94851AF74066}" destId="{5072D6D3-0260-43CD-BBF7-6A0F5D99C2A7}" srcOrd="9" destOrd="0" parTransId="{F1443EF8-45FB-4E9A-BFAB-C0E80A1BF17C}" sibTransId="{E055172A-F5B0-477D-8DF9-3505CB619695}"/>
    <dgm:cxn modelId="{24F9D8FD-4C82-4A12-B3DB-2957DD22EC53}" srcId="{0D038B05-929A-4EE1-8DD6-94851AF74066}" destId="{D05C72D5-EC25-459D-AD62-908CA9B97A41}" srcOrd="6" destOrd="0" parTransId="{82D0F9EB-59C7-4687-A3FF-C1BB77DB2548}" sibTransId="{7C936A4B-37F4-47C5-B169-C9DCF106F2B8}"/>
    <dgm:cxn modelId="{16F7828B-5543-42CD-8403-08E413934056}" type="presParOf" srcId="{BCA6989E-7D34-4C44-BB55-1E4EAF499589}" destId="{EC67E31B-6F42-4723-B2CC-DD1378C40CBF}" srcOrd="0" destOrd="0" presId="urn:microsoft.com/office/officeart/2005/8/layout/vList2"/>
    <dgm:cxn modelId="{DD804F79-4E3F-47F0-9470-53336812C78D}" type="presParOf" srcId="{BCA6989E-7D34-4C44-BB55-1E4EAF499589}" destId="{467C4585-DF96-479C-AEC4-B70060C41F50}" srcOrd="1" destOrd="0" presId="urn:microsoft.com/office/officeart/2005/8/layout/vList2"/>
    <dgm:cxn modelId="{27C4678C-9CEB-41C8-AB47-9AF15705BAA2}" type="presParOf" srcId="{BCA6989E-7D34-4C44-BB55-1E4EAF499589}" destId="{89F63842-8F5B-45C3-A574-20EF30CA6261}" srcOrd="2" destOrd="0" presId="urn:microsoft.com/office/officeart/2005/8/layout/vList2"/>
    <dgm:cxn modelId="{8369529E-C111-49A5-A312-620E1C06303E}" type="presParOf" srcId="{BCA6989E-7D34-4C44-BB55-1E4EAF499589}" destId="{A79636E9-A8B0-4A27-9CD5-5A7DE874FA08}" srcOrd="3" destOrd="0" presId="urn:microsoft.com/office/officeart/2005/8/layout/vList2"/>
    <dgm:cxn modelId="{EB4F0882-27F4-4D4F-A26E-F6D756AC6B39}" type="presParOf" srcId="{BCA6989E-7D34-4C44-BB55-1E4EAF499589}" destId="{8A5DE0D5-D969-4EA5-92FD-75ACA5CC8AD3}" srcOrd="4" destOrd="0" presId="urn:microsoft.com/office/officeart/2005/8/layout/vList2"/>
    <dgm:cxn modelId="{3F1432D9-9E21-4AC5-8955-AC01A2C3E6AA}" type="presParOf" srcId="{BCA6989E-7D34-4C44-BB55-1E4EAF499589}" destId="{B7B1FDAF-31A7-468B-88CA-92116A45E5BE}" srcOrd="5" destOrd="0" presId="urn:microsoft.com/office/officeart/2005/8/layout/vList2"/>
    <dgm:cxn modelId="{07D933EB-41F0-40F4-80C6-4A6A74C88632}" type="presParOf" srcId="{BCA6989E-7D34-4C44-BB55-1E4EAF499589}" destId="{3C9D6BFC-A9CB-425C-AB2B-CD6746988D33}" srcOrd="6" destOrd="0" presId="urn:microsoft.com/office/officeart/2005/8/layout/vList2"/>
    <dgm:cxn modelId="{FA5C1D6C-73CD-4E03-8DDA-FFC76331EE47}" type="presParOf" srcId="{BCA6989E-7D34-4C44-BB55-1E4EAF499589}" destId="{BA43AACA-1155-416E-AD70-75455340D513}" srcOrd="7" destOrd="0" presId="urn:microsoft.com/office/officeart/2005/8/layout/vList2"/>
    <dgm:cxn modelId="{A18615AB-3416-4FB3-A101-48F6DD9B954E}" type="presParOf" srcId="{BCA6989E-7D34-4C44-BB55-1E4EAF499589}" destId="{6158B2FA-4539-42E8-B50B-262FCA433C6E}" srcOrd="8" destOrd="0" presId="urn:microsoft.com/office/officeart/2005/8/layout/vList2"/>
    <dgm:cxn modelId="{2B382C63-7F26-489A-93C6-18E635ED0AF9}" type="presParOf" srcId="{BCA6989E-7D34-4C44-BB55-1E4EAF499589}" destId="{ED06710F-4E3F-494B-940D-A567A2C1838E}" srcOrd="9" destOrd="0" presId="urn:microsoft.com/office/officeart/2005/8/layout/vList2"/>
    <dgm:cxn modelId="{23E3D6A8-305B-4B39-9E3A-133141111F0E}" type="presParOf" srcId="{BCA6989E-7D34-4C44-BB55-1E4EAF499589}" destId="{F404B0B2-9EC6-412D-8B85-A8F4667D0A0B}" srcOrd="10" destOrd="0" presId="urn:microsoft.com/office/officeart/2005/8/layout/vList2"/>
    <dgm:cxn modelId="{0B03D7B1-A231-48D0-8031-7FB3B413866B}" type="presParOf" srcId="{BCA6989E-7D34-4C44-BB55-1E4EAF499589}" destId="{7DECA63B-7833-4A8E-98D7-323BCA8B35D5}" srcOrd="11" destOrd="0" presId="urn:microsoft.com/office/officeart/2005/8/layout/vList2"/>
    <dgm:cxn modelId="{82923041-2D45-4035-A86B-760AE261A9FA}" type="presParOf" srcId="{BCA6989E-7D34-4C44-BB55-1E4EAF499589}" destId="{CED994ED-C16C-4143-A95D-8F7CF4D47CB1}" srcOrd="12" destOrd="0" presId="urn:microsoft.com/office/officeart/2005/8/layout/vList2"/>
    <dgm:cxn modelId="{BEC34F8E-6543-4D6F-9685-B81B0674539B}" type="presParOf" srcId="{BCA6989E-7D34-4C44-BB55-1E4EAF499589}" destId="{55D2B25A-B431-4ADC-B763-4A3B3ECAC22A}" srcOrd="13" destOrd="0" presId="urn:microsoft.com/office/officeart/2005/8/layout/vList2"/>
    <dgm:cxn modelId="{EAB57BF0-A73B-4F29-8212-3A132A753F6B}" type="presParOf" srcId="{BCA6989E-7D34-4C44-BB55-1E4EAF499589}" destId="{AE50FA06-E6D2-4917-B547-6CCA1205154E}" srcOrd="14" destOrd="0" presId="urn:microsoft.com/office/officeart/2005/8/layout/vList2"/>
    <dgm:cxn modelId="{EAEFE0EF-EABC-4508-955C-AFCE0BE28878}" type="presParOf" srcId="{BCA6989E-7D34-4C44-BB55-1E4EAF499589}" destId="{E5007372-A4C9-4DC1-A93E-534ED5D5C657}" srcOrd="15" destOrd="0" presId="urn:microsoft.com/office/officeart/2005/8/layout/vList2"/>
    <dgm:cxn modelId="{50CA086D-E24F-42B9-9B94-090E1AE53C01}" type="presParOf" srcId="{BCA6989E-7D34-4C44-BB55-1E4EAF499589}" destId="{11C6E26B-4555-4397-9BCF-69F283AC4A19}" srcOrd="16" destOrd="0" presId="urn:microsoft.com/office/officeart/2005/8/layout/vList2"/>
    <dgm:cxn modelId="{5F78AA4F-CE33-4E85-9D68-B782C7A5FC84}" type="presParOf" srcId="{BCA6989E-7D34-4C44-BB55-1E4EAF499589}" destId="{8CD745A0-8F36-4103-A19A-95E6FE9A3E6E}" srcOrd="17" destOrd="0" presId="urn:microsoft.com/office/officeart/2005/8/layout/vList2"/>
    <dgm:cxn modelId="{86D5A6EE-2451-49FB-B31C-CC556D7BC520}" type="presParOf" srcId="{BCA6989E-7D34-4C44-BB55-1E4EAF499589}" destId="{04CD034E-C16A-4E69-AC57-FCE407CC422C}" srcOrd="18" destOrd="0" presId="urn:microsoft.com/office/officeart/2005/8/layout/vList2"/>
    <dgm:cxn modelId="{C08F557A-70A9-4D8E-88F8-7797574F23F8}" type="presParOf" srcId="{BCA6989E-7D34-4C44-BB55-1E4EAF499589}" destId="{4CEA501C-A524-4E1D-9E3B-303F566C9A51}" srcOrd="19" destOrd="0" presId="urn:microsoft.com/office/officeart/2005/8/layout/vList2"/>
    <dgm:cxn modelId="{2D6B94FC-23A7-4E17-83EA-474994C24964}" type="presParOf" srcId="{BCA6989E-7D34-4C44-BB55-1E4EAF499589}" destId="{A3A34717-1CAA-46B6-895A-C54A76CCF87C}" srcOrd="20" destOrd="0" presId="urn:microsoft.com/office/officeart/2005/8/layout/vList2"/>
    <dgm:cxn modelId="{949CB846-1228-46ED-B059-34210FF1197B}" type="presParOf" srcId="{BCA6989E-7D34-4C44-BB55-1E4EAF499589}" destId="{C8339CEB-C2F1-4CEF-BD8A-412BE62B1C47}" srcOrd="21" destOrd="0" presId="urn:microsoft.com/office/officeart/2005/8/layout/vList2"/>
    <dgm:cxn modelId="{CCB06423-B4B4-46A2-970A-3B9C19D6F163}" type="presParOf" srcId="{BCA6989E-7D34-4C44-BB55-1E4EAF499589}" destId="{09216F6B-4123-431D-BF05-856F11B3D020}" srcOrd="22" destOrd="0" presId="urn:microsoft.com/office/officeart/2005/8/layout/vList2"/>
    <dgm:cxn modelId="{8B6A2CFD-1749-43C1-8742-9E0CF40552FA}" type="presParOf" srcId="{BCA6989E-7D34-4C44-BB55-1E4EAF499589}" destId="{7F4EC479-2871-42E3-B0DE-8518526A3B6E}" srcOrd="23" destOrd="0" presId="urn:microsoft.com/office/officeart/2005/8/layout/vList2"/>
    <dgm:cxn modelId="{1D8AFE28-6CCB-419D-8C87-6A271A254604}" type="presParOf" srcId="{BCA6989E-7D34-4C44-BB55-1E4EAF499589}" destId="{D4EBB1F4-9B6B-40CE-985A-0D0327643710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4CC8B-4F36-4911-90F7-06E51C53857F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9214FD2B-A397-409D-AC20-5603824CFB90}">
      <dgm:prSet/>
      <dgm:spPr/>
      <dgm:t>
        <a:bodyPr/>
        <a:lstStyle/>
        <a:p>
          <a:pPr rtl="0" latinLnBrk="1"/>
          <a:r>
            <a:rPr lang="ko-KR" dirty="0" err="1"/>
            <a:t>심볼릭</a:t>
          </a:r>
          <a:r>
            <a:rPr lang="ko-KR" dirty="0"/>
            <a:t> </a:t>
          </a:r>
          <a:r>
            <a:rPr lang="en-US" dirty="0"/>
            <a:t>AI</a:t>
          </a:r>
          <a:endParaRPr lang="ko-KR" dirty="0"/>
        </a:p>
      </dgm:t>
    </dgm:pt>
    <dgm:pt modelId="{19EA6AD2-CF93-49F7-BD1B-8F9AC8CC065D}" type="parTrans" cxnId="{E06632F4-6D70-488E-889F-CBBA9B3B55D4}">
      <dgm:prSet/>
      <dgm:spPr/>
      <dgm:t>
        <a:bodyPr/>
        <a:lstStyle/>
        <a:p>
          <a:pPr latinLnBrk="1"/>
          <a:endParaRPr lang="ko-KR" altLang="en-US"/>
        </a:p>
      </dgm:t>
    </dgm:pt>
    <dgm:pt modelId="{A0B734EE-537E-4CAC-85C8-DC07B9E9F47B}" type="sibTrans" cxnId="{E06632F4-6D70-488E-889F-CBBA9B3B55D4}">
      <dgm:prSet/>
      <dgm:spPr/>
      <dgm:t>
        <a:bodyPr/>
        <a:lstStyle/>
        <a:p>
          <a:pPr latinLnBrk="1"/>
          <a:endParaRPr lang="ko-KR" altLang="en-US"/>
        </a:p>
      </dgm:t>
    </dgm:pt>
    <dgm:pt modelId="{13E4DF61-C422-4F26-AA33-D736D4875EB8}">
      <dgm:prSet/>
      <dgm:spPr/>
      <dgm:t>
        <a:bodyPr/>
        <a:lstStyle/>
        <a:p>
          <a:pPr rtl="0" latinLnBrk="1"/>
          <a:r>
            <a:rPr lang="ko-KR"/>
            <a:t>마빈 민스키</a:t>
          </a:r>
        </a:p>
      </dgm:t>
    </dgm:pt>
    <dgm:pt modelId="{469B57EF-F953-4347-A35D-2385B568579B}" type="parTrans" cxnId="{6755A725-25FB-4DCC-A074-AA0B63F7220F}">
      <dgm:prSet/>
      <dgm:spPr/>
      <dgm:t>
        <a:bodyPr/>
        <a:lstStyle/>
        <a:p>
          <a:pPr latinLnBrk="1"/>
          <a:endParaRPr lang="ko-KR" altLang="en-US"/>
        </a:p>
      </dgm:t>
    </dgm:pt>
    <dgm:pt modelId="{6EAC5D4E-4BCC-4977-B206-8345E0196D5B}" type="sibTrans" cxnId="{6755A725-25FB-4DCC-A074-AA0B63F7220F}">
      <dgm:prSet/>
      <dgm:spPr/>
      <dgm:t>
        <a:bodyPr/>
        <a:lstStyle/>
        <a:p>
          <a:pPr latinLnBrk="1"/>
          <a:endParaRPr lang="ko-KR" altLang="en-US"/>
        </a:p>
      </dgm:t>
    </dgm:pt>
    <dgm:pt modelId="{527021C9-C101-446D-A220-972E59678306}">
      <dgm:prSet/>
      <dgm:spPr/>
      <dgm:t>
        <a:bodyPr/>
        <a:lstStyle/>
        <a:p>
          <a:pPr rtl="0" latinLnBrk="1"/>
          <a:r>
            <a:rPr lang="ko-KR" dirty="0"/>
            <a:t>초창기에 기대도 높았고</a:t>
          </a:r>
          <a:r>
            <a:rPr lang="en-US" dirty="0"/>
            <a:t>, </a:t>
          </a:r>
          <a:r>
            <a:rPr lang="ko-KR" dirty="0"/>
            <a:t>전망도 좋았</a:t>
          </a:r>
          <a:r>
            <a:rPr lang="ko-KR" altLang="en-US" dirty="0"/>
            <a:t>음</a:t>
          </a:r>
        </a:p>
      </dgm:t>
    </dgm:pt>
    <dgm:pt modelId="{3B66317C-0292-46E1-8834-1A4C2229690F}" type="parTrans" cxnId="{850BAE7E-1078-42DF-8238-21913BDC44CD}">
      <dgm:prSet/>
      <dgm:spPr/>
      <dgm:t>
        <a:bodyPr/>
        <a:lstStyle/>
        <a:p>
          <a:pPr latinLnBrk="1"/>
          <a:endParaRPr lang="ko-KR" altLang="en-US"/>
        </a:p>
      </dgm:t>
    </dgm:pt>
    <dgm:pt modelId="{77CA535A-BC7C-4EB3-8458-18668D67546E}" type="sibTrans" cxnId="{850BAE7E-1078-42DF-8238-21913BDC44CD}">
      <dgm:prSet/>
      <dgm:spPr/>
      <dgm:t>
        <a:bodyPr/>
        <a:lstStyle/>
        <a:p>
          <a:pPr latinLnBrk="1"/>
          <a:endParaRPr lang="ko-KR" altLang="en-US"/>
        </a:p>
      </dgm:t>
    </dgm:pt>
    <dgm:pt modelId="{7ECFFECA-6474-433C-B77D-6BE7EBEA4E7B}">
      <dgm:prSet/>
      <dgm:spPr/>
      <dgm:t>
        <a:bodyPr/>
        <a:lstStyle/>
        <a:p>
          <a:pPr rtl="0" latinLnBrk="1"/>
          <a:r>
            <a:rPr lang="en-US" dirty="0"/>
            <a:t>1967</a:t>
          </a:r>
          <a:r>
            <a:rPr lang="ko-KR" dirty="0"/>
            <a:t>년 </a:t>
          </a:r>
          <a:r>
            <a:rPr lang="en-US" dirty="0"/>
            <a:t>: </a:t>
          </a:r>
          <a:r>
            <a:rPr lang="ko-KR" dirty="0"/>
            <a:t>이번 세대 안에 인공지능을 만드는 문제는 거의 해결될 것</a:t>
          </a:r>
          <a:r>
            <a:rPr lang="en-US" dirty="0"/>
            <a:t>.</a:t>
          </a:r>
          <a:endParaRPr lang="ko-KR" altLang="en-US" dirty="0"/>
        </a:p>
      </dgm:t>
    </dgm:pt>
    <dgm:pt modelId="{44A010CF-5690-4568-94B4-59EAA1C57118}" type="parTrans" cxnId="{BAB74F98-16D3-41F0-9855-2010932F049F}">
      <dgm:prSet/>
      <dgm:spPr/>
      <dgm:t>
        <a:bodyPr/>
        <a:lstStyle/>
        <a:p>
          <a:pPr latinLnBrk="1"/>
          <a:endParaRPr lang="ko-KR" altLang="en-US"/>
        </a:p>
      </dgm:t>
    </dgm:pt>
    <dgm:pt modelId="{6F4C7495-D805-4FC0-A1E0-742E7381157D}" type="sibTrans" cxnId="{BAB74F98-16D3-41F0-9855-2010932F049F}">
      <dgm:prSet/>
      <dgm:spPr/>
      <dgm:t>
        <a:bodyPr/>
        <a:lstStyle/>
        <a:p>
          <a:pPr latinLnBrk="1"/>
          <a:endParaRPr lang="ko-KR" altLang="en-US"/>
        </a:p>
      </dgm:t>
    </dgm:pt>
    <dgm:pt modelId="{C9FB9E67-7DE6-4343-BEFC-FFFAAD24F266}">
      <dgm:prSet/>
      <dgm:spPr/>
      <dgm:t>
        <a:bodyPr/>
        <a:lstStyle/>
        <a:p>
          <a:pPr rtl="0" latinLnBrk="1"/>
          <a:r>
            <a:rPr lang="en-US" dirty="0"/>
            <a:t>1970</a:t>
          </a:r>
          <a:r>
            <a:rPr lang="ko-KR" dirty="0"/>
            <a:t>년 </a:t>
          </a:r>
          <a:r>
            <a:rPr lang="en-US" altLang="ko-KR" dirty="0"/>
            <a:t>: </a:t>
          </a:r>
          <a:r>
            <a:rPr lang="en-US" dirty="0"/>
            <a:t>3</a:t>
          </a:r>
          <a:r>
            <a:rPr lang="ko-KR" dirty="0"/>
            <a:t>년 </a:t>
          </a:r>
          <a:r>
            <a:rPr lang="en-US" dirty="0"/>
            <a:t>~ 8</a:t>
          </a:r>
          <a:r>
            <a:rPr lang="ko-KR" dirty="0"/>
            <a:t>년 이내에 평균적인 사람 수준의 일반 지능을 가진 기계가 나올 것</a:t>
          </a:r>
          <a:r>
            <a:rPr lang="en-US" dirty="0"/>
            <a:t>.</a:t>
          </a:r>
          <a:endParaRPr lang="ko-KR" altLang="en-US" dirty="0"/>
        </a:p>
      </dgm:t>
    </dgm:pt>
    <dgm:pt modelId="{89C7A294-BF07-4C42-A51C-DDDFE9D65212}" type="parTrans" cxnId="{1ECCCAFA-CE4E-496B-A33B-C9A93E35D68E}">
      <dgm:prSet/>
      <dgm:spPr/>
      <dgm:t>
        <a:bodyPr/>
        <a:lstStyle/>
        <a:p>
          <a:pPr latinLnBrk="1"/>
          <a:endParaRPr lang="ko-KR" altLang="en-US"/>
        </a:p>
      </dgm:t>
    </dgm:pt>
    <dgm:pt modelId="{9D538BC2-B584-4391-8908-C5BB346C9ED1}" type="sibTrans" cxnId="{1ECCCAFA-CE4E-496B-A33B-C9A93E35D68E}">
      <dgm:prSet/>
      <dgm:spPr/>
      <dgm:t>
        <a:bodyPr/>
        <a:lstStyle/>
        <a:p>
          <a:pPr latinLnBrk="1"/>
          <a:endParaRPr lang="ko-KR" altLang="en-US"/>
        </a:p>
      </dgm:t>
    </dgm:pt>
    <dgm:pt modelId="{DAE0F76E-717A-4277-8E6B-12E025FF5744}" type="pres">
      <dgm:prSet presAssocID="{90F4CC8B-4F36-4911-90F7-06E51C53857F}" presName="Name0" presStyleCnt="0">
        <dgm:presLayoutVars>
          <dgm:dir/>
          <dgm:animLvl val="lvl"/>
          <dgm:resizeHandles val="exact"/>
        </dgm:presLayoutVars>
      </dgm:prSet>
      <dgm:spPr/>
    </dgm:pt>
    <dgm:pt modelId="{AA0D1239-4CB9-4B97-9FBB-788AAC316733}" type="pres">
      <dgm:prSet presAssocID="{9214FD2B-A397-409D-AC20-5603824CFB90}" presName="composite" presStyleCnt="0"/>
      <dgm:spPr/>
    </dgm:pt>
    <dgm:pt modelId="{73F91006-3F09-4C0D-B8D1-F45487D142F1}" type="pres">
      <dgm:prSet presAssocID="{9214FD2B-A397-409D-AC20-5603824CFB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86C3593-BA1D-45E4-A8AB-75C967056CC5}" type="pres">
      <dgm:prSet presAssocID="{9214FD2B-A397-409D-AC20-5603824CFB90}" presName="desTx" presStyleLbl="alignAccFollowNode1" presStyleIdx="0" presStyleCnt="2">
        <dgm:presLayoutVars>
          <dgm:bulletEnabled val="1"/>
        </dgm:presLayoutVars>
      </dgm:prSet>
      <dgm:spPr/>
    </dgm:pt>
    <dgm:pt modelId="{78E53E4B-B2B3-4273-8891-8045924ECDE9}" type="pres">
      <dgm:prSet presAssocID="{A0B734EE-537E-4CAC-85C8-DC07B9E9F47B}" presName="space" presStyleCnt="0"/>
      <dgm:spPr/>
    </dgm:pt>
    <dgm:pt modelId="{5089F17C-9CCD-4153-A499-48AA02D5F2A9}" type="pres">
      <dgm:prSet presAssocID="{13E4DF61-C422-4F26-AA33-D736D4875EB8}" presName="composite" presStyleCnt="0"/>
      <dgm:spPr/>
    </dgm:pt>
    <dgm:pt modelId="{4D1A90E0-663D-4013-B1F7-4A6162EEED95}" type="pres">
      <dgm:prSet presAssocID="{13E4DF61-C422-4F26-AA33-D736D4875EB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439A183-BC48-4C7B-B4DD-1B1BE89C707A}" type="pres">
      <dgm:prSet presAssocID="{13E4DF61-C422-4F26-AA33-D736D4875EB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755A725-25FB-4DCC-A074-AA0B63F7220F}" srcId="{90F4CC8B-4F36-4911-90F7-06E51C53857F}" destId="{13E4DF61-C422-4F26-AA33-D736D4875EB8}" srcOrd="1" destOrd="0" parTransId="{469B57EF-F953-4347-A35D-2385B568579B}" sibTransId="{6EAC5D4E-4BCC-4977-B206-8345E0196D5B}"/>
    <dgm:cxn modelId="{E964E32B-8C0F-47B9-BD08-78EA3D839AC3}" type="presOf" srcId="{13E4DF61-C422-4F26-AA33-D736D4875EB8}" destId="{4D1A90E0-663D-4013-B1F7-4A6162EEED95}" srcOrd="0" destOrd="0" presId="urn:microsoft.com/office/officeart/2005/8/layout/hList1"/>
    <dgm:cxn modelId="{224E902D-69C8-495D-B5D3-75934FF79D0A}" type="presOf" srcId="{7ECFFECA-6474-433C-B77D-6BE7EBEA4E7B}" destId="{6439A183-BC48-4C7B-B4DD-1B1BE89C707A}" srcOrd="0" destOrd="0" presId="urn:microsoft.com/office/officeart/2005/8/layout/hList1"/>
    <dgm:cxn modelId="{32AA8B48-0D86-4860-968C-7C002074EF5A}" type="presOf" srcId="{90F4CC8B-4F36-4911-90F7-06E51C53857F}" destId="{DAE0F76E-717A-4277-8E6B-12E025FF5744}" srcOrd="0" destOrd="0" presId="urn:microsoft.com/office/officeart/2005/8/layout/hList1"/>
    <dgm:cxn modelId="{850BAE7E-1078-42DF-8238-21913BDC44CD}" srcId="{9214FD2B-A397-409D-AC20-5603824CFB90}" destId="{527021C9-C101-446D-A220-972E59678306}" srcOrd="0" destOrd="0" parTransId="{3B66317C-0292-46E1-8834-1A4C2229690F}" sibTransId="{77CA535A-BC7C-4EB3-8458-18668D67546E}"/>
    <dgm:cxn modelId="{40BBCA91-C75F-48FD-ADCB-31415790E950}" type="presOf" srcId="{C9FB9E67-7DE6-4343-BEFC-FFFAAD24F266}" destId="{6439A183-BC48-4C7B-B4DD-1B1BE89C707A}" srcOrd="0" destOrd="1" presId="urn:microsoft.com/office/officeart/2005/8/layout/hList1"/>
    <dgm:cxn modelId="{BAB74F98-16D3-41F0-9855-2010932F049F}" srcId="{13E4DF61-C422-4F26-AA33-D736D4875EB8}" destId="{7ECFFECA-6474-433C-B77D-6BE7EBEA4E7B}" srcOrd="0" destOrd="0" parTransId="{44A010CF-5690-4568-94B4-59EAA1C57118}" sibTransId="{6F4C7495-D805-4FC0-A1E0-742E7381157D}"/>
    <dgm:cxn modelId="{153660D6-2C48-4FB7-837D-1930D7C978AD}" type="presOf" srcId="{527021C9-C101-446D-A220-972E59678306}" destId="{086C3593-BA1D-45E4-A8AB-75C967056CC5}" srcOrd="0" destOrd="0" presId="urn:microsoft.com/office/officeart/2005/8/layout/hList1"/>
    <dgm:cxn modelId="{1AA1B7E3-5EB2-49D0-9E27-769D61B6F7A6}" type="presOf" srcId="{9214FD2B-A397-409D-AC20-5603824CFB90}" destId="{73F91006-3F09-4C0D-B8D1-F45487D142F1}" srcOrd="0" destOrd="0" presId="urn:microsoft.com/office/officeart/2005/8/layout/hList1"/>
    <dgm:cxn modelId="{E06632F4-6D70-488E-889F-CBBA9B3B55D4}" srcId="{90F4CC8B-4F36-4911-90F7-06E51C53857F}" destId="{9214FD2B-A397-409D-AC20-5603824CFB90}" srcOrd="0" destOrd="0" parTransId="{19EA6AD2-CF93-49F7-BD1B-8F9AC8CC065D}" sibTransId="{A0B734EE-537E-4CAC-85C8-DC07B9E9F47B}"/>
    <dgm:cxn modelId="{1ECCCAFA-CE4E-496B-A33B-C9A93E35D68E}" srcId="{13E4DF61-C422-4F26-AA33-D736D4875EB8}" destId="{C9FB9E67-7DE6-4343-BEFC-FFFAAD24F266}" srcOrd="1" destOrd="0" parTransId="{89C7A294-BF07-4C42-A51C-DDDFE9D65212}" sibTransId="{9D538BC2-B584-4391-8908-C5BB346C9ED1}"/>
    <dgm:cxn modelId="{85C45189-DD09-42B9-AEF3-D9F0E949196D}" type="presParOf" srcId="{DAE0F76E-717A-4277-8E6B-12E025FF5744}" destId="{AA0D1239-4CB9-4B97-9FBB-788AAC316733}" srcOrd="0" destOrd="0" presId="urn:microsoft.com/office/officeart/2005/8/layout/hList1"/>
    <dgm:cxn modelId="{20A400E2-8F8D-4EED-9980-5609BFB20212}" type="presParOf" srcId="{AA0D1239-4CB9-4B97-9FBB-788AAC316733}" destId="{73F91006-3F09-4C0D-B8D1-F45487D142F1}" srcOrd="0" destOrd="0" presId="urn:microsoft.com/office/officeart/2005/8/layout/hList1"/>
    <dgm:cxn modelId="{26EBB7AE-8B30-40A4-B3F2-11EF180517F4}" type="presParOf" srcId="{AA0D1239-4CB9-4B97-9FBB-788AAC316733}" destId="{086C3593-BA1D-45E4-A8AB-75C967056CC5}" srcOrd="1" destOrd="0" presId="urn:microsoft.com/office/officeart/2005/8/layout/hList1"/>
    <dgm:cxn modelId="{6EC38350-2C0A-425D-A901-31F1F75B3AC9}" type="presParOf" srcId="{DAE0F76E-717A-4277-8E6B-12E025FF5744}" destId="{78E53E4B-B2B3-4273-8891-8045924ECDE9}" srcOrd="1" destOrd="0" presId="urn:microsoft.com/office/officeart/2005/8/layout/hList1"/>
    <dgm:cxn modelId="{E2D75123-81F0-44EA-BB67-45A80F9C18DD}" type="presParOf" srcId="{DAE0F76E-717A-4277-8E6B-12E025FF5744}" destId="{5089F17C-9CCD-4153-A499-48AA02D5F2A9}" srcOrd="2" destOrd="0" presId="urn:microsoft.com/office/officeart/2005/8/layout/hList1"/>
    <dgm:cxn modelId="{78BA4B27-D770-4EC8-90B5-29ECF750FD2F}" type="presParOf" srcId="{5089F17C-9CCD-4153-A499-48AA02D5F2A9}" destId="{4D1A90E0-663D-4013-B1F7-4A6162EEED95}" srcOrd="0" destOrd="0" presId="urn:microsoft.com/office/officeart/2005/8/layout/hList1"/>
    <dgm:cxn modelId="{AD5E3525-3927-46A2-BFB2-8A0DD5C9C83C}" type="presParOf" srcId="{5089F17C-9CCD-4153-A499-48AA02D5F2A9}" destId="{6439A183-BC48-4C7B-B4DD-1B1BE89C70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A08D62-D60C-4448-BE0E-D0F6D0288AD7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190CD245-CD7E-4521-9C7B-9AA203E15ABB}">
      <dgm:prSet/>
      <dgm:spPr/>
      <dgm:t>
        <a:bodyPr/>
        <a:lstStyle/>
        <a:p>
          <a:pPr rtl="0" latinLnBrk="1"/>
          <a:r>
            <a:rPr lang="ko-KR" dirty="0"/>
            <a:t>단기간의 기대는 비현실적일지도 모르나</a:t>
          </a:r>
          <a:r>
            <a:rPr lang="en-US" dirty="0"/>
            <a:t>, </a:t>
          </a:r>
          <a:r>
            <a:rPr lang="ko-KR" dirty="0"/>
            <a:t>장기적인 전망은 매우 밝음</a:t>
          </a:r>
        </a:p>
      </dgm:t>
    </dgm:pt>
    <dgm:pt modelId="{4EE2620D-E5CD-4C6A-A002-135BBB8D04C3}" type="parTrans" cxnId="{4BCC0E1B-6808-4FEF-9D7F-6EA54ED83EB5}">
      <dgm:prSet/>
      <dgm:spPr/>
      <dgm:t>
        <a:bodyPr/>
        <a:lstStyle/>
        <a:p>
          <a:pPr latinLnBrk="1"/>
          <a:endParaRPr lang="ko-KR" altLang="en-US"/>
        </a:p>
      </dgm:t>
    </dgm:pt>
    <dgm:pt modelId="{F3B598B3-45BA-4240-A491-BBC04EE56F33}" type="sibTrans" cxnId="{4BCC0E1B-6808-4FEF-9D7F-6EA54ED83EB5}">
      <dgm:prSet/>
      <dgm:spPr/>
      <dgm:t>
        <a:bodyPr/>
        <a:lstStyle/>
        <a:p>
          <a:pPr latinLnBrk="1"/>
          <a:endParaRPr lang="ko-KR" altLang="en-US"/>
        </a:p>
      </dgm:t>
    </dgm:pt>
    <dgm:pt modelId="{EAFADF42-4298-49D3-B524-2728B65B3AFF}">
      <dgm:prSet/>
      <dgm:spPr/>
      <dgm:t>
        <a:bodyPr/>
        <a:lstStyle/>
        <a:p>
          <a:pPr rtl="0" latinLnBrk="1"/>
          <a:r>
            <a:rPr lang="en-US"/>
            <a:t>AI </a:t>
          </a:r>
          <a:r>
            <a:rPr lang="ko-KR"/>
            <a:t>역사상 유례를 찾아볼 수 없는 수준의 투자로 인해 매우 빠르게 발전해왔음</a:t>
          </a:r>
        </a:p>
      </dgm:t>
    </dgm:pt>
    <dgm:pt modelId="{C8001E6C-1343-4648-BBA2-4A156A80FB73}" type="parTrans" cxnId="{A40CB371-F101-40DD-A86A-5A2491D56FC1}">
      <dgm:prSet/>
      <dgm:spPr/>
      <dgm:t>
        <a:bodyPr/>
        <a:lstStyle/>
        <a:p>
          <a:pPr latinLnBrk="1"/>
          <a:endParaRPr lang="ko-KR" altLang="en-US"/>
        </a:p>
      </dgm:t>
    </dgm:pt>
    <dgm:pt modelId="{30163919-1483-4B04-B5F0-DEB7C19A3753}" type="sibTrans" cxnId="{A40CB371-F101-40DD-A86A-5A2491D56FC1}">
      <dgm:prSet/>
      <dgm:spPr/>
      <dgm:t>
        <a:bodyPr/>
        <a:lstStyle/>
        <a:p>
          <a:pPr latinLnBrk="1"/>
          <a:endParaRPr lang="ko-KR" altLang="en-US"/>
        </a:p>
      </dgm:t>
    </dgm:pt>
    <dgm:pt modelId="{4DB18818-11A7-4308-8C3A-A28DCF2A92F9}">
      <dgm:prSet/>
      <dgm:spPr/>
      <dgm:t>
        <a:bodyPr/>
        <a:lstStyle/>
        <a:p>
          <a:pPr rtl="0" latinLnBrk="1"/>
          <a:r>
            <a:rPr lang="ko-KR"/>
            <a:t>하지만 비교적 아주 일부분 만이 현실 세계의 제품과 프로세스에 적용됨</a:t>
          </a:r>
        </a:p>
      </dgm:t>
    </dgm:pt>
    <dgm:pt modelId="{3A3E0078-4194-4C4B-A292-BEC2885C6139}" type="parTrans" cxnId="{2412D491-31FC-4E10-879D-50EF64B349DE}">
      <dgm:prSet/>
      <dgm:spPr/>
      <dgm:t>
        <a:bodyPr/>
        <a:lstStyle/>
        <a:p>
          <a:pPr latinLnBrk="1"/>
          <a:endParaRPr lang="ko-KR" altLang="en-US"/>
        </a:p>
      </dgm:t>
    </dgm:pt>
    <dgm:pt modelId="{1843CA91-FDF3-4722-A39B-5AEC840A86A0}" type="sibTrans" cxnId="{2412D491-31FC-4E10-879D-50EF64B349DE}">
      <dgm:prSet/>
      <dgm:spPr/>
      <dgm:t>
        <a:bodyPr/>
        <a:lstStyle/>
        <a:p>
          <a:pPr latinLnBrk="1"/>
          <a:endParaRPr lang="ko-KR" altLang="en-US"/>
        </a:p>
      </dgm:t>
    </dgm:pt>
    <dgm:pt modelId="{67EE8999-8275-42F5-A12F-C5280B2096A2}">
      <dgm:prSet/>
      <dgm:spPr/>
      <dgm:t>
        <a:bodyPr/>
        <a:lstStyle/>
        <a:p>
          <a:pPr rtl="0" latinLnBrk="1"/>
          <a:r>
            <a:rPr lang="ko-KR" dirty="0"/>
            <a:t>물론 많이 사용하지만 일상생활의 액세서리일 뿐</a:t>
          </a:r>
          <a:r>
            <a:rPr lang="en-US" dirty="0"/>
            <a:t>, </a:t>
          </a:r>
          <a:r>
            <a:rPr lang="ko-KR" dirty="0"/>
            <a:t>우리의 업무와 생활의 중심에 들어오지 않았음</a:t>
          </a:r>
        </a:p>
      </dgm:t>
    </dgm:pt>
    <dgm:pt modelId="{07BCD3C1-2E67-4877-AF87-874FF051B620}" type="parTrans" cxnId="{4C5CC4B5-32AE-42A8-A8A5-ED24F729D35F}">
      <dgm:prSet/>
      <dgm:spPr/>
      <dgm:t>
        <a:bodyPr/>
        <a:lstStyle/>
        <a:p>
          <a:pPr latinLnBrk="1"/>
          <a:endParaRPr lang="ko-KR" altLang="en-US"/>
        </a:p>
      </dgm:t>
    </dgm:pt>
    <dgm:pt modelId="{93427686-0DF8-4856-9422-A0ABF3FF534E}" type="sibTrans" cxnId="{4C5CC4B5-32AE-42A8-A8A5-ED24F729D35F}">
      <dgm:prSet/>
      <dgm:spPr/>
      <dgm:t>
        <a:bodyPr/>
        <a:lstStyle/>
        <a:p>
          <a:pPr latinLnBrk="1"/>
          <a:endParaRPr lang="ko-KR" altLang="en-US"/>
        </a:p>
      </dgm:t>
    </dgm:pt>
    <dgm:pt modelId="{421947B7-90FE-41B6-A2E7-A04496C3AD37}" type="pres">
      <dgm:prSet presAssocID="{22A08D62-D60C-4448-BE0E-D0F6D0288AD7}" presName="Name0" presStyleCnt="0">
        <dgm:presLayoutVars>
          <dgm:chMax val="7"/>
          <dgm:chPref val="7"/>
          <dgm:dir/>
        </dgm:presLayoutVars>
      </dgm:prSet>
      <dgm:spPr/>
    </dgm:pt>
    <dgm:pt modelId="{30A55582-8C4A-4014-A07B-C572EB35F365}" type="pres">
      <dgm:prSet presAssocID="{22A08D62-D60C-4448-BE0E-D0F6D0288AD7}" presName="Name1" presStyleCnt="0"/>
      <dgm:spPr/>
    </dgm:pt>
    <dgm:pt modelId="{A151AE5C-3A15-4505-A09F-8A7A14FAAC8B}" type="pres">
      <dgm:prSet presAssocID="{22A08D62-D60C-4448-BE0E-D0F6D0288AD7}" presName="cycle" presStyleCnt="0"/>
      <dgm:spPr/>
    </dgm:pt>
    <dgm:pt modelId="{37340707-42EC-4A2E-A721-EFD70FAC02E7}" type="pres">
      <dgm:prSet presAssocID="{22A08D62-D60C-4448-BE0E-D0F6D0288AD7}" presName="srcNode" presStyleLbl="node1" presStyleIdx="0" presStyleCnt="4"/>
      <dgm:spPr/>
    </dgm:pt>
    <dgm:pt modelId="{B5163DDD-83F8-42B7-810A-4AD289F1D868}" type="pres">
      <dgm:prSet presAssocID="{22A08D62-D60C-4448-BE0E-D0F6D0288AD7}" presName="conn" presStyleLbl="parChTrans1D2" presStyleIdx="0" presStyleCnt="1"/>
      <dgm:spPr/>
    </dgm:pt>
    <dgm:pt modelId="{185991CD-2C17-4AF4-82A4-55214B112C25}" type="pres">
      <dgm:prSet presAssocID="{22A08D62-D60C-4448-BE0E-D0F6D0288AD7}" presName="extraNode" presStyleLbl="node1" presStyleIdx="0" presStyleCnt="4"/>
      <dgm:spPr/>
    </dgm:pt>
    <dgm:pt modelId="{A97139B3-748A-48AB-BED2-BF0A18858967}" type="pres">
      <dgm:prSet presAssocID="{22A08D62-D60C-4448-BE0E-D0F6D0288AD7}" presName="dstNode" presStyleLbl="node1" presStyleIdx="0" presStyleCnt="4"/>
      <dgm:spPr/>
    </dgm:pt>
    <dgm:pt modelId="{A717F6AD-7513-443D-AE10-B936D5BB4985}" type="pres">
      <dgm:prSet presAssocID="{190CD245-CD7E-4521-9C7B-9AA203E15ABB}" presName="text_1" presStyleLbl="node1" presStyleIdx="0" presStyleCnt="4">
        <dgm:presLayoutVars>
          <dgm:bulletEnabled val="1"/>
        </dgm:presLayoutVars>
      </dgm:prSet>
      <dgm:spPr/>
    </dgm:pt>
    <dgm:pt modelId="{2C499828-65A4-4F5A-92D0-7FB163A49ADE}" type="pres">
      <dgm:prSet presAssocID="{190CD245-CD7E-4521-9C7B-9AA203E15ABB}" presName="accent_1" presStyleCnt="0"/>
      <dgm:spPr/>
    </dgm:pt>
    <dgm:pt modelId="{352FF808-D149-42C1-ACE1-055E51C8692E}" type="pres">
      <dgm:prSet presAssocID="{190CD245-CD7E-4521-9C7B-9AA203E15ABB}" presName="accentRepeatNode" presStyleLbl="solidFgAcc1" presStyleIdx="0" presStyleCnt="4"/>
      <dgm:spPr/>
    </dgm:pt>
    <dgm:pt modelId="{C0556C7C-58AD-4FF6-84E1-8A6C1E448D27}" type="pres">
      <dgm:prSet presAssocID="{EAFADF42-4298-49D3-B524-2728B65B3AFF}" presName="text_2" presStyleLbl="node1" presStyleIdx="1" presStyleCnt="4">
        <dgm:presLayoutVars>
          <dgm:bulletEnabled val="1"/>
        </dgm:presLayoutVars>
      </dgm:prSet>
      <dgm:spPr/>
    </dgm:pt>
    <dgm:pt modelId="{98867D93-1A5E-4937-A6E2-D33C34184AD3}" type="pres">
      <dgm:prSet presAssocID="{EAFADF42-4298-49D3-B524-2728B65B3AFF}" presName="accent_2" presStyleCnt="0"/>
      <dgm:spPr/>
    </dgm:pt>
    <dgm:pt modelId="{04ABDC2E-55B2-4BD1-ADE7-9FE08AD787DF}" type="pres">
      <dgm:prSet presAssocID="{EAFADF42-4298-49D3-B524-2728B65B3AFF}" presName="accentRepeatNode" presStyleLbl="solidFgAcc1" presStyleIdx="1" presStyleCnt="4"/>
      <dgm:spPr/>
    </dgm:pt>
    <dgm:pt modelId="{6740CD14-C015-4D91-B5D3-A2B377195FCA}" type="pres">
      <dgm:prSet presAssocID="{4DB18818-11A7-4308-8C3A-A28DCF2A92F9}" presName="text_3" presStyleLbl="node1" presStyleIdx="2" presStyleCnt="4">
        <dgm:presLayoutVars>
          <dgm:bulletEnabled val="1"/>
        </dgm:presLayoutVars>
      </dgm:prSet>
      <dgm:spPr/>
    </dgm:pt>
    <dgm:pt modelId="{0907E2CF-3F89-442B-9C01-23033C8850E4}" type="pres">
      <dgm:prSet presAssocID="{4DB18818-11A7-4308-8C3A-A28DCF2A92F9}" presName="accent_3" presStyleCnt="0"/>
      <dgm:spPr/>
    </dgm:pt>
    <dgm:pt modelId="{9993D455-56AE-4A97-A732-07E3635BE141}" type="pres">
      <dgm:prSet presAssocID="{4DB18818-11A7-4308-8C3A-A28DCF2A92F9}" presName="accentRepeatNode" presStyleLbl="solidFgAcc1" presStyleIdx="2" presStyleCnt="4"/>
      <dgm:spPr/>
    </dgm:pt>
    <dgm:pt modelId="{BAE61C76-EA4A-49C4-B89F-C34CB41496EA}" type="pres">
      <dgm:prSet presAssocID="{67EE8999-8275-42F5-A12F-C5280B2096A2}" presName="text_4" presStyleLbl="node1" presStyleIdx="3" presStyleCnt="4">
        <dgm:presLayoutVars>
          <dgm:bulletEnabled val="1"/>
        </dgm:presLayoutVars>
      </dgm:prSet>
      <dgm:spPr/>
    </dgm:pt>
    <dgm:pt modelId="{861AA070-7850-4DC6-AEEB-51760D1A0041}" type="pres">
      <dgm:prSet presAssocID="{67EE8999-8275-42F5-A12F-C5280B2096A2}" presName="accent_4" presStyleCnt="0"/>
      <dgm:spPr/>
    </dgm:pt>
    <dgm:pt modelId="{D46D19BC-80E2-4D88-8D1A-244A6A8D96D4}" type="pres">
      <dgm:prSet presAssocID="{67EE8999-8275-42F5-A12F-C5280B2096A2}" presName="accentRepeatNode" presStyleLbl="solidFgAcc1" presStyleIdx="3" presStyleCnt="4"/>
      <dgm:spPr/>
    </dgm:pt>
  </dgm:ptLst>
  <dgm:cxnLst>
    <dgm:cxn modelId="{4AD07707-FDCB-4126-93BF-44580C47151D}" type="presOf" srcId="{67EE8999-8275-42F5-A12F-C5280B2096A2}" destId="{BAE61C76-EA4A-49C4-B89F-C34CB41496EA}" srcOrd="0" destOrd="0" presId="urn:microsoft.com/office/officeart/2008/layout/VerticalCurvedList"/>
    <dgm:cxn modelId="{4BCC0E1B-6808-4FEF-9D7F-6EA54ED83EB5}" srcId="{22A08D62-D60C-4448-BE0E-D0F6D0288AD7}" destId="{190CD245-CD7E-4521-9C7B-9AA203E15ABB}" srcOrd="0" destOrd="0" parTransId="{4EE2620D-E5CD-4C6A-A002-135BBB8D04C3}" sibTransId="{F3B598B3-45BA-4240-A491-BBC04EE56F33}"/>
    <dgm:cxn modelId="{E925A54B-DF70-4C0C-B577-3EF77C16B2A4}" type="presOf" srcId="{190CD245-CD7E-4521-9C7B-9AA203E15ABB}" destId="{A717F6AD-7513-443D-AE10-B936D5BB4985}" srcOrd="0" destOrd="0" presId="urn:microsoft.com/office/officeart/2008/layout/VerticalCurvedList"/>
    <dgm:cxn modelId="{A40CB371-F101-40DD-A86A-5A2491D56FC1}" srcId="{22A08D62-D60C-4448-BE0E-D0F6D0288AD7}" destId="{EAFADF42-4298-49D3-B524-2728B65B3AFF}" srcOrd="1" destOrd="0" parTransId="{C8001E6C-1343-4648-BBA2-4A156A80FB73}" sibTransId="{30163919-1483-4B04-B5F0-DEB7C19A3753}"/>
    <dgm:cxn modelId="{7169DF7E-D80F-4267-84A4-1A1871F678FD}" type="presOf" srcId="{22A08D62-D60C-4448-BE0E-D0F6D0288AD7}" destId="{421947B7-90FE-41B6-A2E7-A04496C3AD37}" srcOrd="0" destOrd="0" presId="urn:microsoft.com/office/officeart/2008/layout/VerticalCurvedList"/>
    <dgm:cxn modelId="{2412D491-31FC-4E10-879D-50EF64B349DE}" srcId="{22A08D62-D60C-4448-BE0E-D0F6D0288AD7}" destId="{4DB18818-11A7-4308-8C3A-A28DCF2A92F9}" srcOrd="2" destOrd="0" parTransId="{3A3E0078-4194-4C4B-A292-BEC2885C6139}" sibTransId="{1843CA91-FDF3-4722-A39B-5AEC840A86A0}"/>
    <dgm:cxn modelId="{C66DBBA4-E585-4D51-BA37-CFD58FA5A12C}" type="presOf" srcId="{4DB18818-11A7-4308-8C3A-A28DCF2A92F9}" destId="{6740CD14-C015-4D91-B5D3-A2B377195FCA}" srcOrd="0" destOrd="0" presId="urn:microsoft.com/office/officeart/2008/layout/VerticalCurvedList"/>
    <dgm:cxn modelId="{ADFB47B2-9ED9-42A3-9417-DEEDC6293D60}" type="presOf" srcId="{EAFADF42-4298-49D3-B524-2728B65B3AFF}" destId="{C0556C7C-58AD-4FF6-84E1-8A6C1E448D27}" srcOrd="0" destOrd="0" presId="urn:microsoft.com/office/officeart/2008/layout/VerticalCurvedList"/>
    <dgm:cxn modelId="{4C5CC4B5-32AE-42A8-A8A5-ED24F729D35F}" srcId="{22A08D62-D60C-4448-BE0E-D0F6D0288AD7}" destId="{67EE8999-8275-42F5-A12F-C5280B2096A2}" srcOrd="3" destOrd="0" parTransId="{07BCD3C1-2E67-4877-AF87-874FF051B620}" sibTransId="{93427686-0DF8-4856-9422-A0ABF3FF534E}"/>
    <dgm:cxn modelId="{1E2ADCE7-0055-4C2D-9331-6535C8630DA5}" type="presOf" srcId="{F3B598B3-45BA-4240-A491-BBC04EE56F33}" destId="{B5163DDD-83F8-42B7-810A-4AD289F1D868}" srcOrd="0" destOrd="0" presId="urn:microsoft.com/office/officeart/2008/layout/VerticalCurvedList"/>
    <dgm:cxn modelId="{4E87C8C3-5CCB-4324-AD0F-CFF626253F79}" type="presParOf" srcId="{421947B7-90FE-41B6-A2E7-A04496C3AD37}" destId="{30A55582-8C4A-4014-A07B-C572EB35F365}" srcOrd="0" destOrd="0" presId="urn:microsoft.com/office/officeart/2008/layout/VerticalCurvedList"/>
    <dgm:cxn modelId="{5B05E6FC-9F21-4775-B4B7-B947F86EDEFC}" type="presParOf" srcId="{30A55582-8C4A-4014-A07B-C572EB35F365}" destId="{A151AE5C-3A15-4505-A09F-8A7A14FAAC8B}" srcOrd="0" destOrd="0" presId="urn:microsoft.com/office/officeart/2008/layout/VerticalCurvedList"/>
    <dgm:cxn modelId="{DC51D635-9DB5-4398-AF34-F95A5F29A799}" type="presParOf" srcId="{A151AE5C-3A15-4505-A09F-8A7A14FAAC8B}" destId="{37340707-42EC-4A2E-A721-EFD70FAC02E7}" srcOrd="0" destOrd="0" presId="urn:microsoft.com/office/officeart/2008/layout/VerticalCurvedList"/>
    <dgm:cxn modelId="{51B9E941-FBEC-4BA8-8499-7544D40EE1BF}" type="presParOf" srcId="{A151AE5C-3A15-4505-A09F-8A7A14FAAC8B}" destId="{B5163DDD-83F8-42B7-810A-4AD289F1D868}" srcOrd="1" destOrd="0" presId="urn:microsoft.com/office/officeart/2008/layout/VerticalCurvedList"/>
    <dgm:cxn modelId="{8D02581D-C309-4EEE-A10B-637C28F3D16F}" type="presParOf" srcId="{A151AE5C-3A15-4505-A09F-8A7A14FAAC8B}" destId="{185991CD-2C17-4AF4-82A4-55214B112C25}" srcOrd="2" destOrd="0" presId="urn:microsoft.com/office/officeart/2008/layout/VerticalCurvedList"/>
    <dgm:cxn modelId="{0D742547-ACE5-4CDD-A9C3-F6E250096140}" type="presParOf" srcId="{A151AE5C-3A15-4505-A09F-8A7A14FAAC8B}" destId="{A97139B3-748A-48AB-BED2-BF0A18858967}" srcOrd="3" destOrd="0" presId="urn:microsoft.com/office/officeart/2008/layout/VerticalCurvedList"/>
    <dgm:cxn modelId="{D21CA401-7DCA-4CDD-9D76-A729331DA41A}" type="presParOf" srcId="{30A55582-8C4A-4014-A07B-C572EB35F365}" destId="{A717F6AD-7513-443D-AE10-B936D5BB4985}" srcOrd="1" destOrd="0" presId="urn:microsoft.com/office/officeart/2008/layout/VerticalCurvedList"/>
    <dgm:cxn modelId="{1E08817B-0D7E-4119-9EB4-07E172AE41E5}" type="presParOf" srcId="{30A55582-8C4A-4014-A07B-C572EB35F365}" destId="{2C499828-65A4-4F5A-92D0-7FB163A49ADE}" srcOrd="2" destOrd="0" presId="urn:microsoft.com/office/officeart/2008/layout/VerticalCurvedList"/>
    <dgm:cxn modelId="{574FEF1C-4E3C-42D0-B3A5-5CB0203C8BD9}" type="presParOf" srcId="{2C499828-65A4-4F5A-92D0-7FB163A49ADE}" destId="{352FF808-D149-42C1-ACE1-055E51C8692E}" srcOrd="0" destOrd="0" presId="urn:microsoft.com/office/officeart/2008/layout/VerticalCurvedList"/>
    <dgm:cxn modelId="{537BE4B6-1364-476E-9019-F28C4BC8DAE8}" type="presParOf" srcId="{30A55582-8C4A-4014-A07B-C572EB35F365}" destId="{C0556C7C-58AD-4FF6-84E1-8A6C1E448D27}" srcOrd="3" destOrd="0" presId="urn:microsoft.com/office/officeart/2008/layout/VerticalCurvedList"/>
    <dgm:cxn modelId="{D6832003-EE0D-4447-8CA9-60FEB03CB6FA}" type="presParOf" srcId="{30A55582-8C4A-4014-A07B-C572EB35F365}" destId="{98867D93-1A5E-4937-A6E2-D33C34184AD3}" srcOrd="4" destOrd="0" presId="urn:microsoft.com/office/officeart/2008/layout/VerticalCurvedList"/>
    <dgm:cxn modelId="{9EF4CAC8-F727-40A6-928D-99AEC4D02A88}" type="presParOf" srcId="{98867D93-1A5E-4937-A6E2-D33C34184AD3}" destId="{04ABDC2E-55B2-4BD1-ADE7-9FE08AD787DF}" srcOrd="0" destOrd="0" presId="urn:microsoft.com/office/officeart/2008/layout/VerticalCurvedList"/>
    <dgm:cxn modelId="{9FDACCFB-9C61-459D-86FD-719E97CF16F7}" type="presParOf" srcId="{30A55582-8C4A-4014-A07B-C572EB35F365}" destId="{6740CD14-C015-4D91-B5D3-A2B377195FCA}" srcOrd="5" destOrd="0" presId="urn:microsoft.com/office/officeart/2008/layout/VerticalCurvedList"/>
    <dgm:cxn modelId="{7CE4CEF7-0DB3-49C6-A228-2347A7D282B8}" type="presParOf" srcId="{30A55582-8C4A-4014-A07B-C572EB35F365}" destId="{0907E2CF-3F89-442B-9C01-23033C8850E4}" srcOrd="6" destOrd="0" presId="urn:microsoft.com/office/officeart/2008/layout/VerticalCurvedList"/>
    <dgm:cxn modelId="{2C298EDC-F52E-422A-A48A-610DAE1530A9}" type="presParOf" srcId="{0907E2CF-3F89-442B-9C01-23033C8850E4}" destId="{9993D455-56AE-4A97-A732-07E3635BE141}" srcOrd="0" destOrd="0" presId="urn:microsoft.com/office/officeart/2008/layout/VerticalCurvedList"/>
    <dgm:cxn modelId="{40639CB1-B681-4A1D-8222-735C68A345B3}" type="presParOf" srcId="{30A55582-8C4A-4014-A07B-C572EB35F365}" destId="{BAE61C76-EA4A-49C4-B89F-C34CB41496EA}" srcOrd="7" destOrd="0" presId="urn:microsoft.com/office/officeart/2008/layout/VerticalCurvedList"/>
    <dgm:cxn modelId="{594680C6-4DED-4E63-A988-968ED1748608}" type="presParOf" srcId="{30A55582-8C4A-4014-A07B-C572EB35F365}" destId="{861AA070-7850-4DC6-AEEB-51760D1A0041}" srcOrd="8" destOrd="0" presId="urn:microsoft.com/office/officeart/2008/layout/VerticalCurvedList"/>
    <dgm:cxn modelId="{BACC8770-BCAB-4E9A-8AC8-8682B93E9B42}" type="presParOf" srcId="{861AA070-7850-4DC6-AEEB-51760D1A0041}" destId="{D46D19BC-80E2-4D88-8D1A-244A6A8D96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85176F-3B99-4B1E-AC30-1EC58C77162B}" type="doc">
      <dgm:prSet loTypeId="urn:microsoft.com/office/officeart/2005/8/layout/hList3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1B2B2FD0-6973-477D-BC2D-B9BFB89745CB}">
      <dgm:prSet phldrT="[텍스트]"/>
      <dgm:spPr/>
      <dgm:t>
        <a:bodyPr/>
        <a:lstStyle/>
        <a:p>
          <a:pPr latinLnBrk="1"/>
          <a:r>
            <a:rPr lang="ko-KR" altLang="en-US" b="1" dirty="0"/>
            <a:t>결론</a:t>
          </a:r>
        </a:p>
      </dgm:t>
    </dgm:pt>
    <dgm:pt modelId="{5578A4B4-86FE-44AE-A6C4-06BD73842A3B}" type="parTrans" cxnId="{55CDB5B3-A89A-46A7-995C-416AD34C988B}">
      <dgm:prSet/>
      <dgm:spPr/>
      <dgm:t>
        <a:bodyPr/>
        <a:lstStyle/>
        <a:p>
          <a:pPr latinLnBrk="1"/>
          <a:endParaRPr lang="ko-KR" altLang="en-US"/>
        </a:p>
      </dgm:t>
    </dgm:pt>
    <dgm:pt modelId="{1A8FA496-605F-47BB-91E0-09965E4F3C9E}" type="sibTrans" cxnId="{55CDB5B3-A89A-46A7-995C-416AD34C988B}">
      <dgm:prSet/>
      <dgm:spPr/>
      <dgm:t>
        <a:bodyPr/>
        <a:lstStyle/>
        <a:p>
          <a:pPr latinLnBrk="1"/>
          <a:endParaRPr lang="ko-KR" altLang="en-US"/>
        </a:p>
      </dgm:t>
    </dgm:pt>
    <dgm:pt modelId="{960D8365-7881-4A88-80D6-8FBBD7966C47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단기간의 </a:t>
          </a:r>
          <a:r>
            <a:rPr lang="ko-KR" altLang="en-US" sz="2000" dirty="0" err="1"/>
            <a:t>과대선전은</a:t>
          </a:r>
          <a:r>
            <a:rPr lang="ko-KR" altLang="en-US" sz="2000" dirty="0"/>
            <a:t> 믿지 말고 </a:t>
          </a:r>
          <a:endParaRPr lang="en-US" altLang="ko-KR" sz="2000" dirty="0"/>
        </a:p>
        <a:p>
          <a:pPr latinLnBrk="1"/>
          <a:r>
            <a:rPr lang="ko-KR" altLang="en-US" sz="2000" dirty="0"/>
            <a:t>장기 비전을 믿어야 함</a:t>
          </a:r>
        </a:p>
      </dgm:t>
    </dgm:pt>
    <dgm:pt modelId="{F7D0E98C-27BE-46A5-8099-474903E86020}" type="parTrans" cxnId="{C5B59B50-D9AF-43F4-A843-C81922BAD217}">
      <dgm:prSet/>
      <dgm:spPr/>
      <dgm:t>
        <a:bodyPr/>
        <a:lstStyle/>
        <a:p>
          <a:pPr latinLnBrk="1"/>
          <a:endParaRPr lang="ko-KR" altLang="en-US"/>
        </a:p>
      </dgm:t>
    </dgm:pt>
    <dgm:pt modelId="{D20E9A3E-7B35-4B3E-B5AF-B14B8893E673}" type="sibTrans" cxnId="{C5B59B50-D9AF-43F4-A843-C81922BAD217}">
      <dgm:prSet/>
      <dgm:spPr/>
      <dgm:t>
        <a:bodyPr/>
        <a:lstStyle/>
        <a:p>
          <a:pPr latinLnBrk="1"/>
          <a:endParaRPr lang="ko-KR" altLang="en-US"/>
        </a:p>
      </dgm:t>
    </dgm:pt>
    <dgm:pt modelId="{EF18C24A-1407-4BFD-BBA1-25512324D161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언젠가 </a:t>
          </a:r>
          <a:r>
            <a:rPr lang="en-US" altLang="ko-KR" sz="2000" dirty="0"/>
            <a:t>AI</a:t>
          </a:r>
          <a:r>
            <a:rPr lang="ko-KR" altLang="en-US" sz="2000" dirty="0"/>
            <a:t>의 시대는 오게 되어있음</a:t>
          </a:r>
        </a:p>
      </dgm:t>
    </dgm:pt>
    <dgm:pt modelId="{CEAFD195-14C8-45F7-8E54-DF777C71315C}" type="parTrans" cxnId="{1B5B33AF-B2AC-408A-A909-E23024A3C1A3}">
      <dgm:prSet/>
      <dgm:spPr/>
      <dgm:t>
        <a:bodyPr/>
        <a:lstStyle/>
        <a:p>
          <a:pPr latinLnBrk="1"/>
          <a:endParaRPr lang="ko-KR" altLang="en-US"/>
        </a:p>
      </dgm:t>
    </dgm:pt>
    <dgm:pt modelId="{78857964-0709-4ADF-BCF9-387683630CAD}" type="sibTrans" cxnId="{1B5B33AF-B2AC-408A-A909-E23024A3C1A3}">
      <dgm:prSet/>
      <dgm:spPr/>
      <dgm:t>
        <a:bodyPr/>
        <a:lstStyle/>
        <a:p>
          <a:pPr latinLnBrk="1"/>
          <a:endParaRPr lang="ko-KR" altLang="en-US"/>
        </a:p>
      </dgm:t>
    </dgm:pt>
    <dgm:pt modelId="{ED92BE3E-DF6A-48B5-B4F5-39F4DDFC8230}" type="pres">
      <dgm:prSet presAssocID="{E785176F-3B99-4B1E-AC30-1EC58C77162B}" presName="composite" presStyleCnt="0">
        <dgm:presLayoutVars>
          <dgm:chMax val="1"/>
          <dgm:dir/>
          <dgm:resizeHandles val="exact"/>
        </dgm:presLayoutVars>
      </dgm:prSet>
      <dgm:spPr/>
    </dgm:pt>
    <dgm:pt modelId="{843FECEC-9FAF-4503-B2AE-F9F0FB18335F}" type="pres">
      <dgm:prSet presAssocID="{1B2B2FD0-6973-477D-BC2D-B9BFB89745CB}" presName="roof" presStyleLbl="dkBgShp" presStyleIdx="0" presStyleCnt="2" custLinFactNeighborX="-1431" custLinFactNeighborY="669"/>
      <dgm:spPr/>
    </dgm:pt>
    <dgm:pt modelId="{9D79863B-6C69-42C5-846E-0BEBA2F61847}" type="pres">
      <dgm:prSet presAssocID="{1B2B2FD0-6973-477D-BC2D-B9BFB89745CB}" presName="pillars" presStyleCnt="0"/>
      <dgm:spPr/>
    </dgm:pt>
    <dgm:pt modelId="{829E8C5B-A7A9-46C7-84C8-A1C6D59A7E08}" type="pres">
      <dgm:prSet presAssocID="{1B2B2FD0-6973-477D-BC2D-B9BFB89745CB}" presName="pillar1" presStyleLbl="node1" presStyleIdx="0" presStyleCnt="2">
        <dgm:presLayoutVars>
          <dgm:bulletEnabled val="1"/>
        </dgm:presLayoutVars>
      </dgm:prSet>
      <dgm:spPr/>
    </dgm:pt>
    <dgm:pt modelId="{8B570D92-EFD9-4D70-8EB7-E808360E892D}" type="pres">
      <dgm:prSet presAssocID="{EF18C24A-1407-4BFD-BBA1-25512324D161}" presName="pillarX" presStyleLbl="node1" presStyleIdx="1" presStyleCnt="2">
        <dgm:presLayoutVars>
          <dgm:bulletEnabled val="1"/>
        </dgm:presLayoutVars>
      </dgm:prSet>
      <dgm:spPr/>
    </dgm:pt>
    <dgm:pt modelId="{9741289F-74BF-4C9A-AD90-50B113DC54B3}" type="pres">
      <dgm:prSet presAssocID="{1B2B2FD0-6973-477D-BC2D-B9BFB89745CB}" presName="base" presStyleLbl="dkBgShp" presStyleIdx="1" presStyleCnt="2"/>
      <dgm:spPr/>
    </dgm:pt>
  </dgm:ptLst>
  <dgm:cxnLst>
    <dgm:cxn modelId="{7620EF13-2C44-4A76-90EF-C6784D475340}" type="presOf" srcId="{1B2B2FD0-6973-477D-BC2D-B9BFB89745CB}" destId="{843FECEC-9FAF-4503-B2AE-F9F0FB18335F}" srcOrd="0" destOrd="0" presId="urn:microsoft.com/office/officeart/2005/8/layout/hList3"/>
    <dgm:cxn modelId="{A0515818-6D0B-4DF8-BD42-C92CA66EFFFE}" type="presOf" srcId="{E785176F-3B99-4B1E-AC30-1EC58C77162B}" destId="{ED92BE3E-DF6A-48B5-B4F5-39F4DDFC8230}" srcOrd="0" destOrd="0" presId="urn:microsoft.com/office/officeart/2005/8/layout/hList3"/>
    <dgm:cxn modelId="{9E6EF56D-95D9-4F95-A992-C11E218464A9}" type="presOf" srcId="{EF18C24A-1407-4BFD-BBA1-25512324D161}" destId="{8B570D92-EFD9-4D70-8EB7-E808360E892D}" srcOrd="0" destOrd="0" presId="urn:microsoft.com/office/officeart/2005/8/layout/hList3"/>
    <dgm:cxn modelId="{C5B59B50-D9AF-43F4-A843-C81922BAD217}" srcId="{1B2B2FD0-6973-477D-BC2D-B9BFB89745CB}" destId="{960D8365-7881-4A88-80D6-8FBBD7966C47}" srcOrd="0" destOrd="0" parTransId="{F7D0E98C-27BE-46A5-8099-474903E86020}" sibTransId="{D20E9A3E-7B35-4B3E-B5AF-B14B8893E673}"/>
    <dgm:cxn modelId="{8FD2BE8B-1C14-4B24-B8A4-B4A2A19D4B67}" type="presOf" srcId="{960D8365-7881-4A88-80D6-8FBBD7966C47}" destId="{829E8C5B-A7A9-46C7-84C8-A1C6D59A7E08}" srcOrd="0" destOrd="0" presId="urn:microsoft.com/office/officeart/2005/8/layout/hList3"/>
    <dgm:cxn modelId="{1B5B33AF-B2AC-408A-A909-E23024A3C1A3}" srcId="{1B2B2FD0-6973-477D-BC2D-B9BFB89745CB}" destId="{EF18C24A-1407-4BFD-BBA1-25512324D161}" srcOrd="1" destOrd="0" parTransId="{CEAFD195-14C8-45F7-8E54-DF777C71315C}" sibTransId="{78857964-0709-4ADF-BCF9-387683630CAD}"/>
    <dgm:cxn modelId="{55CDB5B3-A89A-46A7-995C-416AD34C988B}" srcId="{E785176F-3B99-4B1E-AC30-1EC58C77162B}" destId="{1B2B2FD0-6973-477D-BC2D-B9BFB89745CB}" srcOrd="0" destOrd="0" parTransId="{5578A4B4-86FE-44AE-A6C4-06BD73842A3B}" sibTransId="{1A8FA496-605F-47BB-91E0-09965E4F3C9E}"/>
    <dgm:cxn modelId="{3D64897E-2B03-467C-9D48-F92A37BA626D}" type="presParOf" srcId="{ED92BE3E-DF6A-48B5-B4F5-39F4DDFC8230}" destId="{843FECEC-9FAF-4503-B2AE-F9F0FB18335F}" srcOrd="0" destOrd="0" presId="urn:microsoft.com/office/officeart/2005/8/layout/hList3"/>
    <dgm:cxn modelId="{20C68A0F-0668-4285-9466-AC6F389ED9EE}" type="presParOf" srcId="{ED92BE3E-DF6A-48B5-B4F5-39F4DDFC8230}" destId="{9D79863B-6C69-42C5-846E-0BEBA2F61847}" srcOrd="1" destOrd="0" presId="urn:microsoft.com/office/officeart/2005/8/layout/hList3"/>
    <dgm:cxn modelId="{A8B78881-511E-4833-A99A-AB6E7AD821D5}" type="presParOf" srcId="{9D79863B-6C69-42C5-846E-0BEBA2F61847}" destId="{829E8C5B-A7A9-46C7-84C8-A1C6D59A7E08}" srcOrd="0" destOrd="0" presId="urn:microsoft.com/office/officeart/2005/8/layout/hList3"/>
    <dgm:cxn modelId="{9C2D07AD-49D8-49BE-B182-A4A0CD609290}" type="presParOf" srcId="{9D79863B-6C69-42C5-846E-0BEBA2F61847}" destId="{8B570D92-EFD9-4D70-8EB7-E808360E892D}" srcOrd="1" destOrd="0" presId="urn:microsoft.com/office/officeart/2005/8/layout/hList3"/>
    <dgm:cxn modelId="{72BD6D68-81D2-424D-BE09-7FA509EEAAC8}" type="presParOf" srcId="{ED92BE3E-DF6A-48B5-B4F5-39F4DDFC8230}" destId="{9741289F-74BF-4C9A-AD90-50B113DC54B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D395B1-ED5F-4A5A-87A0-23DAB55EC854}" type="doc">
      <dgm:prSet loTypeId="urn:microsoft.com/office/officeart/2005/8/layout/equation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B95F632-245F-44FA-B699-922B0383DF75}">
      <dgm:prSet custT="1"/>
      <dgm:spPr/>
      <dgm:t>
        <a:bodyPr/>
        <a:lstStyle/>
        <a:p>
          <a:pPr rtl="0" latinLnBrk="1"/>
          <a:r>
            <a:rPr lang="ko-KR" altLang="en-US" sz="1600" dirty="0"/>
            <a:t>커널 </a:t>
          </a:r>
          <a:endParaRPr lang="en-US" altLang="ko-KR" sz="1600" dirty="0"/>
        </a:p>
        <a:p>
          <a:pPr rtl="0" latinLnBrk="1"/>
          <a:r>
            <a:rPr lang="ko-KR" altLang="en-US" sz="1600" dirty="0"/>
            <a:t>함수</a:t>
          </a:r>
        </a:p>
      </dgm:t>
    </dgm:pt>
    <dgm:pt modelId="{85AFE4CD-AF19-4254-BFD5-13E10DA5A2FE}" type="parTrans" cxnId="{714D0015-118D-4E5A-8448-46A1B4F502F8}">
      <dgm:prSet/>
      <dgm:spPr/>
      <dgm:t>
        <a:bodyPr/>
        <a:lstStyle/>
        <a:p>
          <a:pPr latinLnBrk="1"/>
          <a:endParaRPr lang="ko-KR" altLang="en-US"/>
        </a:p>
      </dgm:t>
    </dgm:pt>
    <dgm:pt modelId="{C3B10D74-0E50-4522-AE3D-86110833C71B}" type="sibTrans" cxnId="{714D0015-118D-4E5A-8448-46A1B4F502F8}">
      <dgm:prSet/>
      <dgm:spPr/>
      <dgm:t>
        <a:bodyPr/>
        <a:lstStyle/>
        <a:p>
          <a:pPr latinLnBrk="1"/>
          <a:endParaRPr lang="ko-KR" altLang="en-US"/>
        </a:p>
      </dgm:t>
    </dgm:pt>
    <dgm:pt modelId="{3B3CFDF5-A79D-44DF-8CA4-BF7F5A03D982}">
      <dgm:prSet custT="1"/>
      <dgm:spPr/>
      <dgm:t>
        <a:bodyPr/>
        <a:lstStyle/>
        <a:p>
          <a:pPr rtl="0" latinLnBrk="1"/>
          <a:r>
            <a:rPr lang="ko-KR" sz="1400" dirty="0"/>
            <a:t>효율적 </a:t>
          </a:r>
          <a:endParaRPr lang="en-US" altLang="ko-KR" sz="1400" dirty="0"/>
        </a:p>
        <a:p>
          <a:pPr rtl="0" latinLnBrk="1"/>
          <a:r>
            <a:rPr lang="ko-KR" sz="1400" dirty="0"/>
            <a:t>계산 </a:t>
          </a:r>
          <a:endParaRPr lang="en-US" altLang="ko-KR" sz="1400" dirty="0"/>
        </a:p>
        <a:p>
          <a:pPr rtl="0" latinLnBrk="1"/>
          <a:r>
            <a:rPr lang="ko-KR" sz="1400" dirty="0"/>
            <a:t>가능</a:t>
          </a:r>
        </a:p>
      </dgm:t>
    </dgm:pt>
    <dgm:pt modelId="{B783D122-8A01-4DF6-9D56-CBB9BB57040B}" type="parTrans" cxnId="{5893C7E1-3520-40E3-B090-AA6D209022C0}">
      <dgm:prSet/>
      <dgm:spPr/>
      <dgm:t>
        <a:bodyPr/>
        <a:lstStyle/>
        <a:p>
          <a:pPr latinLnBrk="1"/>
          <a:endParaRPr lang="ko-KR" altLang="en-US"/>
        </a:p>
      </dgm:t>
    </dgm:pt>
    <dgm:pt modelId="{96A0D341-2C1D-4091-A583-2EBCD98DB291}" type="sibTrans" cxnId="{5893C7E1-3520-40E3-B090-AA6D209022C0}">
      <dgm:prSet/>
      <dgm:spPr/>
      <dgm:t>
        <a:bodyPr/>
        <a:lstStyle/>
        <a:p>
          <a:pPr latinLnBrk="1"/>
          <a:endParaRPr lang="ko-KR" altLang="en-US"/>
        </a:p>
      </dgm:t>
    </dgm:pt>
    <dgm:pt modelId="{DA79D79F-92A5-48D0-880E-6B8500A24A45}" type="pres">
      <dgm:prSet presAssocID="{77D395B1-ED5F-4A5A-87A0-23DAB55EC854}" presName="Name0" presStyleCnt="0">
        <dgm:presLayoutVars>
          <dgm:dir/>
          <dgm:resizeHandles val="exact"/>
        </dgm:presLayoutVars>
      </dgm:prSet>
      <dgm:spPr/>
    </dgm:pt>
    <dgm:pt modelId="{2B871876-332B-4C85-91BE-A7215D969C82}" type="pres">
      <dgm:prSet presAssocID="{77D395B1-ED5F-4A5A-87A0-23DAB55EC854}" presName="vNodes" presStyleCnt="0"/>
      <dgm:spPr/>
    </dgm:pt>
    <dgm:pt modelId="{31179B1C-5F9F-43D4-BE86-3DC366D79874}" type="pres">
      <dgm:prSet presAssocID="{CB95F632-245F-44FA-B699-922B0383DF75}" presName="node" presStyleLbl="node1" presStyleIdx="0" presStyleCnt="2">
        <dgm:presLayoutVars>
          <dgm:bulletEnabled val="1"/>
        </dgm:presLayoutVars>
      </dgm:prSet>
      <dgm:spPr/>
    </dgm:pt>
    <dgm:pt modelId="{4ADF1CB2-8BCC-4613-9A56-6AF7194E717D}" type="pres">
      <dgm:prSet presAssocID="{77D395B1-ED5F-4A5A-87A0-23DAB55EC854}" presName="sibTransLast" presStyleLbl="sibTrans2D1" presStyleIdx="0" presStyleCnt="1"/>
      <dgm:spPr/>
    </dgm:pt>
    <dgm:pt modelId="{7509E6F7-F7B7-4749-9397-F72620DCC7C2}" type="pres">
      <dgm:prSet presAssocID="{77D395B1-ED5F-4A5A-87A0-23DAB55EC854}" presName="connectorText" presStyleLbl="sibTrans2D1" presStyleIdx="0" presStyleCnt="1"/>
      <dgm:spPr/>
    </dgm:pt>
    <dgm:pt modelId="{EAA124F5-F265-411E-B26D-F71F4D92D601}" type="pres">
      <dgm:prSet presAssocID="{77D395B1-ED5F-4A5A-87A0-23DAB55EC854}" presName="lastNode" presStyleLbl="node1" presStyleIdx="1" presStyleCnt="2" custLinFactX="56892" custLinFactNeighborX="100000" custLinFactNeighborY="3653">
        <dgm:presLayoutVars>
          <dgm:bulletEnabled val="1"/>
        </dgm:presLayoutVars>
      </dgm:prSet>
      <dgm:spPr/>
    </dgm:pt>
  </dgm:ptLst>
  <dgm:cxnLst>
    <dgm:cxn modelId="{714D0015-118D-4E5A-8448-46A1B4F502F8}" srcId="{77D395B1-ED5F-4A5A-87A0-23DAB55EC854}" destId="{CB95F632-245F-44FA-B699-922B0383DF75}" srcOrd="0" destOrd="0" parTransId="{85AFE4CD-AF19-4254-BFD5-13E10DA5A2FE}" sibTransId="{C3B10D74-0E50-4522-AE3D-86110833C71B}"/>
    <dgm:cxn modelId="{1F9DA95E-96DD-4B28-8F05-4085DC45CA95}" type="presOf" srcId="{C3B10D74-0E50-4522-AE3D-86110833C71B}" destId="{4ADF1CB2-8BCC-4613-9A56-6AF7194E717D}" srcOrd="0" destOrd="0" presId="urn:microsoft.com/office/officeart/2005/8/layout/equation2"/>
    <dgm:cxn modelId="{531AF184-6E06-4B09-BCD5-7F9A5467ADA2}" type="presOf" srcId="{77D395B1-ED5F-4A5A-87A0-23DAB55EC854}" destId="{DA79D79F-92A5-48D0-880E-6B8500A24A45}" srcOrd="0" destOrd="0" presId="urn:microsoft.com/office/officeart/2005/8/layout/equation2"/>
    <dgm:cxn modelId="{1778A6B3-20D1-4DCB-A89A-CBA37A0A790F}" type="presOf" srcId="{CB95F632-245F-44FA-B699-922B0383DF75}" destId="{31179B1C-5F9F-43D4-BE86-3DC366D79874}" srcOrd="0" destOrd="0" presId="urn:microsoft.com/office/officeart/2005/8/layout/equation2"/>
    <dgm:cxn modelId="{23D53CBF-0F39-4821-9B48-22E0945C98EB}" type="presOf" srcId="{3B3CFDF5-A79D-44DF-8CA4-BF7F5A03D982}" destId="{EAA124F5-F265-411E-B26D-F71F4D92D601}" srcOrd="0" destOrd="0" presId="urn:microsoft.com/office/officeart/2005/8/layout/equation2"/>
    <dgm:cxn modelId="{5893C7E1-3520-40E3-B090-AA6D209022C0}" srcId="{77D395B1-ED5F-4A5A-87A0-23DAB55EC854}" destId="{3B3CFDF5-A79D-44DF-8CA4-BF7F5A03D982}" srcOrd="1" destOrd="0" parTransId="{B783D122-8A01-4DF6-9D56-CBB9BB57040B}" sibTransId="{96A0D341-2C1D-4091-A583-2EBCD98DB291}"/>
    <dgm:cxn modelId="{83F9F1FD-F586-4D0E-B488-D063D36AF587}" type="presOf" srcId="{C3B10D74-0E50-4522-AE3D-86110833C71B}" destId="{7509E6F7-F7B7-4749-9397-F72620DCC7C2}" srcOrd="1" destOrd="0" presId="urn:microsoft.com/office/officeart/2005/8/layout/equation2"/>
    <dgm:cxn modelId="{456375DC-D744-4128-97F3-1D5EA0640D2D}" type="presParOf" srcId="{DA79D79F-92A5-48D0-880E-6B8500A24A45}" destId="{2B871876-332B-4C85-91BE-A7215D969C82}" srcOrd="0" destOrd="0" presId="urn:microsoft.com/office/officeart/2005/8/layout/equation2"/>
    <dgm:cxn modelId="{50A1AEE9-0933-4B2F-9F5C-5752A969DF86}" type="presParOf" srcId="{2B871876-332B-4C85-91BE-A7215D969C82}" destId="{31179B1C-5F9F-43D4-BE86-3DC366D79874}" srcOrd="0" destOrd="0" presId="urn:microsoft.com/office/officeart/2005/8/layout/equation2"/>
    <dgm:cxn modelId="{C5AD0434-1C24-488C-AEDF-36B40C8B0A59}" type="presParOf" srcId="{DA79D79F-92A5-48D0-880E-6B8500A24A45}" destId="{4ADF1CB2-8BCC-4613-9A56-6AF7194E717D}" srcOrd="1" destOrd="0" presId="urn:microsoft.com/office/officeart/2005/8/layout/equation2"/>
    <dgm:cxn modelId="{34A53FFC-761B-4991-B8BB-CB78EF825C24}" type="presParOf" srcId="{4ADF1CB2-8BCC-4613-9A56-6AF7194E717D}" destId="{7509E6F7-F7B7-4749-9397-F72620DCC7C2}" srcOrd="0" destOrd="0" presId="urn:microsoft.com/office/officeart/2005/8/layout/equation2"/>
    <dgm:cxn modelId="{6E988A70-C0D3-4BEE-93FF-6A72F3F58CDF}" type="presParOf" srcId="{DA79D79F-92A5-48D0-880E-6B8500A24A45}" destId="{EAA124F5-F265-411E-B26D-F71F4D92D60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EC9FD5-DB25-4454-BC00-3A89A6DFDC41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F6BD57-C130-4700-A69D-303004F97C5F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/>
            <a:t>대용량의 </a:t>
          </a:r>
          <a:r>
            <a:rPr lang="ko-KR" altLang="en-US" dirty="0" err="1"/>
            <a:t>데이터셋에</a:t>
          </a:r>
          <a:r>
            <a:rPr lang="ko-KR" altLang="en-US" dirty="0"/>
            <a:t> 확장되기 어려움</a:t>
          </a:r>
        </a:p>
      </dgm:t>
    </dgm:pt>
    <dgm:pt modelId="{6A12A2F4-314B-44A8-8132-BCFB6CF4A60E}" type="parTrans" cxnId="{EEB2829B-25C1-4A11-A4A1-A8EF4EFA61E4}">
      <dgm:prSet/>
      <dgm:spPr/>
      <dgm:t>
        <a:bodyPr/>
        <a:lstStyle/>
        <a:p>
          <a:pPr latinLnBrk="1"/>
          <a:endParaRPr lang="ko-KR" altLang="en-US"/>
        </a:p>
      </dgm:t>
    </dgm:pt>
    <dgm:pt modelId="{D7E584DD-D481-46F3-A56A-197EAAED5007}" type="sibTrans" cxnId="{EEB2829B-25C1-4A11-A4A1-A8EF4EFA61E4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962B341-9B3C-4C73-B8CD-E3FA4F48709A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/>
            <a:t>지각에 관련된 문제에서 좋은 성능을 내지 못함</a:t>
          </a:r>
        </a:p>
      </dgm:t>
    </dgm:pt>
    <dgm:pt modelId="{576BABD5-03A7-44F9-A51F-6570E97C3E68}" type="parTrans" cxnId="{D902280A-7A4C-40D8-802A-A9BA70E71E28}">
      <dgm:prSet/>
      <dgm:spPr/>
      <dgm:t>
        <a:bodyPr/>
        <a:lstStyle/>
        <a:p>
          <a:pPr latinLnBrk="1"/>
          <a:endParaRPr lang="ko-KR" altLang="en-US"/>
        </a:p>
      </dgm:t>
    </dgm:pt>
    <dgm:pt modelId="{5E30E0FC-57AA-41B7-B176-57D1DD453F60}" type="sibTrans" cxnId="{D902280A-7A4C-40D8-802A-A9BA70E71E28}">
      <dgm:prSet/>
      <dgm:spPr/>
      <dgm:t>
        <a:bodyPr/>
        <a:lstStyle/>
        <a:p>
          <a:pPr latinLnBrk="1"/>
          <a:endParaRPr lang="ko-KR" altLang="en-US"/>
        </a:p>
      </dgm:t>
    </dgm:pt>
    <dgm:pt modelId="{0FAA75B4-E93B-4564-B8E4-F80A2EF6AC40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/>
            <a:t>얕은 학습 방법</a:t>
          </a:r>
        </a:p>
      </dgm:t>
    </dgm:pt>
    <dgm:pt modelId="{DC8BAB3E-BE65-4282-9E11-4B6F2537EB6E}" type="parTrans" cxnId="{D7D25825-BCAA-4FAC-BD35-F7F50186A02B}">
      <dgm:prSet/>
      <dgm:spPr/>
      <dgm:t>
        <a:bodyPr/>
        <a:lstStyle/>
        <a:p>
          <a:pPr latinLnBrk="1"/>
          <a:endParaRPr lang="ko-KR" altLang="en-US"/>
        </a:p>
      </dgm:t>
    </dgm:pt>
    <dgm:pt modelId="{802BF8CF-C547-4BC2-A761-6CBE2EA22BE9}" type="sibTrans" cxnId="{D7D25825-BCAA-4FAC-BD35-F7F50186A02B}">
      <dgm:prSet/>
      <dgm:spPr/>
      <dgm:t>
        <a:bodyPr/>
        <a:lstStyle/>
        <a:p>
          <a:pPr latinLnBrk="1"/>
          <a:endParaRPr lang="ko-KR" altLang="en-US"/>
        </a:p>
      </dgm:t>
    </dgm:pt>
    <dgm:pt modelId="{BC454A8C-7D7F-4101-9CC6-C238C7AD6EDA}" type="pres">
      <dgm:prSet presAssocID="{08EC9FD5-DB25-4454-BC00-3A89A6DFDC41}" presName="Name0" presStyleCnt="0">
        <dgm:presLayoutVars>
          <dgm:chMax val="7"/>
          <dgm:chPref val="7"/>
          <dgm:dir/>
        </dgm:presLayoutVars>
      </dgm:prSet>
      <dgm:spPr/>
    </dgm:pt>
    <dgm:pt modelId="{52D9C00D-EE24-4A7D-9B07-E056F4478540}" type="pres">
      <dgm:prSet presAssocID="{08EC9FD5-DB25-4454-BC00-3A89A6DFDC41}" presName="Name1" presStyleCnt="0"/>
      <dgm:spPr/>
    </dgm:pt>
    <dgm:pt modelId="{2106443A-4D86-4862-B251-764211194A58}" type="pres">
      <dgm:prSet presAssocID="{08EC9FD5-DB25-4454-BC00-3A89A6DFDC41}" presName="cycle" presStyleCnt="0"/>
      <dgm:spPr/>
    </dgm:pt>
    <dgm:pt modelId="{4D30E118-9FCB-4321-A5E5-60C719102E63}" type="pres">
      <dgm:prSet presAssocID="{08EC9FD5-DB25-4454-BC00-3A89A6DFDC41}" presName="srcNode" presStyleLbl="node1" presStyleIdx="0" presStyleCnt="3"/>
      <dgm:spPr/>
    </dgm:pt>
    <dgm:pt modelId="{58223912-6107-4576-8BCD-4B07A6773CBB}" type="pres">
      <dgm:prSet presAssocID="{08EC9FD5-DB25-4454-BC00-3A89A6DFDC41}" presName="conn" presStyleLbl="parChTrans1D2" presStyleIdx="0" presStyleCnt="1"/>
      <dgm:spPr/>
    </dgm:pt>
    <dgm:pt modelId="{1E1EB63F-ED2A-4785-8682-80BAAF79A8BC}" type="pres">
      <dgm:prSet presAssocID="{08EC9FD5-DB25-4454-BC00-3A89A6DFDC41}" presName="extraNode" presStyleLbl="node1" presStyleIdx="0" presStyleCnt="3"/>
      <dgm:spPr/>
    </dgm:pt>
    <dgm:pt modelId="{F4D7F47A-8AF3-4998-AAB5-20E193A4D7F0}" type="pres">
      <dgm:prSet presAssocID="{08EC9FD5-DB25-4454-BC00-3A89A6DFDC41}" presName="dstNode" presStyleLbl="node1" presStyleIdx="0" presStyleCnt="3"/>
      <dgm:spPr/>
    </dgm:pt>
    <dgm:pt modelId="{A7FFAFE8-88E6-419A-8F14-69D8DB168497}" type="pres">
      <dgm:prSet presAssocID="{F7F6BD57-C130-4700-A69D-303004F97C5F}" presName="text_1" presStyleLbl="node1" presStyleIdx="0" presStyleCnt="3">
        <dgm:presLayoutVars>
          <dgm:bulletEnabled val="1"/>
        </dgm:presLayoutVars>
      </dgm:prSet>
      <dgm:spPr/>
    </dgm:pt>
    <dgm:pt modelId="{473B74A3-C636-4212-8F9A-AE471803F28F}" type="pres">
      <dgm:prSet presAssocID="{F7F6BD57-C130-4700-A69D-303004F97C5F}" presName="accent_1" presStyleCnt="0"/>
      <dgm:spPr/>
    </dgm:pt>
    <dgm:pt modelId="{3C9666E6-C4E7-4BC3-A13E-1975C8416D6B}" type="pres">
      <dgm:prSet presAssocID="{F7F6BD57-C130-4700-A69D-303004F97C5F}" presName="accentRepeatNode" presStyleLbl="solidFgAcc1" presStyleIdx="0" presStyleCnt="3"/>
      <dgm:spPr>
        <a:ln>
          <a:solidFill>
            <a:srgbClr val="C00000"/>
          </a:solidFill>
        </a:ln>
      </dgm:spPr>
    </dgm:pt>
    <dgm:pt modelId="{4BE536B7-92C2-4B29-875C-85B452A882A5}" type="pres">
      <dgm:prSet presAssocID="{F962B341-9B3C-4C73-B8CD-E3FA4F48709A}" presName="text_2" presStyleLbl="node1" presStyleIdx="1" presStyleCnt="3">
        <dgm:presLayoutVars>
          <dgm:bulletEnabled val="1"/>
        </dgm:presLayoutVars>
      </dgm:prSet>
      <dgm:spPr/>
    </dgm:pt>
    <dgm:pt modelId="{EA7D5FB0-DAB9-44B9-AC28-FA1428C848EA}" type="pres">
      <dgm:prSet presAssocID="{F962B341-9B3C-4C73-B8CD-E3FA4F48709A}" presName="accent_2" presStyleCnt="0"/>
      <dgm:spPr/>
    </dgm:pt>
    <dgm:pt modelId="{6F14E40C-621F-483A-80AA-8D7EF08CE3C0}" type="pres">
      <dgm:prSet presAssocID="{F962B341-9B3C-4C73-B8CD-E3FA4F48709A}" presName="accentRepeatNode" presStyleLbl="solidFgAcc1" presStyleIdx="1" presStyleCnt="3"/>
      <dgm:spPr>
        <a:ln>
          <a:solidFill>
            <a:srgbClr val="C00000"/>
          </a:solidFill>
        </a:ln>
      </dgm:spPr>
    </dgm:pt>
    <dgm:pt modelId="{CDCEE270-0AEE-4CE6-BF9C-3CA3AA5C34A3}" type="pres">
      <dgm:prSet presAssocID="{0FAA75B4-E93B-4564-B8E4-F80A2EF6AC40}" presName="text_3" presStyleLbl="node1" presStyleIdx="2" presStyleCnt="3">
        <dgm:presLayoutVars>
          <dgm:bulletEnabled val="1"/>
        </dgm:presLayoutVars>
      </dgm:prSet>
      <dgm:spPr/>
    </dgm:pt>
    <dgm:pt modelId="{DEABBFC9-484F-4337-AFC5-402E37B7F09F}" type="pres">
      <dgm:prSet presAssocID="{0FAA75B4-E93B-4564-B8E4-F80A2EF6AC40}" presName="accent_3" presStyleCnt="0"/>
      <dgm:spPr/>
    </dgm:pt>
    <dgm:pt modelId="{D94C92C8-8601-4E00-B427-466747E9911B}" type="pres">
      <dgm:prSet presAssocID="{0FAA75B4-E93B-4564-B8E4-F80A2EF6AC40}" presName="accentRepeatNode" presStyleLbl="solidFgAcc1" presStyleIdx="2" presStyleCnt="3"/>
      <dgm:spPr>
        <a:ln>
          <a:solidFill>
            <a:srgbClr val="C00000"/>
          </a:solidFill>
        </a:ln>
      </dgm:spPr>
    </dgm:pt>
  </dgm:ptLst>
  <dgm:cxnLst>
    <dgm:cxn modelId="{D902280A-7A4C-40D8-802A-A9BA70E71E28}" srcId="{08EC9FD5-DB25-4454-BC00-3A89A6DFDC41}" destId="{F962B341-9B3C-4C73-B8CD-E3FA4F48709A}" srcOrd="1" destOrd="0" parTransId="{576BABD5-03A7-44F9-A51F-6570E97C3E68}" sibTransId="{5E30E0FC-57AA-41B7-B176-57D1DD453F60}"/>
    <dgm:cxn modelId="{D7D25825-BCAA-4FAC-BD35-F7F50186A02B}" srcId="{08EC9FD5-DB25-4454-BC00-3A89A6DFDC41}" destId="{0FAA75B4-E93B-4564-B8E4-F80A2EF6AC40}" srcOrd="2" destOrd="0" parTransId="{DC8BAB3E-BE65-4282-9E11-4B6F2537EB6E}" sibTransId="{802BF8CF-C547-4BC2-A761-6CBE2EA22BE9}"/>
    <dgm:cxn modelId="{7D69116F-38DD-4503-9804-62CECBE3A4C7}" type="presOf" srcId="{0FAA75B4-E93B-4564-B8E4-F80A2EF6AC40}" destId="{CDCEE270-0AEE-4CE6-BF9C-3CA3AA5C34A3}" srcOrd="0" destOrd="0" presId="urn:microsoft.com/office/officeart/2008/layout/VerticalCurvedList"/>
    <dgm:cxn modelId="{94C02C70-2BE7-4165-A6AB-81431DFE0CF6}" type="presOf" srcId="{F962B341-9B3C-4C73-B8CD-E3FA4F48709A}" destId="{4BE536B7-92C2-4B29-875C-85B452A882A5}" srcOrd="0" destOrd="0" presId="urn:microsoft.com/office/officeart/2008/layout/VerticalCurvedList"/>
    <dgm:cxn modelId="{1CE8D786-3454-4FCF-A04A-DFC463DD4B7F}" type="presOf" srcId="{F7F6BD57-C130-4700-A69D-303004F97C5F}" destId="{A7FFAFE8-88E6-419A-8F14-69D8DB168497}" srcOrd="0" destOrd="0" presId="urn:microsoft.com/office/officeart/2008/layout/VerticalCurvedList"/>
    <dgm:cxn modelId="{EEB2829B-25C1-4A11-A4A1-A8EF4EFA61E4}" srcId="{08EC9FD5-DB25-4454-BC00-3A89A6DFDC41}" destId="{F7F6BD57-C130-4700-A69D-303004F97C5F}" srcOrd="0" destOrd="0" parTransId="{6A12A2F4-314B-44A8-8132-BCFB6CF4A60E}" sibTransId="{D7E584DD-D481-46F3-A56A-197EAAED5007}"/>
    <dgm:cxn modelId="{F71696B8-C350-4EA1-84FD-2FD1399696BC}" type="presOf" srcId="{D7E584DD-D481-46F3-A56A-197EAAED5007}" destId="{58223912-6107-4576-8BCD-4B07A6773CBB}" srcOrd="0" destOrd="0" presId="urn:microsoft.com/office/officeart/2008/layout/VerticalCurvedList"/>
    <dgm:cxn modelId="{7DA7A8F8-82C7-478E-AC37-31E0C4AB9A07}" type="presOf" srcId="{08EC9FD5-DB25-4454-BC00-3A89A6DFDC41}" destId="{BC454A8C-7D7F-4101-9CC6-C238C7AD6EDA}" srcOrd="0" destOrd="0" presId="urn:microsoft.com/office/officeart/2008/layout/VerticalCurvedList"/>
    <dgm:cxn modelId="{C3C2B633-1255-4021-8160-C5B13B55E3E4}" type="presParOf" srcId="{BC454A8C-7D7F-4101-9CC6-C238C7AD6EDA}" destId="{52D9C00D-EE24-4A7D-9B07-E056F4478540}" srcOrd="0" destOrd="0" presId="urn:microsoft.com/office/officeart/2008/layout/VerticalCurvedList"/>
    <dgm:cxn modelId="{0FFAEBB4-607B-47E8-BBC3-300A3DBAA62A}" type="presParOf" srcId="{52D9C00D-EE24-4A7D-9B07-E056F4478540}" destId="{2106443A-4D86-4862-B251-764211194A58}" srcOrd="0" destOrd="0" presId="urn:microsoft.com/office/officeart/2008/layout/VerticalCurvedList"/>
    <dgm:cxn modelId="{098FE0F3-3F1A-47CB-B250-5BD2FC7E8AAC}" type="presParOf" srcId="{2106443A-4D86-4862-B251-764211194A58}" destId="{4D30E118-9FCB-4321-A5E5-60C719102E63}" srcOrd="0" destOrd="0" presId="urn:microsoft.com/office/officeart/2008/layout/VerticalCurvedList"/>
    <dgm:cxn modelId="{D7162D54-02A7-40A0-A698-C22E24BFA4E2}" type="presParOf" srcId="{2106443A-4D86-4862-B251-764211194A58}" destId="{58223912-6107-4576-8BCD-4B07A6773CBB}" srcOrd="1" destOrd="0" presId="urn:microsoft.com/office/officeart/2008/layout/VerticalCurvedList"/>
    <dgm:cxn modelId="{5436C411-B245-42F7-9375-4BB8FFFCC632}" type="presParOf" srcId="{2106443A-4D86-4862-B251-764211194A58}" destId="{1E1EB63F-ED2A-4785-8682-80BAAF79A8BC}" srcOrd="2" destOrd="0" presId="urn:microsoft.com/office/officeart/2008/layout/VerticalCurvedList"/>
    <dgm:cxn modelId="{A36FD01C-F9BD-4326-B741-1E0EBF500D81}" type="presParOf" srcId="{2106443A-4D86-4862-B251-764211194A58}" destId="{F4D7F47A-8AF3-4998-AAB5-20E193A4D7F0}" srcOrd="3" destOrd="0" presId="urn:microsoft.com/office/officeart/2008/layout/VerticalCurvedList"/>
    <dgm:cxn modelId="{9BCEF97D-D848-4794-A3BE-05670679F2EA}" type="presParOf" srcId="{52D9C00D-EE24-4A7D-9B07-E056F4478540}" destId="{A7FFAFE8-88E6-419A-8F14-69D8DB168497}" srcOrd="1" destOrd="0" presId="urn:microsoft.com/office/officeart/2008/layout/VerticalCurvedList"/>
    <dgm:cxn modelId="{DB5A9573-48FB-4790-9B3A-AEC7CCDF44CA}" type="presParOf" srcId="{52D9C00D-EE24-4A7D-9B07-E056F4478540}" destId="{473B74A3-C636-4212-8F9A-AE471803F28F}" srcOrd="2" destOrd="0" presId="urn:microsoft.com/office/officeart/2008/layout/VerticalCurvedList"/>
    <dgm:cxn modelId="{E86CEB20-F923-4553-AA7C-A51969D3902D}" type="presParOf" srcId="{473B74A3-C636-4212-8F9A-AE471803F28F}" destId="{3C9666E6-C4E7-4BC3-A13E-1975C8416D6B}" srcOrd="0" destOrd="0" presId="urn:microsoft.com/office/officeart/2008/layout/VerticalCurvedList"/>
    <dgm:cxn modelId="{BBEE73A3-A8EB-4FC7-A72A-78FF5192098E}" type="presParOf" srcId="{52D9C00D-EE24-4A7D-9B07-E056F4478540}" destId="{4BE536B7-92C2-4B29-875C-85B452A882A5}" srcOrd="3" destOrd="0" presId="urn:microsoft.com/office/officeart/2008/layout/VerticalCurvedList"/>
    <dgm:cxn modelId="{B374532B-CABE-4082-86F6-8F37CDF8B0F3}" type="presParOf" srcId="{52D9C00D-EE24-4A7D-9B07-E056F4478540}" destId="{EA7D5FB0-DAB9-44B9-AC28-FA1428C848EA}" srcOrd="4" destOrd="0" presId="urn:microsoft.com/office/officeart/2008/layout/VerticalCurvedList"/>
    <dgm:cxn modelId="{9FDCA425-D583-471B-9F7F-1FCB76D3AD3F}" type="presParOf" srcId="{EA7D5FB0-DAB9-44B9-AC28-FA1428C848EA}" destId="{6F14E40C-621F-483A-80AA-8D7EF08CE3C0}" srcOrd="0" destOrd="0" presId="urn:microsoft.com/office/officeart/2008/layout/VerticalCurvedList"/>
    <dgm:cxn modelId="{F43087CC-6C0D-46B7-8C62-004484DF3B77}" type="presParOf" srcId="{52D9C00D-EE24-4A7D-9B07-E056F4478540}" destId="{CDCEE270-0AEE-4CE6-BF9C-3CA3AA5C34A3}" srcOrd="5" destOrd="0" presId="urn:microsoft.com/office/officeart/2008/layout/VerticalCurvedList"/>
    <dgm:cxn modelId="{8D24F10B-8093-4030-8BA1-B863EDC7C00F}" type="presParOf" srcId="{52D9C00D-EE24-4A7D-9B07-E056F4478540}" destId="{DEABBFC9-484F-4337-AFC5-402E37B7F09F}" srcOrd="6" destOrd="0" presId="urn:microsoft.com/office/officeart/2008/layout/VerticalCurvedList"/>
    <dgm:cxn modelId="{6456CB5A-68E7-4B4C-AC38-874B736CBF5C}" type="presParOf" srcId="{DEABBFC9-484F-4337-AFC5-402E37B7F09F}" destId="{D94C92C8-8601-4E00-B427-466747E991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C4DB3-8EF6-4C71-BF5D-C8AA0BA3157B}">
      <dsp:nvSpPr>
        <dsp:cNvPr id="0" name=""/>
        <dsp:cNvSpPr/>
      </dsp:nvSpPr>
      <dsp:spPr>
        <a:xfrm>
          <a:off x="1474296" y="1379807"/>
          <a:ext cx="1058519" cy="1058519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1" kern="1200" dirty="0"/>
            <a:t>필요한 요소</a:t>
          </a:r>
          <a:endParaRPr lang="ko-KR" sz="1800" kern="1200" dirty="0"/>
        </a:p>
      </dsp:txBody>
      <dsp:txXfrm>
        <a:off x="1629313" y="1534824"/>
        <a:ext cx="748485" cy="748485"/>
      </dsp:txXfrm>
    </dsp:sp>
    <dsp:sp modelId="{2A52A8FC-6BE4-4AB7-BECE-CCDF6FD5AAB9}">
      <dsp:nvSpPr>
        <dsp:cNvPr id="0" name=""/>
        <dsp:cNvSpPr/>
      </dsp:nvSpPr>
      <dsp:spPr>
        <a:xfrm rot="16200000">
          <a:off x="1843777" y="1196254"/>
          <a:ext cx="31955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319557" y="23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995567" y="1212039"/>
        <a:ext cx="15977" cy="15977"/>
      </dsp:txXfrm>
    </dsp:sp>
    <dsp:sp modelId="{ADCE0DE5-8FB3-42DD-89A6-B37D41814C01}">
      <dsp:nvSpPr>
        <dsp:cNvPr id="0" name=""/>
        <dsp:cNvSpPr/>
      </dsp:nvSpPr>
      <dsp:spPr>
        <a:xfrm>
          <a:off x="1474296" y="1730"/>
          <a:ext cx="1058519" cy="1058519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b="1" kern="1200"/>
            <a:t>입력 데이터 포인트</a:t>
          </a:r>
          <a:endParaRPr lang="ko-KR" sz="1000" kern="1200"/>
        </a:p>
      </dsp:txBody>
      <dsp:txXfrm>
        <a:off x="1629313" y="156747"/>
        <a:ext cx="748485" cy="748485"/>
      </dsp:txXfrm>
    </dsp:sp>
    <dsp:sp modelId="{C1F11EB1-7FDD-4D0B-ACF9-EAD3991D87ED}">
      <dsp:nvSpPr>
        <dsp:cNvPr id="0" name=""/>
        <dsp:cNvSpPr/>
      </dsp:nvSpPr>
      <dsp:spPr>
        <a:xfrm rot="1800000">
          <a:off x="2440502" y="2229812"/>
          <a:ext cx="31955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319557" y="23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592292" y="2245597"/>
        <a:ext cx="15977" cy="15977"/>
      </dsp:txXfrm>
    </dsp:sp>
    <dsp:sp modelId="{BE1897D9-5B69-42B1-85EF-DE38F082990A}">
      <dsp:nvSpPr>
        <dsp:cNvPr id="0" name=""/>
        <dsp:cNvSpPr/>
      </dsp:nvSpPr>
      <dsp:spPr>
        <a:xfrm>
          <a:off x="2667746" y="2068845"/>
          <a:ext cx="1058519" cy="1058519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b="1" kern="1200"/>
            <a:t>기대 출력</a:t>
          </a:r>
          <a:endParaRPr lang="ko-KR" sz="1000" kern="1200"/>
        </a:p>
      </dsp:txBody>
      <dsp:txXfrm>
        <a:off x="2822763" y="2223862"/>
        <a:ext cx="748485" cy="748485"/>
      </dsp:txXfrm>
    </dsp:sp>
    <dsp:sp modelId="{27DA5BAB-E83D-449F-A86D-9CB0983E37A6}">
      <dsp:nvSpPr>
        <dsp:cNvPr id="0" name=""/>
        <dsp:cNvSpPr/>
      </dsp:nvSpPr>
      <dsp:spPr>
        <a:xfrm rot="9000000">
          <a:off x="1247053" y="2229812"/>
          <a:ext cx="31955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319557" y="23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1398842" y="2245597"/>
        <a:ext cx="15977" cy="15977"/>
      </dsp:txXfrm>
    </dsp:sp>
    <dsp:sp modelId="{53BE8FF7-673B-44F4-9573-6937BCF8F530}">
      <dsp:nvSpPr>
        <dsp:cNvPr id="0" name=""/>
        <dsp:cNvSpPr/>
      </dsp:nvSpPr>
      <dsp:spPr>
        <a:xfrm>
          <a:off x="280847" y="2068845"/>
          <a:ext cx="1058519" cy="1058519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b="1" kern="1200"/>
            <a:t>알고리즘의 성능을 측정하는 방법</a:t>
          </a:r>
          <a:endParaRPr lang="ko-KR" sz="1000" kern="1200"/>
        </a:p>
      </dsp:txBody>
      <dsp:txXfrm>
        <a:off x="435864" y="2223862"/>
        <a:ext cx="748485" cy="748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B393A-136D-40C1-9AD0-CA45CA527CFD}">
      <dsp:nvSpPr>
        <dsp:cNvPr id="0" name=""/>
        <dsp:cNvSpPr/>
      </dsp:nvSpPr>
      <dsp:spPr>
        <a:xfrm>
          <a:off x="46" y="19828"/>
          <a:ext cx="4452067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이전의 </a:t>
          </a:r>
          <a:r>
            <a:rPr lang="ko-KR" altLang="en-US" sz="2000" kern="1200" dirty="0" err="1"/>
            <a:t>머신러닝</a:t>
          </a:r>
          <a:r>
            <a:rPr lang="ko-KR" altLang="en-US" sz="2000" kern="1200" dirty="0"/>
            <a:t> 기법</a:t>
          </a:r>
        </a:p>
      </dsp:txBody>
      <dsp:txXfrm>
        <a:off x="46" y="19828"/>
        <a:ext cx="4452067" cy="633600"/>
      </dsp:txXfrm>
    </dsp:sp>
    <dsp:sp modelId="{85DFB943-28C5-40C8-A80B-26EFB9754ABC}">
      <dsp:nvSpPr>
        <dsp:cNvPr id="0" name=""/>
        <dsp:cNvSpPr/>
      </dsp:nvSpPr>
      <dsp:spPr>
        <a:xfrm>
          <a:off x="46" y="653428"/>
          <a:ext cx="4452067" cy="2281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입력데이터를 간단한 변환을 통해 하나 또는 두개의 연속된 표현 공간으로만 반환함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복잡한 문제에 필요한 잘 정제된 표현을 얻지 못함 → 특성 공학 사용하여 수동으로 좋은 표현을 만들어야 함</a:t>
          </a:r>
        </a:p>
      </dsp:txBody>
      <dsp:txXfrm>
        <a:off x="46" y="653428"/>
        <a:ext cx="4452067" cy="2281609"/>
      </dsp:txXfrm>
    </dsp:sp>
    <dsp:sp modelId="{04B209E9-BE21-471B-BBC7-EF3EA99DC8A9}">
      <dsp:nvSpPr>
        <dsp:cNvPr id="0" name=""/>
        <dsp:cNvSpPr/>
      </dsp:nvSpPr>
      <dsp:spPr>
        <a:xfrm>
          <a:off x="5075403" y="19828"/>
          <a:ext cx="4452067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딥러닝</a:t>
          </a:r>
          <a:endParaRPr lang="ko-KR" altLang="en-US" sz="2000" kern="1200" dirty="0"/>
        </a:p>
      </dsp:txBody>
      <dsp:txXfrm>
        <a:off x="5075403" y="19828"/>
        <a:ext cx="4452067" cy="633600"/>
      </dsp:txXfrm>
    </dsp:sp>
    <dsp:sp modelId="{1C445EE1-01B3-4B77-8106-B19585943BD4}">
      <dsp:nvSpPr>
        <dsp:cNvPr id="0" name=""/>
        <dsp:cNvSpPr/>
      </dsp:nvSpPr>
      <dsp:spPr>
        <a:xfrm>
          <a:off x="5075403" y="653428"/>
          <a:ext cx="4452067" cy="2281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좌측의 단계를 완전히 자동화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특성을 직접 찾는 대신 한 번에 모든 특성 학습이 가능함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머신 러닝 작업 흐름을 매우 단순화 시킴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고도의 다단계 작업 과정을 하나의 간단한 </a:t>
          </a:r>
          <a:r>
            <a:rPr lang="ko-KR" altLang="en-US" sz="1600" kern="1200" dirty="0" err="1"/>
            <a:t>엔드</a:t>
          </a:r>
          <a:r>
            <a:rPr lang="ko-KR" altLang="en-US" sz="1600" kern="1200" dirty="0"/>
            <a:t> 투 </a:t>
          </a:r>
          <a:r>
            <a:rPr lang="ko-KR" altLang="en-US" sz="1600" kern="1200" dirty="0" err="1"/>
            <a:t>엔드</a:t>
          </a:r>
          <a:r>
            <a:rPr lang="ko-KR" altLang="en-US" sz="1600" kern="1200" dirty="0"/>
            <a:t> </a:t>
          </a:r>
          <a:r>
            <a:rPr lang="ko-KR" altLang="en-US" sz="1600" kern="1200" dirty="0" err="1"/>
            <a:t>딥러닝</a:t>
          </a:r>
          <a:r>
            <a:rPr lang="ko-KR" altLang="en-US" sz="1600" kern="1200" dirty="0"/>
            <a:t> 모델로 대체 가능</a:t>
          </a:r>
        </a:p>
      </dsp:txBody>
      <dsp:txXfrm>
        <a:off x="5075403" y="653428"/>
        <a:ext cx="4452067" cy="22816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C6AC2-B3A1-4C45-97B4-D9D007DA50DD}">
      <dsp:nvSpPr>
        <dsp:cNvPr id="0" name=""/>
        <dsp:cNvSpPr/>
      </dsp:nvSpPr>
      <dsp:spPr>
        <a:xfrm>
          <a:off x="-2692788" y="-417788"/>
          <a:ext cx="3233183" cy="3233183"/>
        </a:xfrm>
        <a:prstGeom prst="blockArc">
          <a:avLst>
            <a:gd name="adj1" fmla="val 18900000"/>
            <a:gd name="adj2" fmla="val 2700000"/>
            <a:gd name="adj3" fmla="val 668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03724-958D-4AEB-BA5B-C96C1A60BBC6}">
      <dsp:nvSpPr>
        <dsp:cNvPr id="0" name=""/>
        <dsp:cNvSpPr/>
      </dsp:nvSpPr>
      <dsp:spPr>
        <a:xfrm>
          <a:off x="440740" y="342522"/>
          <a:ext cx="7672765" cy="6849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678" tIns="58420" rIns="58420" bIns="5842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층을 거치면서 점진적으로 더 복잡한 표현이 만들어짐</a:t>
          </a:r>
        </a:p>
      </dsp:txBody>
      <dsp:txXfrm>
        <a:off x="440740" y="342522"/>
        <a:ext cx="7672765" cy="684948"/>
      </dsp:txXfrm>
    </dsp:sp>
    <dsp:sp modelId="{E6F64A5F-B7B2-485D-9BE7-6004922AAF6B}">
      <dsp:nvSpPr>
        <dsp:cNvPr id="0" name=""/>
        <dsp:cNvSpPr/>
      </dsp:nvSpPr>
      <dsp:spPr>
        <a:xfrm>
          <a:off x="12647" y="256903"/>
          <a:ext cx="856185" cy="856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8373-2732-4FBE-A969-B8ECB3C6C220}">
      <dsp:nvSpPr>
        <dsp:cNvPr id="0" name=""/>
        <dsp:cNvSpPr/>
      </dsp:nvSpPr>
      <dsp:spPr>
        <a:xfrm>
          <a:off x="440740" y="1370136"/>
          <a:ext cx="7672765" cy="6849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678" tIns="58420" rIns="58420" bIns="5842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점진적인 중간 표현이 공동으로 학습됨</a:t>
          </a:r>
        </a:p>
      </dsp:txBody>
      <dsp:txXfrm>
        <a:off x="440740" y="1370136"/>
        <a:ext cx="7672765" cy="684948"/>
      </dsp:txXfrm>
    </dsp:sp>
    <dsp:sp modelId="{ABE5A12E-14EC-4049-8E76-487AC0DE4523}">
      <dsp:nvSpPr>
        <dsp:cNvPr id="0" name=""/>
        <dsp:cNvSpPr/>
      </dsp:nvSpPr>
      <dsp:spPr>
        <a:xfrm>
          <a:off x="12647" y="1284517"/>
          <a:ext cx="856185" cy="856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ED085-7B84-4F1B-9BF4-25EAA860C0B9}">
      <dsp:nvSpPr>
        <dsp:cNvPr id="0" name=""/>
        <dsp:cNvSpPr/>
      </dsp:nvSpPr>
      <dsp:spPr>
        <a:xfrm>
          <a:off x="480711" y="0"/>
          <a:ext cx="5448067" cy="2464078"/>
        </a:xfrm>
        <a:prstGeom prst="rightArrow">
          <a:avLst/>
        </a:prstGeom>
        <a:gradFill rotWithShape="0">
          <a:gsLst>
            <a:gs pos="0">
              <a:schemeClr val="accent1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B0CDF32-AC45-419B-8BD3-1CE40CC7C7F2}">
      <dsp:nvSpPr>
        <dsp:cNvPr id="0" name=""/>
        <dsp:cNvSpPr/>
      </dsp:nvSpPr>
      <dsp:spPr>
        <a:xfrm>
          <a:off x="141" y="749922"/>
          <a:ext cx="1668522" cy="96423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b="1" kern="1200"/>
            <a:t>머신 러닝 모델</a:t>
          </a:r>
          <a:endParaRPr lang="ko-KR" sz="1200" kern="1200"/>
        </a:p>
      </dsp:txBody>
      <dsp:txXfrm>
        <a:off x="47211" y="796992"/>
        <a:ext cx="1574382" cy="870093"/>
      </dsp:txXfrm>
    </dsp:sp>
    <dsp:sp modelId="{A08726A2-F703-4C42-B19F-67BFEC9EB47A}">
      <dsp:nvSpPr>
        <dsp:cNvPr id="0" name=""/>
        <dsp:cNvSpPr/>
      </dsp:nvSpPr>
      <dsp:spPr>
        <a:xfrm>
          <a:off x="1770533" y="739223"/>
          <a:ext cx="2037391" cy="98563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입력 데이터를 의미 있는 출력으로 변환함</a:t>
          </a:r>
        </a:p>
      </dsp:txBody>
      <dsp:txXfrm>
        <a:off x="1818648" y="787338"/>
        <a:ext cx="1941161" cy="889401"/>
      </dsp:txXfrm>
    </dsp:sp>
    <dsp:sp modelId="{E1EC8AE3-9880-487D-9079-B6295D525A48}">
      <dsp:nvSpPr>
        <dsp:cNvPr id="0" name=""/>
        <dsp:cNvSpPr/>
      </dsp:nvSpPr>
      <dsp:spPr>
        <a:xfrm>
          <a:off x="3909795" y="739223"/>
          <a:ext cx="2499553" cy="98563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b="1" kern="1200" dirty="0"/>
            <a:t>머신 러닝과 </a:t>
          </a:r>
          <a:r>
            <a:rPr lang="ko-KR" sz="1200" b="1" kern="1200" dirty="0" err="1"/>
            <a:t>딥러닝의</a:t>
          </a:r>
          <a:r>
            <a:rPr lang="ko-KR" sz="1200" b="1" kern="1200" dirty="0"/>
            <a:t> 핵심 문제</a:t>
          </a:r>
          <a:endParaRPr lang="en-US" altLang="ko-KR" sz="1200" b="1" kern="1200" dirty="0"/>
        </a:p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: </a:t>
          </a:r>
          <a:r>
            <a:rPr lang="ko-KR" sz="1200" b="1" kern="1200" dirty="0"/>
            <a:t>의미 있는 데이터로의 변환</a:t>
          </a:r>
        </a:p>
      </dsp:txBody>
      <dsp:txXfrm>
        <a:off x="3957910" y="787338"/>
        <a:ext cx="2403323" cy="889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E3150-2E8E-4C71-863F-F1CAFB056870}">
      <dsp:nvSpPr>
        <dsp:cNvPr id="0" name=""/>
        <dsp:cNvSpPr/>
      </dsp:nvSpPr>
      <dsp:spPr>
        <a:xfrm>
          <a:off x="0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네트워크의 가중치</a:t>
          </a:r>
        </a:p>
      </dsp:txBody>
      <dsp:txXfrm>
        <a:off x="26863" y="506974"/>
        <a:ext cx="863444" cy="1272051"/>
      </dsp:txXfrm>
    </dsp:sp>
    <dsp:sp modelId="{AC6EE35A-78BE-4F2C-B081-A8269C1E8169}">
      <dsp:nvSpPr>
        <dsp:cNvPr id="0" name=""/>
        <dsp:cNvSpPr/>
      </dsp:nvSpPr>
      <dsp:spPr>
        <a:xfrm>
          <a:off x="1008887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008887" y="1074762"/>
        <a:ext cx="136108" cy="136474"/>
      </dsp:txXfrm>
    </dsp:sp>
    <dsp:sp modelId="{00159651-55FA-47F8-8BB7-4568D431936C}">
      <dsp:nvSpPr>
        <dsp:cNvPr id="0" name=""/>
        <dsp:cNvSpPr/>
      </dsp:nvSpPr>
      <dsp:spPr>
        <a:xfrm>
          <a:off x="1284039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 err="1"/>
            <a:t>랜덤한</a:t>
          </a:r>
          <a:r>
            <a:rPr lang="ko-KR" sz="1100" kern="1200" dirty="0"/>
            <a:t> 값으로 할당</a:t>
          </a:r>
        </a:p>
      </dsp:txBody>
      <dsp:txXfrm>
        <a:off x="1310902" y="506974"/>
        <a:ext cx="863444" cy="1272051"/>
      </dsp:txXfrm>
    </dsp:sp>
    <dsp:sp modelId="{EFCE9386-A347-4A1A-8905-F46917AC8DC2}">
      <dsp:nvSpPr>
        <dsp:cNvPr id="0" name=""/>
        <dsp:cNvSpPr/>
      </dsp:nvSpPr>
      <dsp:spPr>
        <a:xfrm>
          <a:off x="2292927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2292927" y="1074762"/>
        <a:ext cx="136108" cy="136474"/>
      </dsp:txXfrm>
    </dsp:sp>
    <dsp:sp modelId="{31677D29-A444-49F5-B75C-5A426CCDF78F}">
      <dsp:nvSpPr>
        <dsp:cNvPr id="0" name=""/>
        <dsp:cNvSpPr/>
      </dsp:nvSpPr>
      <dsp:spPr>
        <a:xfrm>
          <a:off x="2568078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랜덤 변환 연속 수행</a:t>
          </a:r>
        </a:p>
      </dsp:txBody>
      <dsp:txXfrm>
        <a:off x="2594941" y="506974"/>
        <a:ext cx="863444" cy="1272051"/>
      </dsp:txXfrm>
    </dsp:sp>
    <dsp:sp modelId="{322DDADE-86DA-4703-A0F0-E1CB73EC0212}">
      <dsp:nvSpPr>
        <dsp:cNvPr id="0" name=""/>
        <dsp:cNvSpPr/>
      </dsp:nvSpPr>
      <dsp:spPr>
        <a:xfrm>
          <a:off x="3576966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576966" y="1074762"/>
        <a:ext cx="136108" cy="136474"/>
      </dsp:txXfrm>
    </dsp:sp>
    <dsp:sp modelId="{63CF74ED-F42F-45D2-825A-695E03FEC40E}">
      <dsp:nvSpPr>
        <dsp:cNvPr id="0" name=""/>
        <dsp:cNvSpPr/>
      </dsp:nvSpPr>
      <dsp:spPr>
        <a:xfrm>
          <a:off x="3852117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실제 출력은 기대 출력과 멀어지</a:t>
          </a:r>
          <a:r>
            <a:rPr lang="ko-KR" altLang="en-US" sz="1100" kern="1200" dirty="0"/>
            <a:t>고</a:t>
          </a:r>
          <a:endParaRPr lang="en-US" altLang="ko-KR" sz="1100" kern="1200" dirty="0"/>
        </a:p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손실 점수가 매우 높음</a:t>
          </a:r>
        </a:p>
      </dsp:txBody>
      <dsp:txXfrm>
        <a:off x="3878980" y="506974"/>
        <a:ext cx="863444" cy="1272051"/>
      </dsp:txXfrm>
    </dsp:sp>
    <dsp:sp modelId="{AF0980FB-8B1D-4076-B4B1-D4A366AE38D6}">
      <dsp:nvSpPr>
        <dsp:cNvPr id="0" name=""/>
        <dsp:cNvSpPr/>
      </dsp:nvSpPr>
      <dsp:spPr>
        <a:xfrm>
          <a:off x="4861005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861005" y="1074762"/>
        <a:ext cx="136108" cy="136474"/>
      </dsp:txXfrm>
    </dsp:sp>
    <dsp:sp modelId="{3F4DE131-06FC-4B8E-8723-8E269C6E57F1}">
      <dsp:nvSpPr>
        <dsp:cNvPr id="0" name=""/>
        <dsp:cNvSpPr/>
      </dsp:nvSpPr>
      <dsp:spPr>
        <a:xfrm>
          <a:off x="5136156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가중치가 조금씩 올바른 방향으로 조정되고 손실 점수 감소</a:t>
          </a:r>
        </a:p>
      </dsp:txBody>
      <dsp:txXfrm>
        <a:off x="5163019" y="506974"/>
        <a:ext cx="863444" cy="1272051"/>
      </dsp:txXfrm>
    </dsp:sp>
    <dsp:sp modelId="{7AAE0EE9-CEE1-4FE3-9399-7E8CECDEEBCE}">
      <dsp:nvSpPr>
        <dsp:cNvPr id="0" name=""/>
        <dsp:cNvSpPr/>
      </dsp:nvSpPr>
      <dsp:spPr>
        <a:xfrm>
          <a:off x="6145044" y="1029270"/>
          <a:ext cx="194440" cy="227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6145044" y="1074762"/>
        <a:ext cx="136108" cy="136474"/>
      </dsp:txXfrm>
    </dsp:sp>
    <dsp:sp modelId="{8456B597-E31E-443C-914C-AF0E1EF6BB26}">
      <dsp:nvSpPr>
        <dsp:cNvPr id="0" name=""/>
        <dsp:cNvSpPr/>
      </dsp:nvSpPr>
      <dsp:spPr>
        <a:xfrm>
          <a:off x="6420196" y="480111"/>
          <a:ext cx="917170" cy="1325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훈련반복</a:t>
          </a:r>
        </a:p>
      </dsp:txBody>
      <dsp:txXfrm>
        <a:off x="6447059" y="506974"/>
        <a:ext cx="863444" cy="1272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7E31B-6F42-4723-B2CC-DD1378C40CBF}">
      <dsp:nvSpPr>
        <dsp:cNvPr id="0" name=""/>
        <dsp:cNvSpPr/>
      </dsp:nvSpPr>
      <dsp:spPr>
        <a:xfrm>
          <a:off x="0" y="81518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1.1.6 </a:t>
          </a:r>
          <a:r>
            <a:rPr lang="ko-KR" sz="1300" b="1" kern="1200" dirty="0"/>
            <a:t>지금까지 </a:t>
          </a:r>
          <a:r>
            <a:rPr lang="ko-KR" sz="1300" b="1" kern="1200" dirty="0" err="1"/>
            <a:t>딥러닝의</a:t>
          </a:r>
          <a:r>
            <a:rPr lang="ko-KR" sz="1300" b="1" kern="1200" dirty="0"/>
            <a:t> 성과</a:t>
          </a:r>
          <a:endParaRPr lang="ko-KR" sz="1300" kern="1200" dirty="0"/>
        </a:p>
      </dsp:txBody>
      <dsp:txXfrm>
        <a:off x="19676" y="101194"/>
        <a:ext cx="11091767" cy="363712"/>
      </dsp:txXfrm>
    </dsp:sp>
    <dsp:sp modelId="{89F63842-8F5B-45C3-A574-20EF30CA6261}">
      <dsp:nvSpPr>
        <dsp:cNvPr id="0" name=""/>
        <dsp:cNvSpPr/>
      </dsp:nvSpPr>
      <dsp:spPr>
        <a:xfrm>
          <a:off x="0" y="522023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kern="1200" dirty="0" err="1"/>
            <a:t>딥러닝이</a:t>
          </a:r>
          <a:r>
            <a:rPr lang="ko-KR" sz="1300" b="1" kern="1200" dirty="0"/>
            <a:t> 이룬 획기적인 발전</a:t>
          </a:r>
        </a:p>
      </dsp:txBody>
      <dsp:txXfrm>
        <a:off x="19676" y="541699"/>
        <a:ext cx="11091767" cy="363712"/>
      </dsp:txXfrm>
    </dsp:sp>
    <dsp:sp modelId="{8A5DE0D5-D969-4EA5-92FD-75ACA5CC8AD3}">
      <dsp:nvSpPr>
        <dsp:cNvPr id="0" name=""/>
        <dsp:cNvSpPr/>
      </dsp:nvSpPr>
      <dsp:spPr>
        <a:xfrm>
          <a:off x="0" y="962528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1. </a:t>
          </a:r>
          <a:r>
            <a:rPr lang="ko-KR" sz="1300" b="0" kern="1200" dirty="0"/>
            <a:t>사람과 비슷한 수준의 이미지 분류</a:t>
          </a:r>
        </a:p>
      </dsp:txBody>
      <dsp:txXfrm>
        <a:off x="19676" y="982204"/>
        <a:ext cx="11091767" cy="363712"/>
      </dsp:txXfrm>
    </dsp:sp>
    <dsp:sp modelId="{3C9D6BFC-A9CB-425C-AB2B-CD6746988D33}">
      <dsp:nvSpPr>
        <dsp:cNvPr id="0" name=""/>
        <dsp:cNvSpPr/>
      </dsp:nvSpPr>
      <dsp:spPr>
        <a:xfrm>
          <a:off x="0" y="1403033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2. </a:t>
          </a:r>
          <a:r>
            <a:rPr lang="ko-KR" sz="1300" b="0" kern="1200"/>
            <a:t>사람과 비슷한 수준의 음성 인식</a:t>
          </a:r>
        </a:p>
      </dsp:txBody>
      <dsp:txXfrm>
        <a:off x="19676" y="1422709"/>
        <a:ext cx="11091767" cy="363712"/>
      </dsp:txXfrm>
    </dsp:sp>
    <dsp:sp modelId="{6158B2FA-4539-42E8-B50B-262FCA433C6E}">
      <dsp:nvSpPr>
        <dsp:cNvPr id="0" name=""/>
        <dsp:cNvSpPr/>
      </dsp:nvSpPr>
      <dsp:spPr>
        <a:xfrm>
          <a:off x="0" y="1843538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3. </a:t>
          </a:r>
          <a:r>
            <a:rPr lang="ko-KR" sz="1300" b="0" kern="1200"/>
            <a:t>사람과 비슷한 수준의 필기 인식</a:t>
          </a:r>
        </a:p>
      </dsp:txBody>
      <dsp:txXfrm>
        <a:off x="19676" y="1863214"/>
        <a:ext cx="11091767" cy="363712"/>
      </dsp:txXfrm>
    </dsp:sp>
    <dsp:sp modelId="{F404B0B2-9EC6-412D-8B85-A8F4667D0A0B}">
      <dsp:nvSpPr>
        <dsp:cNvPr id="0" name=""/>
        <dsp:cNvSpPr/>
      </dsp:nvSpPr>
      <dsp:spPr>
        <a:xfrm>
          <a:off x="0" y="2284043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4. </a:t>
          </a:r>
          <a:r>
            <a:rPr lang="ko-KR" sz="1300" b="0" kern="1200"/>
            <a:t>향상된 기계 번역</a:t>
          </a:r>
        </a:p>
      </dsp:txBody>
      <dsp:txXfrm>
        <a:off x="19676" y="2303719"/>
        <a:ext cx="11091767" cy="363712"/>
      </dsp:txXfrm>
    </dsp:sp>
    <dsp:sp modelId="{CED994ED-C16C-4143-A95D-8F7CF4D47CB1}">
      <dsp:nvSpPr>
        <dsp:cNvPr id="0" name=""/>
        <dsp:cNvSpPr/>
      </dsp:nvSpPr>
      <dsp:spPr>
        <a:xfrm>
          <a:off x="0" y="2724548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5. </a:t>
          </a:r>
          <a:r>
            <a:rPr lang="ko-KR" sz="1300" b="0" kern="1200"/>
            <a:t>향상된 </a:t>
          </a:r>
          <a:r>
            <a:rPr lang="en-US" sz="1300" b="0" kern="1200"/>
            <a:t>TTS(Text-To-Speech) </a:t>
          </a:r>
          <a:r>
            <a:rPr lang="ko-KR" sz="1300" b="0" kern="1200"/>
            <a:t>변환</a:t>
          </a:r>
        </a:p>
      </dsp:txBody>
      <dsp:txXfrm>
        <a:off x="19676" y="2744224"/>
        <a:ext cx="11091767" cy="363712"/>
      </dsp:txXfrm>
    </dsp:sp>
    <dsp:sp modelId="{AE50FA06-E6D2-4917-B547-6CCA1205154E}">
      <dsp:nvSpPr>
        <dsp:cNvPr id="0" name=""/>
        <dsp:cNvSpPr/>
      </dsp:nvSpPr>
      <dsp:spPr>
        <a:xfrm>
          <a:off x="0" y="3165053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6. </a:t>
          </a:r>
          <a:r>
            <a:rPr lang="ko-KR" sz="1300" b="0" kern="1200"/>
            <a:t>구글 나우와 아마존 알렉사 같은 디지털 비서</a:t>
          </a:r>
        </a:p>
      </dsp:txBody>
      <dsp:txXfrm>
        <a:off x="19676" y="3184729"/>
        <a:ext cx="11091767" cy="363712"/>
      </dsp:txXfrm>
    </dsp:sp>
    <dsp:sp modelId="{11C6E26B-4555-4397-9BCF-69F283AC4A19}">
      <dsp:nvSpPr>
        <dsp:cNvPr id="0" name=""/>
        <dsp:cNvSpPr/>
      </dsp:nvSpPr>
      <dsp:spPr>
        <a:xfrm>
          <a:off x="0" y="3605558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7. </a:t>
          </a:r>
          <a:r>
            <a:rPr lang="ko-KR" sz="1300" b="0" kern="1200"/>
            <a:t>사람과 비슷한 수준의 자율 주행 능력</a:t>
          </a:r>
        </a:p>
      </dsp:txBody>
      <dsp:txXfrm>
        <a:off x="19676" y="3625234"/>
        <a:ext cx="11091767" cy="363712"/>
      </dsp:txXfrm>
    </dsp:sp>
    <dsp:sp modelId="{04CD034E-C16A-4E69-AC57-FCE407CC422C}">
      <dsp:nvSpPr>
        <dsp:cNvPr id="0" name=""/>
        <dsp:cNvSpPr/>
      </dsp:nvSpPr>
      <dsp:spPr>
        <a:xfrm>
          <a:off x="0" y="4046063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8. </a:t>
          </a:r>
          <a:r>
            <a:rPr lang="ko-KR" sz="1300" b="0" kern="1200"/>
            <a:t>구글</a:t>
          </a:r>
          <a:r>
            <a:rPr lang="en-US" sz="1300" b="0" kern="1200"/>
            <a:t>, </a:t>
          </a:r>
          <a:r>
            <a:rPr lang="ko-KR" sz="1300" b="0" kern="1200"/>
            <a:t>바이두</a:t>
          </a:r>
          <a:r>
            <a:rPr lang="en-US" sz="1300" b="0" kern="1200"/>
            <a:t>, </a:t>
          </a:r>
          <a:r>
            <a:rPr lang="ko-KR" sz="1300" b="0" kern="1200"/>
            <a:t>빙에서 사용하는 향상된 광고 타게팅</a:t>
          </a:r>
        </a:p>
      </dsp:txBody>
      <dsp:txXfrm>
        <a:off x="19676" y="4065739"/>
        <a:ext cx="11091767" cy="363712"/>
      </dsp:txXfrm>
    </dsp:sp>
    <dsp:sp modelId="{A3A34717-1CAA-46B6-895A-C54A76CCF87C}">
      <dsp:nvSpPr>
        <dsp:cNvPr id="0" name=""/>
        <dsp:cNvSpPr/>
      </dsp:nvSpPr>
      <dsp:spPr>
        <a:xfrm>
          <a:off x="0" y="4486568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9. </a:t>
          </a:r>
          <a:r>
            <a:rPr lang="ko-KR" sz="1300" b="0" kern="1200"/>
            <a:t>향상된 웹 검색 엔진의 결과</a:t>
          </a:r>
        </a:p>
      </dsp:txBody>
      <dsp:txXfrm>
        <a:off x="19676" y="4506244"/>
        <a:ext cx="11091767" cy="363712"/>
      </dsp:txXfrm>
    </dsp:sp>
    <dsp:sp modelId="{09216F6B-4123-431D-BF05-856F11B3D020}">
      <dsp:nvSpPr>
        <dsp:cNvPr id="0" name=""/>
        <dsp:cNvSpPr/>
      </dsp:nvSpPr>
      <dsp:spPr>
        <a:xfrm>
          <a:off x="0" y="4927073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10. </a:t>
          </a:r>
          <a:r>
            <a:rPr lang="ko-KR" sz="1300" b="0" kern="1200"/>
            <a:t>자연어 질문에 대답하는 능력</a:t>
          </a:r>
        </a:p>
      </dsp:txBody>
      <dsp:txXfrm>
        <a:off x="19676" y="4946749"/>
        <a:ext cx="11091767" cy="363712"/>
      </dsp:txXfrm>
    </dsp:sp>
    <dsp:sp modelId="{D4EBB1F4-9B6B-40CE-985A-0D0327643710}">
      <dsp:nvSpPr>
        <dsp:cNvPr id="0" name=""/>
        <dsp:cNvSpPr/>
      </dsp:nvSpPr>
      <dsp:spPr>
        <a:xfrm>
          <a:off x="0" y="5367578"/>
          <a:ext cx="11131119" cy="4030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11. </a:t>
          </a:r>
          <a:r>
            <a:rPr lang="ko-KR" sz="1300" b="0" kern="1200"/>
            <a:t>사람을 능가하는 바둑 실력</a:t>
          </a:r>
        </a:p>
      </dsp:txBody>
      <dsp:txXfrm>
        <a:off x="19676" y="5387254"/>
        <a:ext cx="11091767" cy="363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91006-3F09-4C0D-B8D1-F45487D142F1}">
      <dsp:nvSpPr>
        <dsp:cNvPr id="0" name=""/>
        <dsp:cNvSpPr/>
      </dsp:nvSpPr>
      <dsp:spPr>
        <a:xfrm>
          <a:off x="47" y="85939"/>
          <a:ext cx="4560479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심볼릭</a:t>
          </a:r>
          <a:r>
            <a:rPr lang="ko-KR" sz="1700" kern="1200" dirty="0"/>
            <a:t> </a:t>
          </a:r>
          <a:r>
            <a:rPr lang="en-US" sz="1700" kern="1200" dirty="0"/>
            <a:t>AI</a:t>
          </a:r>
          <a:endParaRPr lang="ko-KR" sz="1700" kern="1200" dirty="0"/>
        </a:p>
      </dsp:txBody>
      <dsp:txXfrm>
        <a:off x="47" y="85939"/>
        <a:ext cx="4560479" cy="489600"/>
      </dsp:txXfrm>
    </dsp:sp>
    <dsp:sp modelId="{086C3593-BA1D-45E4-A8AB-75C967056CC5}">
      <dsp:nvSpPr>
        <dsp:cNvPr id="0" name=""/>
        <dsp:cNvSpPr/>
      </dsp:nvSpPr>
      <dsp:spPr>
        <a:xfrm>
          <a:off x="47" y="575539"/>
          <a:ext cx="4560479" cy="16799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700" kern="1200" dirty="0"/>
            <a:t>초창기에 기대도 높았고</a:t>
          </a:r>
          <a:r>
            <a:rPr lang="en-US" sz="1700" kern="1200" dirty="0"/>
            <a:t>, </a:t>
          </a:r>
          <a:r>
            <a:rPr lang="ko-KR" sz="1700" kern="1200" dirty="0"/>
            <a:t>전망도 좋았</a:t>
          </a:r>
          <a:r>
            <a:rPr lang="ko-KR" altLang="en-US" sz="1700" kern="1200" dirty="0"/>
            <a:t>음</a:t>
          </a:r>
        </a:p>
      </dsp:txBody>
      <dsp:txXfrm>
        <a:off x="47" y="575539"/>
        <a:ext cx="4560479" cy="1679940"/>
      </dsp:txXfrm>
    </dsp:sp>
    <dsp:sp modelId="{4D1A90E0-663D-4013-B1F7-4A6162EEED95}">
      <dsp:nvSpPr>
        <dsp:cNvPr id="0" name=""/>
        <dsp:cNvSpPr/>
      </dsp:nvSpPr>
      <dsp:spPr>
        <a:xfrm>
          <a:off x="5198994" y="85939"/>
          <a:ext cx="4560479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마빈 민스키</a:t>
          </a:r>
        </a:p>
      </dsp:txBody>
      <dsp:txXfrm>
        <a:off x="5198994" y="85939"/>
        <a:ext cx="4560479" cy="489600"/>
      </dsp:txXfrm>
    </dsp:sp>
    <dsp:sp modelId="{6439A183-BC48-4C7B-B4DD-1B1BE89C707A}">
      <dsp:nvSpPr>
        <dsp:cNvPr id="0" name=""/>
        <dsp:cNvSpPr/>
      </dsp:nvSpPr>
      <dsp:spPr>
        <a:xfrm>
          <a:off x="5198994" y="575539"/>
          <a:ext cx="4560479" cy="16799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1967</a:t>
          </a:r>
          <a:r>
            <a:rPr lang="ko-KR" sz="1700" kern="1200" dirty="0"/>
            <a:t>년 </a:t>
          </a:r>
          <a:r>
            <a:rPr lang="en-US" sz="1700" kern="1200" dirty="0"/>
            <a:t>: </a:t>
          </a:r>
          <a:r>
            <a:rPr lang="ko-KR" sz="1700" kern="1200" dirty="0"/>
            <a:t>이번 세대 안에 인공지능을 만드는 문제는 거의 해결될 것</a:t>
          </a:r>
          <a:r>
            <a:rPr lang="en-US" sz="1700" kern="1200" dirty="0"/>
            <a:t>.</a:t>
          </a:r>
          <a:endParaRPr lang="ko-KR" altLang="en-US" sz="1700" kern="1200" dirty="0"/>
        </a:p>
        <a:p>
          <a:pPr marL="171450" lvl="1" indent="-171450" algn="l" defTabSz="7556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1970</a:t>
          </a:r>
          <a:r>
            <a:rPr lang="ko-KR" sz="1700" kern="1200" dirty="0"/>
            <a:t>년 </a:t>
          </a:r>
          <a:r>
            <a:rPr lang="en-US" altLang="ko-KR" sz="1700" kern="1200" dirty="0"/>
            <a:t>: </a:t>
          </a:r>
          <a:r>
            <a:rPr lang="en-US" sz="1700" kern="1200" dirty="0"/>
            <a:t>3</a:t>
          </a:r>
          <a:r>
            <a:rPr lang="ko-KR" sz="1700" kern="1200" dirty="0"/>
            <a:t>년 </a:t>
          </a:r>
          <a:r>
            <a:rPr lang="en-US" sz="1700" kern="1200" dirty="0"/>
            <a:t>~ 8</a:t>
          </a:r>
          <a:r>
            <a:rPr lang="ko-KR" sz="1700" kern="1200" dirty="0"/>
            <a:t>년 이내에 평균적인 사람 수준의 일반 지능을 가진 기계가 나올 것</a:t>
          </a:r>
          <a:r>
            <a:rPr lang="en-US" sz="1700" kern="1200" dirty="0"/>
            <a:t>.</a:t>
          </a:r>
          <a:endParaRPr lang="ko-KR" altLang="en-US" sz="1700" kern="1200" dirty="0"/>
        </a:p>
      </dsp:txBody>
      <dsp:txXfrm>
        <a:off x="5198994" y="575539"/>
        <a:ext cx="4560479" cy="1679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63DDD-83F8-42B7-810A-4AD289F1D868}">
      <dsp:nvSpPr>
        <dsp:cNvPr id="0" name=""/>
        <dsp:cNvSpPr/>
      </dsp:nvSpPr>
      <dsp:spPr>
        <a:xfrm>
          <a:off x="-3426044" y="-526796"/>
          <a:ext cx="4084970" cy="4084970"/>
        </a:xfrm>
        <a:prstGeom prst="blockArc">
          <a:avLst>
            <a:gd name="adj1" fmla="val 18900000"/>
            <a:gd name="adj2" fmla="val 2700000"/>
            <a:gd name="adj3" fmla="val 52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7F6AD-7513-443D-AE10-B936D5BB4985}">
      <dsp:nvSpPr>
        <dsp:cNvPr id="0" name=""/>
        <dsp:cNvSpPr/>
      </dsp:nvSpPr>
      <dsp:spPr>
        <a:xfrm>
          <a:off x="345501" y="233052"/>
          <a:ext cx="9143138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marL="0" lvl="0" indent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단기간의 기대는 비현실적일지도 모르나</a:t>
          </a:r>
          <a:r>
            <a:rPr lang="en-US" sz="1500" kern="1200" dirty="0"/>
            <a:t>, </a:t>
          </a:r>
          <a:r>
            <a:rPr lang="ko-KR" sz="1500" kern="1200" dirty="0"/>
            <a:t>장기적인 전망은 매우 밝음</a:t>
          </a:r>
        </a:p>
      </dsp:txBody>
      <dsp:txXfrm>
        <a:off x="345501" y="233052"/>
        <a:ext cx="9143138" cy="466347"/>
      </dsp:txXfrm>
    </dsp:sp>
    <dsp:sp modelId="{352FF808-D149-42C1-ACE1-055E51C8692E}">
      <dsp:nvSpPr>
        <dsp:cNvPr id="0" name=""/>
        <dsp:cNvSpPr/>
      </dsp:nvSpPr>
      <dsp:spPr>
        <a:xfrm>
          <a:off x="54034" y="174758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56C7C-58AD-4FF6-84E1-8A6C1E448D27}">
      <dsp:nvSpPr>
        <dsp:cNvPr id="0" name=""/>
        <dsp:cNvSpPr/>
      </dsp:nvSpPr>
      <dsp:spPr>
        <a:xfrm>
          <a:off x="612868" y="932694"/>
          <a:ext cx="8875770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marL="0" lvl="0" indent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</a:t>
          </a:r>
          <a:r>
            <a:rPr lang="ko-KR" sz="1500" kern="1200"/>
            <a:t>역사상 유례를 찾아볼 수 없는 수준의 투자로 인해 매우 빠르게 발전해왔음</a:t>
          </a:r>
        </a:p>
      </dsp:txBody>
      <dsp:txXfrm>
        <a:off x="612868" y="932694"/>
        <a:ext cx="8875770" cy="466347"/>
      </dsp:txXfrm>
    </dsp:sp>
    <dsp:sp modelId="{04ABDC2E-55B2-4BD1-ADE7-9FE08AD787DF}">
      <dsp:nvSpPr>
        <dsp:cNvPr id="0" name=""/>
        <dsp:cNvSpPr/>
      </dsp:nvSpPr>
      <dsp:spPr>
        <a:xfrm>
          <a:off x="321401" y="874400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CD14-C015-4D91-B5D3-A2B377195FCA}">
      <dsp:nvSpPr>
        <dsp:cNvPr id="0" name=""/>
        <dsp:cNvSpPr/>
      </dsp:nvSpPr>
      <dsp:spPr>
        <a:xfrm>
          <a:off x="612868" y="1632335"/>
          <a:ext cx="8875770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marL="0" lvl="0" indent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하지만 비교적 아주 일부분 만이 현실 세계의 제품과 프로세스에 적용됨</a:t>
          </a:r>
        </a:p>
      </dsp:txBody>
      <dsp:txXfrm>
        <a:off x="612868" y="1632335"/>
        <a:ext cx="8875770" cy="466347"/>
      </dsp:txXfrm>
    </dsp:sp>
    <dsp:sp modelId="{9993D455-56AE-4A97-A732-07E3635BE141}">
      <dsp:nvSpPr>
        <dsp:cNvPr id="0" name=""/>
        <dsp:cNvSpPr/>
      </dsp:nvSpPr>
      <dsp:spPr>
        <a:xfrm>
          <a:off x="321401" y="1574042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61C76-EA4A-49C4-B89F-C34CB41496EA}">
      <dsp:nvSpPr>
        <dsp:cNvPr id="0" name=""/>
        <dsp:cNvSpPr/>
      </dsp:nvSpPr>
      <dsp:spPr>
        <a:xfrm>
          <a:off x="345501" y="2331977"/>
          <a:ext cx="9143138" cy="466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163" tIns="38100" rIns="38100" bIns="38100" numCol="1" spcCol="1270" anchor="ctr" anchorCtr="0">
          <a:noAutofit/>
        </a:bodyPr>
        <a:lstStyle/>
        <a:p>
          <a:pPr marL="0" lvl="0" indent="0" algn="l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물론 많이 사용하지만 일상생활의 액세서리일 뿐</a:t>
          </a:r>
          <a:r>
            <a:rPr lang="en-US" sz="1500" kern="1200" dirty="0"/>
            <a:t>, </a:t>
          </a:r>
          <a:r>
            <a:rPr lang="ko-KR" sz="1500" kern="1200" dirty="0"/>
            <a:t>우리의 업무와 생활의 중심에 들어오지 않았음</a:t>
          </a:r>
        </a:p>
      </dsp:txBody>
      <dsp:txXfrm>
        <a:off x="345501" y="2331977"/>
        <a:ext cx="9143138" cy="466347"/>
      </dsp:txXfrm>
    </dsp:sp>
    <dsp:sp modelId="{D46D19BC-80E2-4D88-8D1A-244A6A8D96D4}">
      <dsp:nvSpPr>
        <dsp:cNvPr id="0" name=""/>
        <dsp:cNvSpPr/>
      </dsp:nvSpPr>
      <dsp:spPr>
        <a:xfrm>
          <a:off x="54034" y="2273684"/>
          <a:ext cx="582933" cy="582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FECEC-9FAF-4503-B2AE-F9F0FB18335F}">
      <dsp:nvSpPr>
        <dsp:cNvPr id="0" name=""/>
        <dsp:cNvSpPr/>
      </dsp:nvSpPr>
      <dsp:spPr>
        <a:xfrm>
          <a:off x="0" y="4096"/>
          <a:ext cx="9527517" cy="61228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결론</a:t>
          </a:r>
        </a:p>
      </dsp:txBody>
      <dsp:txXfrm>
        <a:off x="0" y="4096"/>
        <a:ext cx="9527517" cy="612282"/>
      </dsp:txXfrm>
    </dsp:sp>
    <dsp:sp modelId="{829E8C5B-A7A9-46C7-84C8-A1C6D59A7E08}">
      <dsp:nvSpPr>
        <dsp:cNvPr id="0" name=""/>
        <dsp:cNvSpPr/>
      </dsp:nvSpPr>
      <dsp:spPr>
        <a:xfrm>
          <a:off x="0" y="612282"/>
          <a:ext cx="4763758" cy="128579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단기간의 </a:t>
          </a:r>
          <a:r>
            <a:rPr lang="ko-KR" altLang="en-US" sz="2000" kern="1200" dirty="0" err="1"/>
            <a:t>과대선전은</a:t>
          </a:r>
          <a:r>
            <a:rPr lang="ko-KR" altLang="en-US" sz="2000" kern="1200" dirty="0"/>
            <a:t> 믿지 말고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장기 비전을 믿어야 함</a:t>
          </a:r>
        </a:p>
      </dsp:txBody>
      <dsp:txXfrm>
        <a:off x="0" y="612282"/>
        <a:ext cx="4763758" cy="1285792"/>
      </dsp:txXfrm>
    </dsp:sp>
    <dsp:sp modelId="{8B570D92-EFD9-4D70-8EB7-E808360E892D}">
      <dsp:nvSpPr>
        <dsp:cNvPr id="0" name=""/>
        <dsp:cNvSpPr/>
      </dsp:nvSpPr>
      <dsp:spPr>
        <a:xfrm>
          <a:off x="4763758" y="612282"/>
          <a:ext cx="4763758" cy="128579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언젠가 </a:t>
          </a:r>
          <a:r>
            <a:rPr lang="en-US" altLang="ko-KR" sz="2000" kern="1200" dirty="0"/>
            <a:t>AI</a:t>
          </a:r>
          <a:r>
            <a:rPr lang="ko-KR" altLang="en-US" sz="2000" kern="1200" dirty="0"/>
            <a:t>의 시대는 오게 되어있음</a:t>
          </a:r>
        </a:p>
      </dsp:txBody>
      <dsp:txXfrm>
        <a:off x="4763758" y="612282"/>
        <a:ext cx="4763758" cy="1285792"/>
      </dsp:txXfrm>
    </dsp:sp>
    <dsp:sp modelId="{9741289F-74BF-4C9A-AD90-50B113DC54B3}">
      <dsp:nvSpPr>
        <dsp:cNvPr id="0" name=""/>
        <dsp:cNvSpPr/>
      </dsp:nvSpPr>
      <dsp:spPr>
        <a:xfrm>
          <a:off x="0" y="1898074"/>
          <a:ext cx="9527517" cy="14286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79B1C-5F9F-43D4-BE86-3DC366D79874}">
      <dsp:nvSpPr>
        <dsp:cNvPr id="0" name=""/>
        <dsp:cNvSpPr/>
      </dsp:nvSpPr>
      <dsp:spPr>
        <a:xfrm>
          <a:off x="2004043" y="507"/>
          <a:ext cx="1137829" cy="11378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커널 </a:t>
          </a:r>
          <a:endParaRPr lang="en-US" altLang="ko-KR" sz="1600" kern="1200" dirty="0"/>
        </a:p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함수</a:t>
          </a:r>
        </a:p>
      </dsp:txBody>
      <dsp:txXfrm>
        <a:off x="2170674" y="167138"/>
        <a:ext cx="804567" cy="804567"/>
      </dsp:txXfrm>
    </dsp:sp>
    <dsp:sp modelId="{4ADF1CB2-8BCC-4613-9A56-6AF7194E717D}">
      <dsp:nvSpPr>
        <dsp:cNvPr id="0" name=""/>
        <dsp:cNvSpPr/>
      </dsp:nvSpPr>
      <dsp:spPr>
        <a:xfrm rot="553">
          <a:off x="3645055" y="358044"/>
          <a:ext cx="1066746" cy="423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3645055" y="442688"/>
        <a:ext cx="939764" cy="253964"/>
      </dsp:txXfrm>
    </dsp:sp>
    <dsp:sp modelId="{EAA124F5-F265-411E-B26D-F71F4D92D601}">
      <dsp:nvSpPr>
        <dsp:cNvPr id="0" name=""/>
        <dsp:cNvSpPr/>
      </dsp:nvSpPr>
      <dsp:spPr>
        <a:xfrm>
          <a:off x="5154603" y="1014"/>
          <a:ext cx="1137829" cy="11378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효율적 </a:t>
          </a:r>
          <a:endParaRPr lang="en-US" altLang="ko-KR" sz="1400" kern="1200" dirty="0"/>
        </a:p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계산 </a:t>
          </a:r>
          <a:endParaRPr lang="en-US" altLang="ko-KR" sz="1400" kern="1200" dirty="0"/>
        </a:p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가능</a:t>
          </a:r>
        </a:p>
      </dsp:txBody>
      <dsp:txXfrm>
        <a:off x="5321234" y="167645"/>
        <a:ext cx="804567" cy="8045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23912-6107-4576-8BCD-4B07A6773CBB}">
      <dsp:nvSpPr>
        <dsp:cNvPr id="0" name=""/>
        <dsp:cNvSpPr/>
      </dsp:nvSpPr>
      <dsp:spPr>
        <a:xfrm>
          <a:off x="-1885066" y="-292527"/>
          <a:ext cx="2254399" cy="2254399"/>
        </a:xfrm>
        <a:prstGeom prst="blockArc">
          <a:avLst>
            <a:gd name="adj1" fmla="val 18900000"/>
            <a:gd name="adj2" fmla="val 2700000"/>
            <a:gd name="adj3" fmla="val 958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FAFE8-88E6-419A-8F14-69D8DB168497}">
      <dsp:nvSpPr>
        <dsp:cNvPr id="0" name=""/>
        <dsp:cNvSpPr/>
      </dsp:nvSpPr>
      <dsp:spPr>
        <a:xfrm>
          <a:off x="237376" y="166934"/>
          <a:ext cx="4757831" cy="33386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009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대용량의 </a:t>
          </a:r>
          <a:r>
            <a:rPr lang="ko-KR" altLang="en-US" sz="1300" kern="1200" dirty="0" err="1"/>
            <a:t>데이터셋에</a:t>
          </a:r>
          <a:r>
            <a:rPr lang="ko-KR" altLang="en-US" sz="1300" kern="1200" dirty="0"/>
            <a:t> 확장되기 어려움</a:t>
          </a:r>
        </a:p>
      </dsp:txBody>
      <dsp:txXfrm>
        <a:off x="237376" y="166934"/>
        <a:ext cx="4757831" cy="333869"/>
      </dsp:txXfrm>
    </dsp:sp>
    <dsp:sp modelId="{3C9666E6-C4E7-4BC3-A13E-1975C8416D6B}">
      <dsp:nvSpPr>
        <dsp:cNvPr id="0" name=""/>
        <dsp:cNvSpPr/>
      </dsp:nvSpPr>
      <dsp:spPr>
        <a:xfrm>
          <a:off x="28708" y="125200"/>
          <a:ext cx="417336" cy="41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536B7-92C2-4B29-875C-85B452A882A5}">
      <dsp:nvSpPr>
        <dsp:cNvPr id="0" name=""/>
        <dsp:cNvSpPr/>
      </dsp:nvSpPr>
      <dsp:spPr>
        <a:xfrm>
          <a:off x="358737" y="667738"/>
          <a:ext cx="4636470" cy="33386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009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지각에 관련된 문제에서 좋은 성능을 내지 못함</a:t>
          </a:r>
        </a:p>
      </dsp:txBody>
      <dsp:txXfrm>
        <a:off x="358737" y="667738"/>
        <a:ext cx="4636470" cy="333869"/>
      </dsp:txXfrm>
    </dsp:sp>
    <dsp:sp modelId="{6F14E40C-621F-483A-80AA-8D7EF08CE3C0}">
      <dsp:nvSpPr>
        <dsp:cNvPr id="0" name=""/>
        <dsp:cNvSpPr/>
      </dsp:nvSpPr>
      <dsp:spPr>
        <a:xfrm>
          <a:off x="150069" y="626004"/>
          <a:ext cx="417336" cy="41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CEE270-0AEE-4CE6-BF9C-3CA3AA5C34A3}">
      <dsp:nvSpPr>
        <dsp:cNvPr id="0" name=""/>
        <dsp:cNvSpPr/>
      </dsp:nvSpPr>
      <dsp:spPr>
        <a:xfrm>
          <a:off x="237376" y="1168541"/>
          <a:ext cx="4757831" cy="33386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5009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얕은 학습 방법</a:t>
          </a:r>
        </a:p>
      </dsp:txBody>
      <dsp:txXfrm>
        <a:off x="237376" y="1168541"/>
        <a:ext cx="4757831" cy="333869"/>
      </dsp:txXfrm>
    </dsp:sp>
    <dsp:sp modelId="{D94C92C8-8601-4E00-B427-466747E9911B}">
      <dsp:nvSpPr>
        <dsp:cNvPr id="0" name=""/>
        <dsp:cNvSpPr/>
      </dsp:nvSpPr>
      <dsp:spPr>
        <a:xfrm>
          <a:off x="28708" y="1126807"/>
          <a:ext cx="417336" cy="41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8B1F8-641F-4D6F-9950-17F106FC1AB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94E7B-BA07-41C0-AB16-8AE377247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7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반복 루프는 다음과 같은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통해 반복되고 훈련됩니다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22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 이 코드는 모멘텀을 두 번 반복하는 알고리즘인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gothic_l"/>
              </a:rPr>
              <a:t>네스테로프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 모멘텀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(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gothic_l"/>
              </a:rPr>
              <a:t>Nesterov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 Momentum)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을 구현한 것입니다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기본 모멘텀은 여섯 번째 줄을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w = w + velocity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처럼 바꾸어 주면 됩니다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모멘텀이나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gothic_l"/>
              </a:rPr>
              <a:t>네스테로프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 모멘텀 방식을 사용하려면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from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keras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 import optimizers;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sgd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 =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optimizers.SGD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(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lr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=0.01, momentum=0.9,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nesterov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=True);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network.compile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(optimizer=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sgd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, …)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처럼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SGD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gothic_l"/>
              </a:rPr>
              <a:t>옵티마이저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 객체를 생성하여 직접 전달해야 합니다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본문과는 달리 일반적으로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momentum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 값은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0.9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정도를 많이 사용합니다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연쇄 법칙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(chain rule)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이라 불리는 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f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))′=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MathJax_Math-italic"/>
              </a:rPr>
              <a:t>f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MathJax_Main"/>
              </a:rPr>
              <a:t>′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MathJax_Math-italic"/>
              </a:rPr>
              <a:t>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)∗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′(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)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-apple-system"/>
              </a:rPr>
              <a:t>f(g(x))′=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-apple-system"/>
              </a:rPr>
              <a:t>f′g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-apple-system"/>
              </a:rPr>
              <a:t>(x)∗g′(x)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를 이용하여 많은 층의 값들을 경사 하강법으로 연산할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현재는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텐서플로처럼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기호 미분이 가능한 최신 프레임워크를 활용하여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미분값을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구하니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직접 구현하고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공식을 유도하는 등의 시간 및 노력의 소모가 필요 없습니다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이런게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머신 러닝의 대중화를 만든 것이겠죠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데이터에서 수행되는 각 반복을 </a:t>
            </a:r>
            <a:r>
              <a:rPr lang="ko-KR" altLang="en-US" b="1" i="0" dirty="0" err="1">
                <a:solidFill>
                  <a:srgbClr val="494E52"/>
                </a:solidFill>
                <a:effectLst/>
                <a:latin typeface="-apple-system"/>
              </a:rPr>
              <a:t>에포크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(epoch)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라고 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83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데이터에서 수행되는 각 반복을 </a:t>
            </a:r>
            <a:r>
              <a:rPr lang="ko-KR" altLang="en-US" b="1" i="0" dirty="0" err="1">
                <a:solidFill>
                  <a:srgbClr val="494E52"/>
                </a:solidFill>
                <a:effectLst/>
                <a:latin typeface="-apple-system"/>
              </a:rPr>
              <a:t>에포크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(epoch)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라고 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반복 루프는 다음과 같은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통해 반복되고 훈련됩니다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3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7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7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가장 중요한 것은 결과값에 대한 함수 값의 기울기입니다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엡실론 만큼 변화에 대한 결과 값의 변화를 찾기 위한 과정입니다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데이터를 아주 작게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변화시켰을때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예상되는 데이터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변화값을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도함수로 구하는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그렇다면 원하는 방향으로 수치를 변경할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0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위의 변화율을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텐서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연산에 적용한 것이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그래디언트입니다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다차원 입력인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텐서를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입력 받는 함수에 변화율 개념을 확장시킨 것 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값에 따라 너무 크게 변화하지 않게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하기위하여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스케일링 비율인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step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값을 잘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설정해야합니다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5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미분 가능한 함수가 주어지면 이론적으로 함수의 최솟값을 해석적으로 구할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변화율이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 되는 지점을 향해 계속 조금씩 나아가면 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모멘텀을 이용하여 더 효율적으로 계산할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4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3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4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53E59-4C64-48F9-A5A0-D7D67A63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01AF5-BA40-4883-98EA-CF84DC22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81251-3C81-45DA-A13C-DD9561D9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00BC8-58AC-4981-A640-A45D16CA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A6608-FBCE-4159-9E34-9C6DF9D5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9EC61-4A36-4EFD-8134-C2A7377D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340BF-2D7A-4B49-B531-4489CA00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AC7BB-8264-47C0-AA2B-B8E78D83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413B-E1D6-4AB4-8465-8A15561B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78648-9B13-400E-B61D-C85A8E7D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0F4887-FB84-4783-8B7A-38F975EB9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153EA-EEE6-4B26-8C34-82E01BF4F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39066-3239-4D0F-A9A7-68EC9669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C7AB-D23A-4AC5-8E7F-68C77F7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4C2D2-9062-468B-827F-C960A367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0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5FDDE-91D8-47C3-AEB6-43F19415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6A9AC-C742-4110-B32A-A3EA45CC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7436F-66FA-4F14-A5CD-0DAF331F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7094C-42BF-41FA-ABEB-5B4D710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402B3-D6AE-4CB6-8002-9626BABD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9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8ABC0-0149-493D-8098-3BD74F91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9BB4F-0486-42DA-A97A-E6349838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8D334-B40D-44E5-A351-CF4AAACF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3D48-C8B7-4854-BEE0-380A3FF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A27D3-97BE-4FD5-8664-76B20511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2044F-3774-4C83-ADCD-6666FB1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2D376-3B7D-4F40-8C84-7B7AC173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525E8-91A6-4743-9FA4-438F6DEE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3A9A1-CA05-4297-988E-C0C2FCCC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E26DD-68C4-45FF-AFBA-B2B2EEDA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49BC5-94A7-460A-9EAB-6385687E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08019-2917-46C5-89E7-10D98C29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0E36E-E1F0-4CD3-BD83-CB63BC80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46706-465C-4C17-9FD1-FBF383AE4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7EABD-9579-4221-B840-D2FAD924D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2FA677-D080-4707-8E93-856947DD9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224DCB-DBBD-4E20-BCC1-61CCB453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2F92F-FA0D-4CAB-8E24-388E942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5B76AF-BE4A-4706-8447-48A886BD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F49D3-B1D5-4A1C-85F1-31FE885D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96E022-D4DA-4EDF-A203-AF09930E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C4DDD-E9C4-497F-BB53-C2CB5528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E5F3F-FDFD-45C1-8CD8-47E2994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9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CB635-5084-4466-B188-514CF2B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F8713-E917-4856-BB82-A91117B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992BE-904E-4A6D-B5DD-C870AACF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713F-8DA5-4527-844D-1B2D8E1B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2957C-FB58-42D2-A05E-40961F89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FF3DD-41B7-43A3-88AA-03D6EC888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67C4F-4F7A-4076-A43D-553FF6B9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E1441-F600-467F-AF63-4F189069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7B4C4-D7EC-4E4B-9D67-970CA76C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265E2-937C-452E-AB52-DB2E2527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88E06-AC95-41B0-B66C-7AF4FC37E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A2886-D2AF-4463-9679-E569CF4A7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A9FB0-AD61-4FF7-B4A8-210D386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0E9B-A059-4180-AF53-2747FFA5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D424D-527F-483D-A05B-A6E1F49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0FE135-D612-47B2-9158-AAF29662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729B6-3821-40DD-9BB5-EF9CF2245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2D924-2DDF-40CD-A93E-3EB42497F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B483-477D-4C74-BE5C-C4D9755FE15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9CF50-FAE0-4EDB-9B42-D7FF18D31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95E44-28D1-4209-9CDC-E5DC7E6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ACF52-DB31-4B26-BA19-C47C71E1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9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9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4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4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100" dirty="0">
                <a:latin typeface="Sandoll 고딕Neo2유니 06 Bd" pitchFamily="34" charset="-127"/>
                <a:ea typeface="Sandoll 고딕Neo2유니 06 Bd" pitchFamily="34" charset="-127"/>
              </a:rPr>
              <a:t>1</a:t>
            </a:r>
            <a:r>
              <a:rPr lang="ko-KR" altLang="en-US" sz="81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Sandoll 고딕Neo1유니코드 03 Lt" pitchFamily="34" charset="-127"/>
                <a:ea typeface="Sandoll 고딕Neo1유니코드 03 Lt" pitchFamily="34" charset="-127"/>
              </a:rPr>
              <a:t>딥러닝이란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 무엇인가</a:t>
            </a:r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?</a:t>
            </a:r>
            <a:endParaRPr lang="ko-KR" altLang="en-US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1022466"/>
            <a:ext cx="9527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표현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/>
              <a:t>데이터를 인코딩하거나 묘사하기 위해 데이터를 바라보는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컬러 이미지 </a:t>
            </a:r>
            <a:r>
              <a:rPr lang="en-US" altLang="ko-KR" dirty="0"/>
              <a:t>: RGB </a:t>
            </a:r>
            <a:r>
              <a:rPr lang="ko-KR" altLang="en-US" dirty="0"/>
              <a:t>포맷이나 </a:t>
            </a:r>
            <a:r>
              <a:rPr lang="en-US" altLang="ko-KR" dirty="0"/>
              <a:t>HSV </a:t>
            </a:r>
            <a:r>
              <a:rPr lang="ko-KR" altLang="en-US" dirty="0"/>
              <a:t>포맷으로 </a:t>
            </a:r>
            <a:r>
              <a:rPr lang="ko-KR" altLang="en-US" dirty="0" err="1"/>
              <a:t>인코딩이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데이터의 두 가지 다른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어떤 표현으로는 해결하기 어려운 문제 </a:t>
            </a:r>
            <a:r>
              <a:rPr lang="en-US" altLang="ko-KR" dirty="0"/>
              <a:t>: </a:t>
            </a:r>
            <a:r>
              <a:rPr lang="ko-KR" altLang="en-US" dirty="0"/>
              <a:t>다른 표현으로는 해결이 쉬울 수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86988" y="3342577"/>
            <a:ext cx="1731721" cy="868597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빨간색 픽셀을 선택하는 문제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886988" y="4658440"/>
            <a:ext cx="1731721" cy="896922"/>
          </a:xfrm>
          <a:prstGeom prst="round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이미지의 채도를 낮추는 문제</a:t>
            </a:r>
          </a:p>
        </p:txBody>
      </p:sp>
      <p:cxnSp>
        <p:nvCxnSpPr>
          <p:cNvPr id="7" name="직선 연결선 6"/>
          <p:cNvCxnSpPr>
            <a:stCxn id="4" idx="3"/>
            <a:endCxn id="8" idx="1"/>
          </p:cNvCxnSpPr>
          <p:nvPr/>
        </p:nvCxnSpPr>
        <p:spPr>
          <a:xfrm flipV="1">
            <a:off x="3618709" y="3776875"/>
            <a:ext cx="2740527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9236" y="3238266"/>
            <a:ext cx="3798916" cy="1077218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RGB </a:t>
            </a:r>
            <a:r>
              <a:rPr lang="ko-KR" altLang="en-US" sz="1600" dirty="0"/>
              <a:t>포맷 </a:t>
            </a:r>
            <a:r>
              <a:rPr lang="en-US" altLang="ko-KR" sz="1600" dirty="0"/>
              <a:t>: </a:t>
            </a:r>
            <a:r>
              <a:rPr lang="ko-KR" altLang="en-US" sz="1600" dirty="0"/>
              <a:t>쉬운 문제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HSV </a:t>
            </a:r>
            <a:r>
              <a:rPr lang="ko-KR" altLang="en-US" sz="1600" dirty="0"/>
              <a:t>포맷 </a:t>
            </a:r>
            <a:r>
              <a:rPr lang="en-US" altLang="ko-KR" sz="1600" dirty="0"/>
              <a:t>: </a:t>
            </a:r>
            <a:r>
              <a:rPr lang="ko-KR" altLang="en-US" sz="1600" dirty="0"/>
              <a:t>어려운 문제</a:t>
            </a:r>
          </a:p>
        </p:txBody>
      </p:sp>
      <p:cxnSp>
        <p:nvCxnSpPr>
          <p:cNvPr id="9" name="직선 연결선 8"/>
          <p:cNvCxnSpPr>
            <a:stCxn id="5" idx="3"/>
          </p:cNvCxnSpPr>
          <p:nvPr/>
        </p:nvCxnSpPr>
        <p:spPr>
          <a:xfrm>
            <a:off x="3618709" y="5106901"/>
            <a:ext cx="274052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9236" y="4604270"/>
            <a:ext cx="3798916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RGB </a:t>
            </a:r>
            <a:r>
              <a:rPr lang="ko-KR" altLang="en-US" sz="1600" dirty="0"/>
              <a:t>포맷 </a:t>
            </a:r>
            <a:r>
              <a:rPr lang="en-US" altLang="ko-KR" sz="1600" dirty="0"/>
              <a:t>: </a:t>
            </a:r>
            <a:r>
              <a:rPr lang="ko-KR" altLang="en-US" sz="1600" dirty="0"/>
              <a:t>어려운 문제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HSV </a:t>
            </a:r>
            <a:r>
              <a:rPr lang="ko-KR" altLang="en-US" sz="1600" dirty="0"/>
              <a:t>포맷 </a:t>
            </a:r>
            <a:r>
              <a:rPr lang="en-US" altLang="ko-KR" sz="1600" dirty="0"/>
              <a:t>: </a:t>
            </a:r>
            <a:r>
              <a:rPr lang="ko-KR" altLang="en-US" sz="1600" dirty="0"/>
              <a:t>쉬운 문제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1886987" y="6002628"/>
            <a:ext cx="1238597" cy="74425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25584" y="6207883"/>
            <a:ext cx="65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머신 러닝 모델 </a:t>
            </a:r>
            <a:r>
              <a:rPr lang="en-US" altLang="ko-KR" b="1" dirty="0"/>
              <a:t>: </a:t>
            </a:r>
            <a:r>
              <a:rPr lang="ko-KR" altLang="en-US" b="1" dirty="0"/>
              <a:t>입력 데이터에서 적절한 표현을 찾는 것</a:t>
            </a:r>
          </a:p>
        </p:txBody>
      </p:sp>
    </p:spTree>
    <p:extLst>
      <p:ext uri="{BB962C8B-B14F-4D97-AF65-F5344CB8AC3E}">
        <p14:creationId xmlns:p14="http://schemas.microsoft.com/office/powerpoint/2010/main" val="196232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7408" y="970993"/>
            <a:ext cx="7755775" cy="65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포인트의 좌표를 입력으로 받고</a:t>
            </a:r>
            <a:r>
              <a:rPr lang="en-US" altLang="ko-KR" dirty="0"/>
              <a:t>, </a:t>
            </a:r>
            <a:r>
              <a:rPr lang="ko-KR" altLang="en-US" dirty="0"/>
              <a:t>그 포인트가 빨간색인지 흰색인지를       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출력하는 알고리즘을 개발하려는 예시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33043" y="1931675"/>
            <a:ext cx="1175818" cy="291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318646" y="1627699"/>
            <a:ext cx="7136291" cy="1436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입력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포인트의 좌표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기대 출력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포인트의 색깔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알고리즘의 성능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정확히 분류한 포인트의 비율을 사용하여 측정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2488" y="3319155"/>
            <a:ext cx="49211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B0F0"/>
                </a:solidFill>
              </a:rPr>
              <a:t>그림 </a:t>
            </a:r>
            <a:r>
              <a:rPr lang="en-US" altLang="ko-KR" sz="1600" b="1" dirty="0">
                <a:solidFill>
                  <a:srgbClr val="00B0F0"/>
                </a:solidFill>
              </a:rPr>
              <a:t>1-4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프로그래머가 직접 좌표 변환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B0F0"/>
                </a:solidFill>
              </a:rPr>
              <a:t>머신 러닝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스스로 최적의 좌표 변환을 찾음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※ </a:t>
            </a:r>
            <a:r>
              <a:rPr lang="ko-KR" altLang="en-US" sz="1600" b="1" dirty="0">
                <a:solidFill>
                  <a:srgbClr val="FF0000"/>
                </a:solidFill>
              </a:rPr>
              <a:t>머신 러닝에서의 학습이란</a:t>
            </a:r>
            <a:r>
              <a:rPr lang="en-US" altLang="ko-KR" sz="1600" b="1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600" dirty="0"/>
              <a:t>☞ 더 나은 표현을 찾는 자동화된 과정</a:t>
            </a:r>
            <a:endParaRPr lang="en-US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2426" y="5635740"/>
            <a:ext cx="9772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모든 머신 러닝 알고리즘은 주어진 작업을 위해 데이터를 더 유용한 표현으로 바꾸는 변환을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자동으로</a:t>
            </a:r>
            <a:r>
              <a:rPr lang="en-US" altLang="ko-KR" sz="1600" b="1" dirty="0"/>
              <a:t>‘ </a:t>
            </a:r>
            <a:r>
              <a:rPr lang="ko-KR" altLang="en-US" sz="1600" dirty="0"/>
              <a:t>찾음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그러나 일반적으로 변환을 찾기 위한 창의력은 없음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/>
              <a:t>단지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가설 공간을 자세히 조사하는 것 뿐임</a:t>
            </a:r>
            <a:r>
              <a:rPr lang="en-US" altLang="ko-KR" sz="1600" b="1" dirty="0"/>
              <a:t>’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78" y="1128699"/>
            <a:ext cx="1464580" cy="16779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26" y="3567355"/>
            <a:ext cx="4850803" cy="15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600" y="955963"/>
            <a:ext cx="952751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1.1.4 </a:t>
            </a:r>
            <a:r>
              <a:rPr lang="ko-KR" altLang="en-US" b="1" dirty="0" err="1">
                <a:solidFill>
                  <a:srgbClr val="00B0F0"/>
                </a:solidFill>
              </a:rPr>
              <a:t>딥러닝에서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‘</a:t>
            </a:r>
            <a:r>
              <a:rPr lang="ko-KR" altLang="en-US" b="1" dirty="0">
                <a:solidFill>
                  <a:srgbClr val="00B0F0"/>
                </a:solidFill>
              </a:rPr>
              <a:t>딥</a:t>
            </a:r>
            <a:r>
              <a:rPr lang="en-US" altLang="ko-KR" b="1" dirty="0">
                <a:solidFill>
                  <a:srgbClr val="00B0F0"/>
                </a:solidFill>
              </a:rPr>
              <a:t>’ </a:t>
            </a:r>
            <a:r>
              <a:rPr lang="ko-KR" altLang="en-US" b="1" dirty="0">
                <a:solidFill>
                  <a:srgbClr val="00B0F0"/>
                </a:solidFill>
              </a:rPr>
              <a:t>이란 무엇일까</a:t>
            </a:r>
            <a:r>
              <a:rPr lang="en-US" altLang="ko-KR" b="1" dirty="0">
                <a:solidFill>
                  <a:srgbClr val="00B0F0"/>
                </a:solidFill>
              </a:rPr>
              <a:t>?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머신 러닝의 특정한 한 분야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연속된 층</a:t>
            </a:r>
            <a:r>
              <a:rPr lang="en-US" altLang="ko-KR" sz="1600" dirty="0"/>
              <a:t>(layer)</a:t>
            </a:r>
            <a:r>
              <a:rPr lang="ko-KR" altLang="en-US" sz="1600" dirty="0"/>
              <a:t>에서 점진적으로 의미 있는 표현을 배우는데 강점을 가짐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데이터로부터 표현을 학습하는 새로운 방식</a:t>
            </a:r>
            <a:endParaRPr lang="en-US" altLang="ko-KR" sz="1600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딥러닝의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‘</a:t>
            </a:r>
            <a:r>
              <a:rPr lang="ko-KR" altLang="en-US" b="1" dirty="0">
                <a:solidFill>
                  <a:srgbClr val="00B0F0"/>
                </a:solidFill>
              </a:rPr>
              <a:t>딥</a:t>
            </a:r>
            <a:r>
              <a:rPr lang="en-US" altLang="ko-KR" b="1" dirty="0">
                <a:solidFill>
                  <a:srgbClr val="00B0F0"/>
                </a:solidFill>
              </a:rPr>
              <a:t>‘?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깊은 통찰을 얻을 수 있다는 것을 의미하지 않음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연속된 층으로 표현을 학습한다는 개념을 나타냄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r>
              <a:rPr lang="ko-KR" altLang="en-US" sz="1600" b="1" dirty="0"/>
              <a:t>☞ 얼마나 많은 층을 </a:t>
            </a:r>
            <a:r>
              <a:rPr lang="ko-KR" altLang="en-US" sz="1600" b="1" dirty="0" err="1"/>
              <a:t>사용했는지가</a:t>
            </a:r>
            <a:r>
              <a:rPr lang="ko-KR" altLang="en-US" sz="1600" b="1" dirty="0"/>
              <a:t> 그 모델의 깊이가 됨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</a:rPr>
              <a:t>최근의 </a:t>
            </a:r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모델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수십</a:t>
            </a:r>
            <a:r>
              <a:rPr lang="en-US" altLang="ko-KR" sz="1600" dirty="0"/>
              <a:t>, </a:t>
            </a:r>
            <a:r>
              <a:rPr lang="ko-KR" altLang="en-US" sz="1600" dirty="0"/>
              <a:t>수백 개의 연속된 층을 가짐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이 층들을 모두 훈련 데이터에 노출해서 자동으로 학습시킴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r>
              <a:rPr lang="en-US" altLang="ko-KR" sz="1600" b="1" dirty="0"/>
              <a:t>※  </a:t>
            </a:r>
            <a:r>
              <a:rPr lang="ko-KR" altLang="en-US" sz="1600" b="1" dirty="0"/>
              <a:t>얕은 학습 </a:t>
            </a:r>
            <a:r>
              <a:rPr lang="en-US" altLang="ko-KR" sz="1600" b="1" dirty="0"/>
              <a:t>: 1 ~ 2</a:t>
            </a:r>
            <a:r>
              <a:rPr lang="ko-KR" altLang="en-US" sz="1600" b="1" dirty="0"/>
              <a:t>개의 데이터 표현 층을 학습하는 방식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2" y="2657880"/>
            <a:ext cx="4395615" cy="26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955963"/>
            <a:ext cx="95275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</a:rPr>
              <a:t>신경망</a:t>
            </a:r>
            <a:r>
              <a:rPr lang="en-US" altLang="ko-KR" b="1" dirty="0">
                <a:solidFill>
                  <a:srgbClr val="00B0F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층을 겹겹이 쌓아 올려 구성된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딥러닝이</a:t>
            </a:r>
            <a:r>
              <a:rPr lang="ko-KR" altLang="en-US" dirty="0"/>
              <a:t> 표현 층을 학습할 때 사용됨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/>
              <a:t>♣</a:t>
            </a:r>
            <a:r>
              <a:rPr lang="en-US" altLang="ko-KR" b="1" dirty="0"/>
              <a:t> </a:t>
            </a:r>
            <a:r>
              <a:rPr lang="ko-KR" altLang="en-US" b="1" dirty="0"/>
              <a:t>우리가 다루는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단지 데이터로부터 표현을 학습하는 수학 모델에 불과함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0" y="1435909"/>
            <a:ext cx="4395615" cy="2684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53" y="955963"/>
            <a:ext cx="3158027" cy="12976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53" y="2571533"/>
            <a:ext cx="3920370" cy="21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980902"/>
            <a:ext cx="95275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1.1.5 </a:t>
            </a:r>
            <a:r>
              <a:rPr lang="ko-KR" altLang="en-US" b="1" dirty="0">
                <a:solidFill>
                  <a:srgbClr val="00B0F0"/>
                </a:solidFill>
              </a:rPr>
              <a:t>그림 </a:t>
            </a:r>
            <a:r>
              <a:rPr lang="en-US" altLang="ko-KR" b="1" dirty="0">
                <a:solidFill>
                  <a:srgbClr val="00B0F0"/>
                </a:solidFill>
              </a:rPr>
              <a:t>3</a:t>
            </a:r>
            <a:r>
              <a:rPr lang="ko-KR" altLang="en-US" b="1" dirty="0">
                <a:solidFill>
                  <a:srgbClr val="00B0F0"/>
                </a:solidFill>
              </a:rPr>
              <a:t>개로 </a:t>
            </a:r>
            <a:r>
              <a:rPr lang="ko-KR" altLang="en-US" b="1" dirty="0" err="1">
                <a:solidFill>
                  <a:srgbClr val="00B0F0"/>
                </a:solidFill>
              </a:rPr>
              <a:t>딥러닝의</a:t>
            </a:r>
            <a:r>
              <a:rPr lang="ko-KR" altLang="en-US" b="1" dirty="0">
                <a:solidFill>
                  <a:srgbClr val="00B0F0"/>
                </a:solidFill>
              </a:rPr>
              <a:t> 작동 원리 이해하기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dirty="0"/>
          </a:p>
          <a:p>
            <a:r>
              <a:rPr lang="ko-KR" altLang="en-US" sz="1600" dirty="0"/>
              <a:t>머신 러닝 </a:t>
            </a:r>
            <a:r>
              <a:rPr lang="en-US" altLang="ko-KR" sz="1600" dirty="0"/>
              <a:t>: </a:t>
            </a:r>
            <a:r>
              <a:rPr lang="ko-KR" altLang="en-US" sz="1600" dirty="0"/>
              <a:t>입력과 타깃을 매핑을 함</a:t>
            </a:r>
            <a:endParaRPr lang="en-US" altLang="ko-KR" sz="1600" dirty="0"/>
          </a:p>
          <a:p>
            <a:r>
              <a:rPr lang="ko-KR" altLang="en-US" sz="1600" dirty="0"/>
              <a:t>심층 신경망 </a:t>
            </a:r>
            <a:r>
              <a:rPr lang="en-US" altLang="ko-KR" sz="1600" dirty="0"/>
              <a:t>: </a:t>
            </a:r>
            <a:r>
              <a:rPr lang="ko-KR" altLang="en-US" sz="1600" dirty="0"/>
              <a:t>입력과 타깃 매핑을 층을 많이 연결하여 수행함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>
                <a:solidFill>
                  <a:srgbClr val="00B0F0"/>
                </a:solidFill>
              </a:rPr>
              <a:t>학습의 과정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ko-KR" altLang="en-US" sz="1600" dirty="0"/>
              <a:t>층에서 입력 데이터가 처리되는 상세 내용 </a:t>
            </a:r>
            <a:r>
              <a:rPr lang="en-US" altLang="ko-KR" sz="1600" dirty="0"/>
              <a:t>: </a:t>
            </a:r>
            <a:r>
              <a:rPr lang="ko-KR" altLang="en-US" sz="1600" dirty="0"/>
              <a:t>일련의 숫자로 이루어진 층의 가중치</a:t>
            </a:r>
            <a:r>
              <a:rPr lang="en-US" altLang="ko-KR" sz="1600" dirty="0"/>
              <a:t>(weight)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ym typeface="Wingdings" panose="05000000000000000000" pitchFamily="2" charset="2"/>
              </a:rPr>
              <a:t>☞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학습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주어진 입력을 정확한 타깃에 매핑하기 위해 신경망의 모든 층에 있는 가중치 값을 찾는 것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0" y="3904696"/>
            <a:ext cx="4108144" cy="2146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8354" y="4316461"/>
            <a:ext cx="4405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/>
              <a:t>어떤 신경망은 수천만 개의 </a:t>
            </a:r>
            <a:r>
              <a:rPr lang="ko-KR" altLang="en-US" sz="1600" b="1" dirty="0" err="1"/>
              <a:t>파라미터를</a:t>
            </a:r>
            <a:r>
              <a:rPr lang="ko-KR" altLang="en-US" sz="1600" b="1" dirty="0"/>
              <a:t> 가짐</a:t>
            </a:r>
            <a:endParaRPr lang="en-US" altLang="ko-KR" sz="1600" b="1" dirty="0"/>
          </a:p>
          <a:p>
            <a:r>
              <a:rPr lang="ko-KR" altLang="en-US" sz="1600" dirty="0"/>
              <a:t>→ 모든 </a:t>
            </a:r>
            <a:r>
              <a:rPr lang="ko-KR" altLang="en-US" sz="1600" dirty="0" err="1"/>
              <a:t>파라미터의</a:t>
            </a:r>
            <a:r>
              <a:rPr lang="ko-KR" altLang="en-US" sz="1600" dirty="0"/>
              <a:t> 정확한 값을 찾기 어려움</a:t>
            </a:r>
            <a:endParaRPr lang="en-US" altLang="ko-KR" sz="1600" dirty="0"/>
          </a:p>
          <a:p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/>
              <a:t>하나의 값 변경 </a:t>
            </a:r>
            <a:r>
              <a:rPr lang="ko-KR" altLang="en-US" sz="1600" dirty="0"/>
              <a:t>→</a:t>
            </a:r>
            <a:r>
              <a:rPr lang="ko-KR" altLang="en-US" sz="1600" b="1" dirty="0"/>
              <a:t> </a:t>
            </a:r>
            <a:r>
              <a:rPr lang="ko-KR" altLang="en-US" sz="1600" dirty="0"/>
              <a:t>모든 </a:t>
            </a:r>
            <a:r>
              <a:rPr lang="ko-KR" altLang="en-US" sz="1600" dirty="0" err="1"/>
              <a:t>파라미터에</a:t>
            </a:r>
            <a:r>
              <a:rPr lang="ko-KR" altLang="en-US" sz="1600" dirty="0"/>
              <a:t> 영향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1381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40" y="1145561"/>
            <a:ext cx="3093240" cy="2536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40" y="4089861"/>
            <a:ext cx="3335560" cy="257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000" y="964277"/>
            <a:ext cx="749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err="1"/>
              <a:t>손실함수</a:t>
            </a:r>
            <a:endParaRPr lang="en-US" altLang="ko-KR" sz="1600" b="1" dirty="0"/>
          </a:p>
          <a:p>
            <a:r>
              <a:rPr lang="ko-KR" altLang="en-US" sz="1600" dirty="0"/>
              <a:t>신경망의 출력 제어를 위해 기대 출력과 실제 출력의 차이를 측정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/>
              <a:t>기본적인 </a:t>
            </a:r>
            <a:r>
              <a:rPr lang="ko-KR" altLang="en-US" sz="1600" b="1" dirty="0" err="1"/>
              <a:t>딥러닝</a:t>
            </a:r>
            <a:r>
              <a:rPr lang="ko-KR" altLang="en-US" sz="1600" b="1" dirty="0"/>
              <a:t> 방식</a:t>
            </a:r>
            <a:endParaRPr lang="en-US" altLang="ko-KR" sz="1600" b="1" dirty="0"/>
          </a:p>
          <a:p>
            <a:r>
              <a:rPr lang="ko-KR" altLang="en-US" sz="1600" dirty="0"/>
              <a:t>손실 함수가 계산한 점수를 피드백 신호로 사용하여 현재 샘플의 손실 점수가 감소되는 방향으로 가중치 값을 조금씩 수정하는 것</a:t>
            </a:r>
            <a:endParaRPr lang="en-US" altLang="ko-KR" sz="1600" dirty="0"/>
          </a:p>
          <a:p>
            <a:r>
              <a:rPr lang="ko-KR" altLang="en-US" sz="1600" dirty="0"/>
              <a:t>☞ </a:t>
            </a:r>
            <a:r>
              <a:rPr lang="ko-KR" altLang="en-US" sz="1600" dirty="0" err="1"/>
              <a:t>옵티마이저</a:t>
            </a:r>
            <a:r>
              <a:rPr lang="en-US" altLang="ko-KR" sz="1600" dirty="0"/>
              <a:t>(optimizer)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담당함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127406041"/>
              </p:ext>
            </p:extLst>
          </p:nvPr>
        </p:nvGraphicFramePr>
        <p:xfrm>
          <a:off x="4854632" y="3025833"/>
          <a:ext cx="7337367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854632" y="5476818"/>
            <a:ext cx="947653" cy="33504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35040" y="5029200"/>
            <a:ext cx="3017520" cy="123028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손실 함수가 최소화된 네트워크</a:t>
            </a:r>
          </a:p>
        </p:txBody>
      </p:sp>
      <p:cxnSp>
        <p:nvCxnSpPr>
          <p:cNvPr id="12" name="꺾인 연결선 11"/>
          <p:cNvCxnSpPr>
            <a:stCxn id="10" idx="4"/>
          </p:cNvCxnSpPr>
          <p:nvPr/>
        </p:nvCxnSpPr>
        <p:spPr>
          <a:xfrm rot="16200000" flipH="1">
            <a:off x="7588212" y="6215071"/>
            <a:ext cx="407052" cy="495877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39677" y="6452879"/>
            <a:ext cx="391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타깃에 가장 가까운 출력을 만드는 모델</a:t>
            </a:r>
          </a:p>
        </p:txBody>
      </p:sp>
    </p:spTree>
    <p:extLst>
      <p:ext uri="{BB962C8B-B14F-4D97-AF65-F5344CB8AC3E}">
        <p14:creationId xmlns:p14="http://schemas.microsoft.com/office/powerpoint/2010/main" val="428680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59512669"/>
              </p:ext>
            </p:extLst>
          </p:nvPr>
        </p:nvGraphicFramePr>
        <p:xfrm>
          <a:off x="606452" y="738238"/>
          <a:ext cx="11131119" cy="585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86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791282"/>
            <a:ext cx="95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1.1.7 </a:t>
            </a:r>
            <a:r>
              <a:rPr lang="ko-KR" altLang="en-US" b="1" dirty="0"/>
              <a:t>단기간의 과대 선전을 믿지 말자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599" y="1213658"/>
            <a:ext cx="9527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최근 몇 년간 </a:t>
            </a:r>
            <a:r>
              <a:rPr lang="ko-KR" altLang="en-US" sz="1600" dirty="0" err="1"/>
              <a:t>딥러닝은</a:t>
            </a:r>
            <a:r>
              <a:rPr lang="ko-KR" altLang="en-US" sz="1600" dirty="0"/>
              <a:t> 놀라운 성과를 이끌어 내왔음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그러나 단기간에 많이 성장할 것 이라고 큰 기대를 하는 것은 위험함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기술이 문제를 해결하지 못하면 연구에 대한 투자가 크게 줄고</a:t>
            </a:r>
            <a:r>
              <a:rPr lang="en-US" altLang="ko-KR" sz="1600" dirty="0"/>
              <a:t>, </a:t>
            </a:r>
            <a:r>
              <a:rPr lang="ko-KR" altLang="en-US" sz="1600" dirty="0"/>
              <a:t>발전은 오랫동안 정체됨</a:t>
            </a:r>
            <a:endParaRPr lang="en-US" altLang="ko-KR" sz="1600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605565889"/>
              </p:ext>
            </p:extLst>
          </p:nvPr>
        </p:nvGraphicFramePr>
        <p:xfrm>
          <a:off x="1487598" y="2537097"/>
          <a:ext cx="9759522" cy="234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87598" y="5116265"/>
            <a:ext cx="9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아직까지도 완벽하게 완성된 것 </a:t>
            </a:r>
            <a:r>
              <a:rPr lang="en-US" altLang="ko-KR" b="1" dirty="0"/>
              <a:t>: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없음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20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947650"/>
            <a:ext cx="95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1.1.8 AI</a:t>
            </a:r>
            <a:r>
              <a:rPr lang="ko-KR" altLang="en-US" dirty="0"/>
              <a:t>에 대한 전망</a:t>
            </a:r>
            <a:endParaRPr lang="en-US" altLang="ko-KR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654176003"/>
              </p:ext>
            </p:extLst>
          </p:nvPr>
        </p:nvGraphicFramePr>
        <p:xfrm>
          <a:off x="1487599" y="1526394"/>
          <a:ext cx="9527517" cy="303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56656489"/>
              </p:ext>
            </p:extLst>
          </p:nvPr>
        </p:nvGraphicFramePr>
        <p:xfrm>
          <a:off x="1487598" y="4650805"/>
          <a:ext cx="9527517" cy="2040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7146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9299" y="417340"/>
            <a:ext cx="90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딥러닝 이전 </a:t>
            </a:r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2373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확률적 모델링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2373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초창기 신경망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2373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1.2.3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커널 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F6EBA-00F0-4BE6-80E4-BF9370755DC2}"/>
              </a:ext>
            </a:extLst>
          </p:cNvPr>
          <p:cNvSpPr/>
          <p:nvPr/>
        </p:nvSpPr>
        <p:spPr>
          <a:xfrm>
            <a:off x="6096000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1.2.5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다시 신경망으로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6AD35-8AD9-4765-8FA8-4A88E30E3923}"/>
              </a:ext>
            </a:extLst>
          </p:cNvPr>
          <p:cNvSpPr/>
          <p:nvPr/>
        </p:nvSpPr>
        <p:spPr>
          <a:xfrm>
            <a:off x="6096000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1.2.6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특징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5943E-D443-461B-B9CB-6321DCABB545}"/>
              </a:ext>
            </a:extLst>
          </p:cNvPr>
          <p:cNvSpPr/>
          <p:nvPr/>
        </p:nvSpPr>
        <p:spPr>
          <a:xfrm>
            <a:off x="6096000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1.2.7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머신 러닝의 최근 동향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673C0-D81B-4029-A645-D461C61F94A3}"/>
              </a:ext>
            </a:extLst>
          </p:cNvPr>
          <p:cNvSpPr/>
          <p:nvPr/>
        </p:nvSpPr>
        <p:spPr>
          <a:xfrm>
            <a:off x="332373" y="5319077"/>
            <a:ext cx="5306990" cy="1029714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1.2.4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결정 트리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랜덤 포레스트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</a:p>
          <a:p>
            <a:pPr algn="ctr"/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부스팅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머신</a:t>
            </a:r>
          </a:p>
        </p:txBody>
      </p:sp>
    </p:spTree>
    <p:extLst>
      <p:ext uri="{BB962C8B-B14F-4D97-AF65-F5344CB8AC3E}">
        <p14:creationId xmlns:p14="http://schemas.microsoft.com/office/powerpoint/2010/main" val="27927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23" name="개체 22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2186639" y="188641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519389" y="1484785"/>
            <a:ext cx="5944762" cy="1126145"/>
            <a:chOff x="-4611" y="1484784"/>
            <a:chExt cx="5944762" cy="1126145"/>
          </a:xfrm>
        </p:grpSpPr>
        <p:grpSp>
          <p:nvGrpSpPr>
            <p:cNvPr id="21" name="그룹 20"/>
            <p:cNvGrpSpPr/>
            <p:nvPr>
              <p:custDataLst>
                <p:tags r:id="rId11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1.1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87014" y="1943974"/>
              <a:ext cx="396355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인공지능과 머신 </a:t>
              </a:r>
              <a:r>
                <a:rPr lang="ko-KR" altLang="en-US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러닝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519390" y="2767722"/>
            <a:ext cx="6304803" cy="1021318"/>
            <a:chOff x="-4611" y="2626123"/>
            <a:chExt cx="6304803" cy="1021318"/>
          </a:xfrm>
        </p:grpSpPr>
        <p:grpSp>
          <p:nvGrpSpPr>
            <p:cNvPr id="25" name="그룹 24"/>
            <p:cNvGrpSpPr/>
            <p:nvPr>
              <p:custDataLst>
                <p:tags r:id="rId7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0" name="직사각형 9"/>
              <p:cNvSpPr/>
              <p:nvPr>
                <p:custDataLst>
                  <p:tags r:id="rId8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1.2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3037496"/>
              <a:ext cx="435401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 이전 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머신 러닝의 간략한 역사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24002" y="3908209"/>
            <a:ext cx="66602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3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1.3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4354893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왜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딥러닝일까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?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왜 지금일까</a:t>
              </a:r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?</a:t>
              </a:r>
              <a:endParaRPr lang="ko-KR" altLang="en-US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81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7600" y="906088"/>
            <a:ext cx="952751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1.2.1 </a:t>
            </a:r>
            <a:r>
              <a:rPr lang="ko-KR" altLang="en-US" b="1" dirty="0">
                <a:solidFill>
                  <a:srgbClr val="00B0F0"/>
                </a:solidFill>
              </a:rPr>
              <a:t>확률적 모델링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통계학 이론을 데이터 분석에 응용한 것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초창기 머신 러닝 형태 중 하나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가장 잘 알려진 알고리즘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</a:t>
            </a:r>
            <a:r>
              <a:rPr lang="ko-KR" altLang="en-US" sz="1600" dirty="0"/>
              <a:t> 알고리즘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B0F0"/>
                </a:solidFill>
              </a:rPr>
              <a:t>나이브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</a:rPr>
              <a:t>베이즈</a:t>
            </a:r>
            <a:r>
              <a:rPr lang="ko-KR" altLang="en-US" b="1" dirty="0">
                <a:solidFill>
                  <a:srgbClr val="00B0F0"/>
                </a:solidFill>
              </a:rPr>
              <a:t> 알고리즘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입력 데이터의 특성 </a:t>
            </a:r>
            <a:r>
              <a:rPr lang="en-US" altLang="ko-KR" sz="1600" dirty="0"/>
              <a:t>: </a:t>
            </a:r>
            <a:r>
              <a:rPr lang="ko-KR" altLang="en-US" sz="1600" dirty="0"/>
              <a:t>모두 독립적이라고 가정하고 </a:t>
            </a:r>
            <a:r>
              <a:rPr lang="ko-KR" altLang="en-US" sz="1600" dirty="0" err="1"/>
              <a:t>베이즈</a:t>
            </a:r>
            <a:r>
              <a:rPr lang="ko-KR" altLang="en-US" sz="1600" dirty="0"/>
              <a:t> 정리를 적용함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머신 러닝 분류 알고리즘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컴퓨터의 등장 이전에는 모두 수작업으로 적용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B0F0"/>
                </a:solidFill>
              </a:rPr>
              <a:t>로지스틱</a:t>
            </a:r>
            <a:r>
              <a:rPr lang="ko-KR" altLang="en-US" b="1" dirty="0">
                <a:solidFill>
                  <a:srgbClr val="00B0F0"/>
                </a:solidFill>
              </a:rPr>
              <a:t> 회귀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베이즈와</a:t>
            </a:r>
            <a:r>
              <a:rPr lang="ko-KR" altLang="en-US" sz="1600" dirty="0"/>
              <a:t> 밀접하게 연관된 모델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간단하고 다목적으로 활용이 가능함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분류 작업에 대한 감을 빠르게 얻기 위해 </a:t>
            </a:r>
            <a:r>
              <a:rPr lang="ko-KR" altLang="en-US" sz="1600" dirty="0" err="1"/>
              <a:t>데이터셋에</a:t>
            </a:r>
            <a:r>
              <a:rPr lang="ko-KR" altLang="en-US" sz="1600" dirty="0"/>
              <a:t> 적용할 첫 번째 알고리즘으로 선택하는 경우가 많음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5543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600" y="821365"/>
            <a:ext cx="9527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1.2.2 </a:t>
            </a:r>
            <a:r>
              <a:rPr lang="ko-KR" altLang="en-US" b="1" dirty="0">
                <a:solidFill>
                  <a:srgbClr val="00B0F0"/>
                </a:solidFill>
              </a:rPr>
              <a:t>초창기 신경망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초창기 버전의 신경망 </a:t>
            </a:r>
            <a:r>
              <a:rPr lang="en-US" altLang="ko-KR" sz="1600" dirty="0"/>
              <a:t>: </a:t>
            </a:r>
            <a:r>
              <a:rPr lang="ko-KR" altLang="en-US" sz="1600" dirty="0"/>
              <a:t>최신 구조로 완전히 대체 되었음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1980</a:t>
            </a:r>
            <a:r>
              <a:rPr lang="ko-KR" altLang="en-US" sz="1600" dirty="0"/>
              <a:t>년대 </a:t>
            </a:r>
            <a:r>
              <a:rPr lang="ko-KR" altLang="en-US" sz="1600" dirty="0" err="1"/>
              <a:t>역전파</a:t>
            </a:r>
            <a:r>
              <a:rPr lang="ko-KR" altLang="en-US" sz="1600" dirty="0"/>
              <a:t> 알고리즘을 재발견하고 신경망에 적용하기 시작함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82" y="816110"/>
            <a:ext cx="3051149" cy="1525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7600" y="2653034"/>
            <a:ext cx="95275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성공적인 첫 번째 신경망 애플리케이션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/>
              <a:t>LeNet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1989</a:t>
            </a:r>
            <a:r>
              <a:rPr lang="ko-KR" altLang="en-US" sz="1600" dirty="0"/>
              <a:t>년 벨 연구소에서 나옴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우편 봉투의 우편 번호 코드를 자동으로 읽기 위해 </a:t>
            </a:r>
            <a:r>
              <a:rPr lang="en-US" altLang="ko-KR" sz="1600" dirty="0"/>
              <a:t>1990</a:t>
            </a:r>
            <a:r>
              <a:rPr lang="ko-KR" altLang="en-US" sz="1600" dirty="0"/>
              <a:t>년대 미국 우편 서비스에 적용되었음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69" y="3992260"/>
            <a:ext cx="701137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5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36" y="2603563"/>
            <a:ext cx="2275300" cy="1639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821365"/>
            <a:ext cx="952751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1.2.2 </a:t>
            </a:r>
            <a:r>
              <a:rPr lang="ko-KR" altLang="en-US" b="1" dirty="0">
                <a:solidFill>
                  <a:srgbClr val="00B0F0"/>
                </a:solidFill>
              </a:rPr>
              <a:t>커널 방법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분류 알고리즘의 한 종류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서포트</a:t>
            </a:r>
            <a:r>
              <a:rPr lang="ko-KR" altLang="en-US" sz="1600" dirty="0"/>
              <a:t> 벡터 머신</a:t>
            </a:r>
            <a:r>
              <a:rPr lang="en-US" altLang="ko-KR" sz="1600" dirty="0"/>
              <a:t>(SVM)</a:t>
            </a:r>
            <a:r>
              <a:rPr lang="ko-KR" altLang="en-US" sz="1600" dirty="0"/>
              <a:t>이 가장 유명함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※ SVM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분류 문제 해결을 위해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다른 범주에 속한 데이터 포인트 그룹 사이에 좋은 결정 경계를 찾음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※ </a:t>
            </a:r>
            <a:r>
              <a:rPr lang="ko-KR" altLang="en-US" sz="1600" b="1" dirty="0"/>
              <a:t>결정 경계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훈련 데이터를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범주에 대응하는 영역으로 나누는 직선이나 표면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데이터 포인트를 분류하려면 결정 경계</a:t>
            </a:r>
            <a:r>
              <a:rPr lang="en-US" altLang="ko-KR" sz="1600" dirty="0"/>
              <a:t> </a:t>
            </a:r>
            <a:r>
              <a:rPr lang="ko-KR" altLang="en-US" sz="1600" dirty="0"/>
              <a:t>어느 쪽에 속하는지 확인하면 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SVM</a:t>
            </a:r>
            <a:r>
              <a:rPr lang="ko-KR" altLang="en-US" sz="1600" b="1" dirty="0"/>
              <a:t>이 결정 경계를 찾는 과정</a:t>
            </a: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dirty="0"/>
              <a:t>결정 경계가 하나의 </a:t>
            </a:r>
            <a:r>
              <a:rPr lang="ko-KR" altLang="en-US" sz="1600" dirty="0" err="1"/>
              <a:t>초평면으로</a:t>
            </a:r>
            <a:r>
              <a:rPr lang="ko-KR" altLang="en-US" sz="1600" dirty="0"/>
              <a:t> 표현될 수 있는 새로운 고차원 표현으로 데이터를 매핑함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초평면과</a:t>
            </a:r>
            <a:r>
              <a:rPr lang="ko-KR" altLang="en-US" sz="1600" dirty="0"/>
              <a:t> 각 클래스의 가장 가까운 데이터 포인트 사이의 거리가 최대가 되는 최선의 결정 경계를 찾음 </a:t>
            </a:r>
            <a:r>
              <a:rPr lang="en-US" altLang="ko-KR" sz="1600" dirty="0"/>
              <a:t>- </a:t>
            </a:r>
            <a:r>
              <a:rPr lang="ko-KR" altLang="en-US" sz="1600" dirty="0"/>
              <a:t>마진 최대화</a:t>
            </a:r>
            <a:endParaRPr lang="en-US" altLang="ko-KR" sz="1600" dirty="0"/>
          </a:p>
          <a:p>
            <a:r>
              <a:rPr lang="ko-KR" altLang="en-US" sz="1600" dirty="0"/>
              <a:t>     → 결정 경계가 훈련 </a:t>
            </a:r>
            <a:r>
              <a:rPr lang="ko-KR" altLang="en-US" sz="1600" dirty="0" err="1"/>
              <a:t>데이터셋</a:t>
            </a:r>
            <a:r>
              <a:rPr lang="ko-KR" altLang="en-US" sz="1600" dirty="0"/>
              <a:t> 이외의 새로운 샘플에 잘 일반화되도록 도와줌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/>
              <a:t>분류 문제를 간단하게 만들어 주기 위해 데이터를 고차원 표현으로 매핑하는 기법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이론상으로는 </a:t>
            </a:r>
            <a:r>
              <a:rPr lang="ko-KR" altLang="en-US" sz="1600" dirty="0" err="1"/>
              <a:t>좋아보이나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컴퓨터로 구현하기 어려운 경우가 많음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커널 기법 등장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487600" y="6466248"/>
            <a:ext cx="573956" cy="299258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1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980902"/>
            <a:ext cx="95275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</a:rPr>
              <a:t>커널 기법</a:t>
            </a:r>
            <a:r>
              <a:rPr lang="en-US" altLang="ko-KR" b="1" dirty="0">
                <a:solidFill>
                  <a:srgbClr val="00B0F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새롭게 표현된 공간에서 좋은 결정 </a:t>
            </a:r>
            <a:r>
              <a:rPr lang="ko-KR" altLang="en-US" sz="1600" dirty="0" err="1"/>
              <a:t>초평면을</a:t>
            </a:r>
            <a:r>
              <a:rPr lang="ko-KR" altLang="en-US" sz="1600" dirty="0"/>
              <a:t> 찾기 위해 새로운 공간에 대응하는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데이터 포인트의 좌표를 실제로 구할 필요가 없음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공간에서의 두 데이터 포인트 사이의 거리를 계산할 수만 있으면 됨</a:t>
            </a:r>
            <a:endParaRPr lang="en-US" altLang="ko-KR" sz="1600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990803363"/>
              </p:ext>
            </p:extLst>
          </p:nvPr>
        </p:nvGraphicFramePr>
        <p:xfrm>
          <a:off x="1487600" y="2452254"/>
          <a:ext cx="6966444" cy="113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487600" y="3791360"/>
            <a:ext cx="3184153" cy="980902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일반적으로 데이터로부터 학습되지 않고 직접 만들어야 함</a:t>
            </a:r>
          </a:p>
        </p:txBody>
      </p:sp>
      <p:sp>
        <p:nvSpPr>
          <p:cNvPr id="13" name="자유형 12"/>
          <p:cNvSpPr/>
          <p:nvPr/>
        </p:nvSpPr>
        <p:spPr>
          <a:xfrm>
            <a:off x="2916745" y="3075709"/>
            <a:ext cx="566288" cy="655832"/>
          </a:xfrm>
          <a:custGeom>
            <a:avLst/>
            <a:gdLst>
              <a:gd name="connsiteX0" fmla="*/ 566288 w 566288"/>
              <a:gd name="connsiteY0" fmla="*/ 0 h 655832"/>
              <a:gd name="connsiteX1" fmla="*/ 291968 w 566288"/>
              <a:gd name="connsiteY1" fmla="*/ 58189 h 655832"/>
              <a:gd name="connsiteX2" fmla="*/ 416659 w 566288"/>
              <a:gd name="connsiteY2" fmla="*/ 307571 h 655832"/>
              <a:gd name="connsiteX3" fmla="*/ 1022 w 566288"/>
              <a:gd name="connsiteY3" fmla="*/ 332509 h 655832"/>
              <a:gd name="connsiteX4" fmla="*/ 557975 w 566288"/>
              <a:gd name="connsiteY4" fmla="*/ 507076 h 655832"/>
              <a:gd name="connsiteX5" fmla="*/ 183902 w 566288"/>
              <a:gd name="connsiteY5" fmla="*/ 648393 h 655832"/>
              <a:gd name="connsiteX6" fmla="*/ 183902 w 566288"/>
              <a:gd name="connsiteY6" fmla="*/ 623455 h 65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88" h="655832">
                <a:moveTo>
                  <a:pt x="566288" y="0"/>
                </a:moveTo>
                <a:cubicBezTo>
                  <a:pt x="441597" y="3463"/>
                  <a:pt x="316906" y="6927"/>
                  <a:pt x="291968" y="58189"/>
                </a:cubicBezTo>
                <a:cubicBezTo>
                  <a:pt x="267030" y="109451"/>
                  <a:pt x="465150" y="261851"/>
                  <a:pt x="416659" y="307571"/>
                </a:cubicBezTo>
                <a:cubicBezTo>
                  <a:pt x="368168" y="353291"/>
                  <a:pt x="-22531" y="299258"/>
                  <a:pt x="1022" y="332509"/>
                </a:cubicBezTo>
                <a:cubicBezTo>
                  <a:pt x="24575" y="365760"/>
                  <a:pt x="527495" y="454429"/>
                  <a:pt x="557975" y="507076"/>
                </a:cubicBezTo>
                <a:cubicBezTo>
                  <a:pt x="588455" y="559723"/>
                  <a:pt x="246247" y="628997"/>
                  <a:pt x="183902" y="648393"/>
                </a:cubicBezTo>
                <a:cubicBezTo>
                  <a:pt x="121556" y="667790"/>
                  <a:pt x="152729" y="645622"/>
                  <a:pt x="183902" y="623455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2793" y="4972523"/>
            <a:ext cx="1122218" cy="1669345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SVM</a:t>
            </a:r>
            <a:r>
              <a:rPr lang="ko-KR" altLang="en-US" dirty="0"/>
              <a:t>의 문제점</a:t>
            </a:r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250576065"/>
              </p:ext>
            </p:extLst>
          </p:nvPr>
        </p:nvGraphicFramePr>
        <p:xfrm>
          <a:off x="2685012" y="4972523"/>
          <a:ext cx="5012574" cy="166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7964840" y="5564879"/>
            <a:ext cx="978408" cy="4846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210502" y="4872013"/>
            <a:ext cx="2295066" cy="18703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매우 어렵고</a:t>
            </a:r>
            <a:endParaRPr lang="en-US" altLang="ko-KR" dirty="0"/>
          </a:p>
          <a:p>
            <a:pPr algn="ctr"/>
            <a:r>
              <a:rPr lang="ko-KR" altLang="en-US" dirty="0"/>
              <a:t>불안정함</a:t>
            </a:r>
          </a:p>
        </p:txBody>
      </p:sp>
    </p:spTree>
    <p:extLst>
      <p:ext uri="{BB962C8B-B14F-4D97-AF65-F5344CB8AC3E}">
        <p14:creationId xmlns:p14="http://schemas.microsoft.com/office/powerpoint/2010/main" val="221039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821365"/>
            <a:ext cx="952751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1.2.4 </a:t>
            </a:r>
            <a:r>
              <a:rPr lang="ko-KR" altLang="en-US" b="1" dirty="0">
                <a:solidFill>
                  <a:srgbClr val="00B0F0"/>
                </a:solidFill>
              </a:rPr>
              <a:t>결정 트리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r>
              <a:rPr lang="ko-KR" altLang="en-US" b="1" dirty="0">
                <a:solidFill>
                  <a:srgbClr val="00B0F0"/>
                </a:solidFill>
              </a:rPr>
              <a:t>랜덤 </a:t>
            </a:r>
            <a:r>
              <a:rPr lang="ko-KR" altLang="en-US" b="1" dirty="0" err="1">
                <a:solidFill>
                  <a:srgbClr val="00B0F0"/>
                </a:solidFill>
              </a:rPr>
              <a:t>포레스트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r>
              <a:rPr lang="ko-KR" altLang="en-US" b="1" dirty="0" err="1">
                <a:solidFill>
                  <a:srgbClr val="00B0F0"/>
                </a:solidFill>
              </a:rPr>
              <a:t>그래디언트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</a:rPr>
              <a:t>부스팅</a:t>
            </a:r>
            <a:r>
              <a:rPr lang="ko-KR" altLang="en-US" b="1" dirty="0">
                <a:solidFill>
                  <a:srgbClr val="00B0F0"/>
                </a:solidFill>
              </a:rPr>
              <a:t> 머신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B0F0"/>
                </a:solidFill>
              </a:rPr>
              <a:t>결정 트리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플로차트</a:t>
            </a:r>
            <a:r>
              <a:rPr lang="ko-KR" altLang="en-US" sz="1600" dirty="0"/>
              <a:t> 같은 구조를 가지며 입력 데이터 포인트를 분류하거나 주어진 입력에 대해 </a:t>
            </a:r>
            <a:r>
              <a:rPr lang="ko-KR" altLang="en-US" sz="1600" dirty="0" err="1"/>
              <a:t>출력값을</a:t>
            </a:r>
            <a:r>
              <a:rPr lang="ko-KR" altLang="en-US" sz="1600" dirty="0"/>
              <a:t> 예측함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시각화 하고 이해하기 쉬움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B0F0"/>
                </a:solidFill>
              </a:rPr>
              <a:t>랜덤 </a:t>
            </a:r>
            <a:r>
              <a:rPr lang="ko-KR" altLang="en-US" sz="1600" b="1" dirty="0" err="1">
                <a:solidFill>
                  <a:srgbClr val="00B0F0"/>
                </a:solidFill>
              </a:rPr>
              <a:t>포레스트</a:t>
            </a:r>
            <a:r>
              <a:rPr lang="ko-KR" altLang="en-US" sz="1600" b="1" dirty="0">
                <a:solidFill>
                  <a:srgbClr val="00B0F0"/>
                </a:solidFill>
              </a:rPr>
              <a:t> 알고리즘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결정 트리 학습에서 기초한 것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안정적이고 실전에서 유용함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서로 다른 결정 트리를 많이 만들고 그 출력을 </a:t>
            </a:r>
            <a:r>
              <a:rPr lang="ko-KR" altLang="en-US" sz="1600" dirty="0" err="1"/>
              <a:t>앙상블하는</a:t>
            </a:r>
            <a:r>
              <a:rPr lang="ko-KR" altLang="en-US" sz="1600" dirty="0"/>
              <a:t> 방법을 사용함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얕은 학습에 해당하는 어떤 작업에서도 거의 항상 두 번째로 좋은 알고리즘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0" y="2449120"/>
            <a:ext cx="3139308" cy="22558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83" y="2266240"/>
            <a:ext cx="3368602" cy="33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9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738238"/>
            <a:ext cx="95275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그래디언트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</a:rPr>
              <a:t>부스팅</a:t>
            </a:r>
            <a:r>
              <a:rPr lang="ko-KR" altLang="en-US" b="1" dirty="0">
                <a:solidFill>
                  <a:srgbClr val="00B0F0"/>
                </a:solidFill>
              </a:rPr>
              <a:t> 머신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랜</a:t>
            </a:r>
            <a:r>
              <a:rPr lang="ko-KR" altLang="en-US" sz="1600" dirty="0"/>
              <a:t>덤 </a:t>
            </a:r>
            <a:r>
              <a:rPr lang="ko-KR" altLang="en-US" sz="1600" dirty="0" err="1"/>
              <a:t>포레스트와</a:t>
            </a:r>
            <a:r>
              <a:rPr lang="ko-KR" altLang="en-US" sz="1600" dirty="0"/>
              <a:t> 아주 비슷하게 결정 트리를 </a:t>
            </a:r>
            <a:r>
              <a:rPr lang="ko-KR" altLang="en-US" sz="1600" dirty="0" err="1"/>
              <a:t>앙상블하는</a:t>
            </a:r>
            <a:r>
              <a:rPr lang="ko-KR" altLang="en-US" sz="1600" dirty="0"/>
              <a:t> 것을 기반으로 하는 머신 러닝 기법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부스팅을</a:t>
            </a:r>
            <a:r>
              <a:rPr lang="ko-KR" altLang="en-US" sz="1600" dirty="0"/>
              <a:t> 사용함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대부분의 경우 랜덤 </a:t>
            </a:r>
            <a:r>
              <a:rPr lang="ko-KR" altLang="en-US" sz="1600" dirty="0" err="1"/>
              <a:t>포레스트의</a:t>
            </a:r>
            <a:r>
              <a:rPr lang="ko-KR" altLang="en-US" sz="1600" dirty="0"/>
              <a:t> 성능을 능가하는 모델을 만듦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딥러닝을</a:t>
            </a:r>
            <a:r>
              <a:rPr lang="ko-KR" altLang="en-US" sz="1600" dirty="0"/>
              <a:t> 제외하고 </a:t>
            </a:r>
            <a:r>
              <a:rPr lang="ko-KR" altLang="en-US" sz="1600" dirty="0" err="1"/>
              <a:t>캐글</a:t>
            </a:r>
            <a:r>
              <a:rPr lang="ko-KR" altLang="en-US" sz="1600" dirty="0"/>
              <a:t> 경연 대회에서 가장 많이 사용되는 기법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r>
              <a:rPr lang="en-US" altLang="ko-KR" sz="1600" b="1" dirty="0"/>
              <a:t>※ </a:t>
            </a:r>
            <a:r>
              <a:rPr lang="ko-KR" altLang="en-US" sz="1600" b="1" dirty="0" err="1"/>
              <a:t>그래디언트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부스팅</a:t>
            </a:r>
            <a:r>
              <a:rPr lang="en-US" altLang="ko-KR" sz="1600" b="1" dirty="0"/>
              <a:t>?</a:t>
            </a:r>
          </a:p>
          <a:p>
            <a:r>
              <a:rPr lang="ko-KR" altLang="en-US" sz="1600" dirty="0"/>
              <a:t>이전 모델에서 놓친 데이터 포인트를 보완하는 새로운 모델을 반복적으로 훈련함</a:t>
            </a:r>
            <a:endParaRPr lang="en-US" altLang="ko-KR" sz="1600" dirty="0"/>
          </a:p>
          <a:p>
            <a:r>
              <a:rPr lang="ko-KR" altLang="en-US" sz="1600" b="1" dirty="0"/>
              <a:t>→ 머신 러닝 모델을 향상하는 방법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13798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96444" y="3108960"/>
            <a:ext cx="5004261" cy="2576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854616"/>
            <a:ext cx="95275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1.2.5 </a:t>
            </a:r>
            <a:r>
              <a:rPr lang="ko-KR" altLang="en-US" b="1" dirty="0">
                <a:solidFill>
                  <a:srgbClr val="00B0F0"/>
                </a:solidFill>
              </a:rPr>
              <a:t>다시 신경망으로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B0F0"/>
                </a:solidFill>
              </a:rPr>
              <a:t>현대적인 </a:t>
            </a:r>
            <a:r>
              <a:rPr lang="ko-KR" altLang="en-US" sz="1600" b="1" dirty="0" err="1">
                <a:solidFill>
                  <a:srgbClr val="00B0F0"/>
                </a:solidFill>
              </a:rPr>
              <a:t>딥러닝의</a:t>
            </a:r>
            <a:r>
              <a:rPr lang="ko-KR" altLang="en-US" sz="1600" b="1" dirty="0">
                <a:solidFill>
                  <a:srgbClr val="00B0F0"/>
                </a:solidFill>
              </a:rPr>
              <a:t> 첫 번째 성공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2011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IDSIA</a:t>
            </a:r>
            <a:r>
              <a:rPr lang="ko-KR" altLang="en-US" sz="1600" b="1" dirty="0"/>
              <a:t>의 댄 </a:t>
            </a:r>
            <a:r>
              <a:rPr lang="ko-KR" altLang="en-US" sz="1600" b="1" dirty="0" err="1"/>
              <a:t>크리슨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GPU</a:t>
            </a:r>
            <a:r>
              <a:rPr lang="ko-KR" altLang="en-US" sz="1600" dirty="0"/>
              <a:t>로 훈련된 심층 신경망으로 학술 이미지 분류 대회에서 우승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2012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ImageNet </a:t>
            </a:r>
            <a:r>
              <a:rPr lang="ko-KR" altLang="en-US" sz="1600" b="1" dirty="0"/>
              <a:t>대회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심층 </a:t>
            </a:r>
            <a:r>
              <a:rPr lang="ko-KR" altLang="en-US" sz="1600" dirty="0" err="1"/>
              <a:t>합성곱</a:t>
            </a:r>
            <a:r>
              <a:rPr lang="ko-KR" altLang="en-US" sz="1600" dirty="0"/>
              <a:t> 신경망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ConvNet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사용한 </a:t>
            </a:r>
            <a:r>
              <a:rPr lang="ko-KR" altLang="en-US" sz="1600" dirty="0" err="1"/>
              <a:t>힌튼팀이</a:t>
            </a:r>
            <a:r>
              <a:rPr lang="ko-KR" altLang="en-US" sz="1600" dirty="0"/>
              <a:t> </a:t>
            </a:r>
            <a:r>
              <a:rPr lang="en-US" altLang="ko-KR" sz="1600" dirty="0"/>
              <a:t>83.6%</a:t>
            </a:r>
            <a:r>
              <a:rPr lang="ko-KR" altLang="en-US" sz="1600" dirty="0"/>
              <a:t>의 정확도를 달성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이전에는 </a:t>
            </a:r>
            <a:r>
              <a:rPr lang="en-US" altLang="ko-KR" sz="1600" dirty="0"/>
              <a:t>74.3%</a:t>
            </a:r>
            <a:r>
              <a:rPr lang="ko-KR" altLang="en-US" sz="1600" dirty="0"/>
              <a:t>가 우승 모델 </a:t>
            </a:r>
            <a:r>
              <a:rPr lang="ko-KR" altLang="en-US" sz="1600" b="1" dirty="0"/>
              <a:t>→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컨브넷이</a:t>
            </a:r>
            <a:r>
              <a:rPr lang="ko-KR" altLang="en-US" sz="1600" dirty="0"/>
              <a:t> 모든 컴퓨터 비전 작업의 주력 알고리즘이 됨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자연어 처리와 같은 다른 종류의 문제에도 적용됨</a:t>
            </a:r>
            <a:endParaRPr lang="en-US" altLang="ko-KR" sz="1600" dirty="0"/>
          </a:p>
          <a:p>
            <a:r>
              <a:rPr lang="ko-KR" altLang="en-US" sz="1600" b="1" dirty="0"/>
              <a:t>→</a:t>
            </a:r>
            <a:r>
              <a:rPr lang="ko-KR" altLang="en-US" sz="1600" dirty="0"/>
              <a:t> 다양한 애플리케이션에서 </a:t>
            </a:r>
            <a:r>
              <a:rPr lang="en-US" altLang="ko-KR" sz="1600" dirty="0"/>
              <a:t>SVM</a:t>
            </a:r>
            <a:r>
              <a:rPr lang="ko-KR" altLang="en-US" sz="1600" dirty="0"/>
              <a:t>과 결정 트리를 완전히 대체하고있음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유럽 입자 물리 연구소</a:t>
            </a:r>
            <a:r>
              <a:rPr lang="en-US" altLang="ko-KR" sz="1600" dirty="0"/>
              <a:t>(CERN)</a:t>
            </a:r>
            <a:r>
              <a:rPr lang="ko-KR" altLang="en-US" sz="1600" dirty="0"/>
              <a:t>의 최근 연구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케라스</a:t>
            </a:r>
            <a:r>
              <a:rPr lang="ko-KR" altLang="en-US" sz="1600" dirty="0"/>
              <a:t> 기반의 심층 신경망을 적용하기 시작함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6174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854616"/>
            <a:ext cx="95275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1.2.6 </a:t>
            </a:r>
            <a:r>
              <a:rPr lang="ko-KR" altLang="en-US" b="1" dirty="0" err="1">
                <a:solidFill>
                  <a:srgbClr val="00B0F0"/>
                </a:solidFill>
              </a:rPr>
              <a:t>딥러닝의</a:t>
            </a:r>
            <a:r>
              <a:rPr lang="ko-KR" altLang="en-US" b="1" dirty="0">
                <a:solidFill>
                  <a:srgbClr val="00B0F0"/>
                </a:solidFill>
              </a:rPr>
              <a:t> 특징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600" b="1" dirty="0" err="1">
                <a:solidFill>
                  <a:srgbClr val="00B0F0"/>
                </a:solidFill>
              </a:rPr>
              <a:t>딥러닝이</a:t>
            </a:r>
            <a:r>
              <a:rPr lang="ko-KR" altLang="en-US" sz="1600" b="1" dirty="0">
                <a:solidFill>
                  <a:srgbClr val="00B0F0"/>
                </a:solidFill>
              </a:rPr>
              <a:t> 빠르게 확산된 주된 이유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많은 문제에서 더 좋은 성능을 내고 있음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특성 공학을 완전히 자동화 → 문제 해결이 더 쉬움</a:t>
            </a:r>
            <a:endParaRPr lang="en-US" altLang="ko-KR" sz="1600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20899037"/>
              </p:ext>
            </p:extLst>
          </p:nvPr>
        </p:nvGraphicFramePr>
        <p:xfrm>
          <a:off x="1487600" y="2325211"/>
          <a:ext cx="9527517" cy="295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30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599" y="821266"/>
            <a:ext cx="95275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/>
              <a:t>얕은 학습 방법을 연속적으로 적용할 경우 각 층의 효과는 빠르게 줄어듦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/>
              <a:t>Ex) 3</a:t>
            </a:r>
            <a:r>
              <a:rPr lang="ko-KR" altLang="en-US" sz="1600" dirty="0"/>
              <a:t>개의 층을 가진 모델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최적의 첫 번째 표현 층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하나의 층이나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층을 가진 모델에서 최적의 첫 번째 층과는 달라야 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얕은 학습 방법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연속된 표현 층을 독립적으로 학습함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첫 번째 층 </a:t>
            </a:r>
            <a:r>
              <a:rPr lang="en-US" altLang="ko-KR" sz="1600" dirty="0"/>
              <a:t>: </a:t>
            </a:r>
            <a:r>
              <a:rPr lang="ko-KR" altLang="en-US" sz="1600" dirty="0"/>
              <a:t>동일한 양의 정보를 학습함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이후의 연속되는 층 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모델에 기여하는 바가 점차 줄어듦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딥러닝의</a:t>
            </a:r>
            <a:r>
              <a:rPr lang="ko-KR" altLang="en-US" sz="1600" dirty="0"/>
              <a:t> 변환 능력 </a:t>
            </a:r>
            <a:r>
              <a:rPr lang="en-US" altLang="ko-KR" sz="1600" dirty="0"/>
              <a:t>: </a:t>
            </a:r>
            <a:r>
              <a:rPr lang="ko-KR" altLang="en-US" sz="1600" dirty="0"/>
              <a:t>모델이 모든 표현 층을 순차적이 아니라 동시에 공동으로 학습하게 만듦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공동 특성 학습 능력 → 모델이 내부 특성 하나에 맞추어질 때마다 이에 의존하는 다른 모든 특성이 </a:t>
            </a:r>
            <a:r>
              <a:rPr lang="ko-KR" altLang="en-US" sz="1600" b="1" dirty="0"/>
              <a:t>사람이 개입하지 않아도</a:t>
            </a:r>
            <a:r>
              <a:rPr lang="ko-KR" altLang="en-US" sz="1600" dirty="0"/>
              <a:t>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자동으로</a:t>
            </a:r>
            <a:r>
              <a:rPr lang="en-US" altLang="ko-KR" sz="1600" b="1" dirty="0"/>
              <a:t>’</a:t>
            </a:r>
            <a:r>
              <a:rPr lang="ko-KR" altLang="en-US" sz="1600" dirty="0"/>
              <a:t> 변화에 적응하게 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모든 학습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피드백 신호에 의해 시작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모델의 모든 변화 </a:t>
            </a:r>
            <a:r>
              <a:rPr lang="en-US" altLang="ko-KR" sz="1600" dirty="0"/>
              <a:t>: </a:t>
            </a:r>
            <a:r>
              <a:rPr lang="ko-KR" altLang="en-US" sz="1600" dirty="0"/>
              <a:t>최종 목표를 따라 감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모델을 많은 중간 층으로 나누어 복잡하고 추상화된 표현을 학습시킬 수 있음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→ 얕은 학습 모델을 </a:t>
            </a:r>
            <a:r>
              <a:rPr lang="ko-KR" altLang="en-US" sz="1600" dirty="0" err="1"/>
              <a:t>탐욕적으로</a:t>
            </a:r>
            <a:r>
              <a:rPr lang="ko-KR" altLang="en-US" sz="1600" dirty="0"/>
              <a:t> 쌓은 것보다 훨씬 강력함</a:t>
            </a:r>
            <a:endParaRPr lang="en-US" altLang="ko-KR" sz="1600" dirty="0"/>
          </a:p>
          <a:p>
            <a:r>
              <a:rPr lang="en-US" altLang="ko-KR" sz="1600" dirty="0"/>
              <a:t>    ※ </a:t>
            </a:r>
            <a:r>
              <a:rPr lang="ko-KR" altLang="en-US" sz="1600" dirty="0"/>
              <a:t>각 층 </a:t>
            </a:r>
            <a:r>
              <a:rPr lang="en-US" altLang="ko-KR" sz="1600" dirty="0"/>
              <a:t>: </a:t>
            </a:r>
            <a:r>
              <a:rPr lang="ko-KR" altLang="en-US" sz="1600" dirty="0"/>
              <a:t>이전 층에 의존하지 않는 단순한 변환을 수행함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0051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207887670"/>
              </p:ext>
            </p:extLst>
          </p:nvPr>
        </p:nvGraphicFramePr>
        <p:xfrm>
          <a:off x="1487599" y="1313442"/>
          <a:ext cx="8126153" cy="239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87599" y="841174"/>
            <a:ext cx="95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딥러닝이</a:t>
            </a:r>
            <a:r>
              <a:rPr lang="ko-KR" altLang="en-US" b="1" dirty="0">
                <a:solidFill>
                  <a:srgbClr val="00B0F0"/>
                </a:solidFill>
              </a:rPr>
              <a:t> 데이터로부터 학습하는 방법의 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7599" y="4188058"/>
            <a:ext cx="922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/>
              <a:t>각 층 </a:t>
            </a:r>
            <a:r>
              <a:rPr lang="en-US" altLang="ko-KR" sz="1600" dirty="0"/>
              <a:t>: </a:t>
            </a:r>
            <a:r>
              <a:rPr lang="ko-KR" altLang="en-US" sz="1600" dirty="0"/>
              <a:t>상위 층과 하위 층의 표현이 변함에 따라 함께 바뀜</a:t>
            </a:r>
            <a:endParaRPr lang="en-US" altLang="ko-KR" sz="1600" dirty="0"/>
          </a:p>
          <a:p>
            <a:r>
              <a:rPr lang="ko-KR" altLang="en-US" sz="1600" dirty="0"/>
              <a:t>→ </a:t>
            </a:r>
            <a:r>
              <a:rPr lang="ko-KR" altLang="en-US" sz="1600" b="1" dirty="0"/>
              <a:t>머신 러닝 접근 방법보다 </a:t>
            </a:r>
            <a:r>
              <a:rPr lang="ko-KR" altLang="en-US" sz="1600" b="1" dirty="0" err="1"/>
              <a:t>딥러닝이</a:t>
            </a:r>
            <a:r>
              <a:rPr lang="ko-KR" altLang="en-US" sz="1600" b="1" dirty="0"/>
              <a:t> 훨씬 성공하게 된 이유</a:t>
            </a:r>
          </a:p>
        </p:txBody>
      </p:sp>
    </p:spTree>
    <p:extLst>
      <p:ext uri="{BB962C8B-B14F-4D97-AF65-F5344CB8AC3E}">
        <p14:creationId xmlns:p14="http://schemas.microsoft.com/office/powerpoint/2010/main" val="66337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536" y="4766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36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36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2373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인공지능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2373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머신 러닝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2373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1.1.3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데이터에서 표현을 학습하기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F6EBA-00F0-4BE6-80E4-BF9370755DC2}"/>
              </a:ext>
            </a:extLst>
          </p:cNvPr>
          <p:cNvSpPr/>
          <p:nvPr/>
        </p:nvSpPr>
        <p:spPr>
          <a:xfrm>
            <a:off x="6096000" y="1308365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1.1.5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그림 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3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개로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작동 원리 이해하기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6AD35-8AD9-4765-8FA8-4A88E30E3923}"/>
              </a:ext>
            </a:extLst>
          </p:cNvPr>
          <p:cNvSpPr/>
          <p:nvPr/>
        </p:nvSpPr>
        <p:spPr>
          <a:xfrm>
            <a:off x="6096000" y="267651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1.1.6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지금까지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성과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5943E-D443-461B-B9CB-6321DCABB545}"/>
              </a:ext>
            </a:extLst>
          </p:cNvPr>
          <p:cNvSpPr/>
          <p:nvPr/>
        </p:nvSpPr>
        <p:spPr>
          <a:xfrm>
            <a:off x="6096000" y="4044669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1.1.7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단기간의 과대 선전을 믿지 말자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673C0-D81B-4029-A645-D461C61F94A3}"/>
              </a:ext>
            </a:extLst>
          </p:cNvPr>
          <p:cNvSpPr/>
          <p:nvPr/>
        </p:nvSpPr>
        <p:spPr>
          <a:xfrm>
            <a:off x="332373" y="5319077"/>
            <a:ext cx="5306990" cy="1029714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1.1.4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딥러닝에서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‘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딥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’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이란 무엇일까</a:t>
            </a:r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?</a:t>
            </a:r>
            <a:endParaRPr lang="ko-KR" altLang="en-US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1BB3B4-059E-4EC4-B1B2-AE3B044E38F9}"/>
              </a:ext>
            </a:extLst>
          </p:cNvPr>
          <p:cNvSpPr/>
          <p:nvPr/>
        </p:nvSpPr>
        <p:spPr>
          <a:xfrm>
            <a:off x="6096000" y="5319077"/>
            <a:ext cx="5306990" cy="1029714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1.1.8 AI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에 대한 전망</a:t>
            </a:r>
          </a:p>
        </p:txBody>
      </p:sp>
    </p:spTree>
    <p:extLst>
      <p:ext uri="{BB962C8B-B14F-4D97-AF65-F5344CB8AC3E}">
        <p14:creationId xmlns:p14="http://schemas.microsoft.com/office/powerpoint/2010/main" val="25886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1.2 </a:t>
            </a:r>
            <a:r>
              <a:rPr lang="ko-KR" altLang="en-US" sz="2000" b="1" dirty="0" err="1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 이전 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머신 러닝의 간략한 역사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599" y="939338"/>
            <a:ext cx="95275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1.2.7 </a:t>
            </a:r>
            <a:r>
              <a:rPr lang="ko-KR" altLang="en-US" b="1" dirty="0">
                <a:solidFill>
                  <a:srgbClr val="00B0F0"/>
                </a:solidFill>
              </a:rPr>
              <a:t>머신 러닝의 최근 동향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/>
              <a:t>머신 러닝 알고리즘과 도구의 동향에 대한 정보를 얻는 좋은 방법</a:t>
            </a:r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캐글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Kaggle</a:t>
            </a:r>
            <a:r>
              <a:rPr lang="en-US" altLang="ko-KR" sz="1600" dirty="0"/>
              <a:t>)</a:t>
            </a:r>
            <a:r>
              <a:rPr lang="ko-KR" altLang="en-US" sz="1600" dirty="0"/>
              <a:t>의 머신 러닝 경연을 살펴보는 것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2016</a:t>
            </a:r>
            <a:r>
              <a:rPr lang="ko-KR" altLang="en-US" sz="1600" dirty="0"/>
              <a:t>년과 </a:t>
            </a:r>
            <a:r>
              <a:rPr lang="en-US" altLang="ko-KR" sz="1600" dirty="0"/>
              <a:t>2017</a:t>
            </a:r>
            <a:r>
              <a:rPr lang="ko-KR" altLang="en-US" sz="1600" dirty="0"/>
              <a:t>년의 </a:t>
            </a:r>
            <a:r>
              <a:rPr lang="ko-KR" altLang="en-US" sz="1600" dirty="0" err="1"/>
              <a:t>캐글에는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머신과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딥러닝의</a:t>
            </a:r>
            <a:r>
              <a:rPr lang="ko-KR" altLang="en-US" sz="1600" dirty="0"/>
              <a:t> 접근 방법이 주류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구조적인 데이터인 경우 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딥러닝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 분류 같은 지각에 관한 문제에 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b="1" dirty="0"/>
              <a:t>&lt; </a:t>
            </a:r>
            <a:r>
              <a:rPr lang="ko-KR" altLang="en-US" sz="1600" b="1" dirty="0"/>
              <a:t>결론 </a:t>
            </a:r>
            <a:r>
              <a:rPr lang="en-US" altLang="ko-KR" sz="1600" b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오늘날 머신 러닝을 성공적으로 적용하기 위해 알아야 할 두 가지 기술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얕은 학습 문제를 위한 </a:t>
            </a: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</a:t>
            </a:r>
            <a:r>
              <a:rPr lang="ko-KR" altLang="en-US" sz="1600" dirty="0"/>
              <a:t> 머신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지각에 관한 문제를 위한 </a:t>
            </a:r>
            <a:r>
              <a:rPr lang="ko-KR" altLang="en-US" sz="1600" dirty="0" err="1"/>
              <a:t>딥러닝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9178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2492897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1740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r>
              <a:rPr lang="en-US" altLang="ko-KR" sz="4000" dirty="0">
                <a:solidFill>
                  <a:schemeClr val="tx1"/>
                </a:solidFill>
              </a:rPr>
              <a:t>.3 </a:t>
            </a:r>
            <a:r>
              <a:rPr lang="ko-KR" altLang="en-US" sz="4000" dirty="0">
                <a:solidFill>
                  <a:schemeClr val="tx1"/>
                </a:solidFill>
              </a:rPr>
              <a:t>왜 </a:t>
            </a:r>
            <a:r>
              <a:rPr lang="ko-KR" altLang="en-US" sz="4000" dirty="0" err="1">
                <a:solidFill>
                  <a:schemeClr val="tx1"/>
                </a:solidFill>
              </a:rPr>
              <a:t>딥러닝일까</a:t>
            </a:r>
            <a:r>
              <a:rPr lang="en-US" altLang="ko-KR" sz="4000" dirty="0">
                <a:solidFill>
                  <a:schemeClr val="tx1"/>
                </a:solidFill>
              </a:rPr>
              <a:t>? </a:t>
            </a:r>
            <a:r>
              <a:rPr lang="ko-KR" altLang="en-US" sz="4000" dirty="0">
                <a:solidFill>
                  <a:schemeClr val="tx1"/>
                </a:solidFill>
              </a:rPr>
              <a:t>왜 지금일까</a:t>
            </a:r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975875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7739" y="85299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1" y="813830"/>
            <a:ext cx="5485380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534009" y="1946917"/>
              <a:ext cx="3023739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1.3.1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하드웨어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0" y="1620626"/>
            <a:ext cx="5817598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1.3.2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0EC84-B4D4-4623-92F4-1F9835B0F825}"/>
              </a:ext>
            </a:extLst>
          </p:cNvPr>
          <p:cNvGrpSpPr/>
          <p:nvPr/>
        </p:nvGrpSpPr>
        <p:grpSpPr>
          <a:xfrm>
            <a:off x="0" y="2446242"/>
            <a:ext cx="6145561" cy="729254"/>
            <a:chOff x="1" y="3694611"/>
            <a:chExt cx="6660231" cy="1032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4C0768-4351-4EC3-B38B-CF89E870987C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444B1-0354-4919-BF60-C553863963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139DA864-BDF0-46C4-B86E-6AEF2AD7740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오각형 18">
                <a:extLst>
                  <a:ext uri="{FF2B5EF4-FFF2-40B4-BE49-F238E27FC236}">
                    <a16:creationId xmlns:a16="http://schemas.microsoft.com/office/drawing/2014/main" id="{A23A1EAB-40FA-4A37-A982-6093678BD7D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D5881-F88F-4040-8B1D-18FECF11F8A7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1.3.3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알고리즘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FF9A38-CFB1-4854-A69D-92906836805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810" y="4868325"/>
            <a:ext cx="7334341" cy="737782"/>
            <a:chOff x="675164" y="5523581"/>
            <a:chExt cx="7092280" cy="5898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3AC174-FF9E-4BC1-B7E8-FD287B5B2BF8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B377DC17-2D4A-4D3C-A20B-3E77EBC4D149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오각형 19">
              <a:extLst>
                <a:ext uri="{FF2B5EF4-FFF2-40B4-BE49-F238E27FC236}">
                  <a16:creationId xmlns:a16="http://schemas.microsoft.com/office/drawing/2014/main" id="{3878CC47-EA35-4BA8-86AA-CC04785776BE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1325AF-3495-4FE5-A0BD-9F4472D6E68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2810" y="3298333"/>
            <a:ext cx="6615884" cy="737782"/>
            <a:chOff x="675164" y="5523581"/>
            <a:chExt cx="7092280" cy="589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04094C-BC33-4D51-866E-07FA69EAB5AD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C26E1D06-7CEB-430F-A9DD-FF51337E43B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오각형 19">
              <a:extLst>
                <a:ext uri="{FF2B5EF4-FFF2-40B4-BE49-F238E27FC236}">
                  <a16:creationId xmlns:a16="http://schemas.microsoft.com/office/drawing/2014/main" id="{3F2C8FB7-2B92-4812-9631-3075BA56E2AB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0D040D-AC08-48F4-ADCC-8AD8400C27E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2810" y="4092203"/>
            <a:ext cx="7056753" cy="737782"/>
            <a:chOff x="675164" y="5523581"/>
            <a:chExt cx="7092280" cy="5898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B6A1195-8FC2-4817-8398-08B632C4B00C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91DDBA2-E70F-4903-9288-A60CE0AF8B0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오각형 19">
              <a:extLst>
                <a:ext uri="{FF2B5EF4-FFF2-40B4-BE49-F238E27FC236}">
                  <a16:creationId xmlns:a16="http://schemas.microsoft.com/office/drawing/2014/main" id="{A0FA58C2-4FF6-420B-BFE7-5568979A5B43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0B42C4-2F2D-4D24-9A8F-04E60003621C}"/>
              </a:ext>
            </a:extLst>
          </p:cNvPr>
          <p:cNvSpPr txBox="1"/>
          <p:nvPr/>
        </p:nvSpPr>
        <p:spPr>
          <a:xfrm>
            <a:off x="1462755" y="3568508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1.3.4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새로운 투자의 바람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3D327D-578D-46C7-BE18-B8A8A06FB424}"/>
              </a:ext>
            </a:extLst>
          </p:cNvPr>
          <p:cNvSpPr txBox="1"/>
          <p:nvPr/>
        </p:nvSpPr>
        <p:spPr>
          <a:xfrm>
            <a:off x="1462754" y="5126418"/>
            <a:ext cx="328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1.3.6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지속될까</a:t>
            </a:r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706E9A-06A6-4B3F-8FBC-56E04D41A8BF}"/>
              </a:ext>
            </a:extLst>
          </p:cNvPr>
          <p:cNvSpPr txBox="1"/>
          <p:nvPr/>
        </p:nvSpPr>
        <p:spPr>
          <a:xfrm>
            <a:off x="1462755" y="4367131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1.3.5 </a:t>
            </a:r>
            <a:r>
              <a:rPr lang="ko-KR" altLang="en-US" sz="1400" dirty="0" err="1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딥러닝의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 대중화</a:t>
            </a:r>
          </a:p>
        </p:txBody>
      </p:sp>
    </p:spTree>
    <p:extLst>
      <p:ext uri="{BB962C8B-B14F-4D97-AF65-F5344CB8AC3E}">
        <p14:creationId xmlns:p14="http://schemas.microsoft.com/office/powerpoint/2010/main" val="900316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3800" dirty="0"/>
              <a:t>개요</a:t>
            </a:r>
            <a:r>
              <a:rPr lang="en-US" altLang="ko-KR" sz="3800" dirty="0"/>
              <a:t>: </a:t>
            </a:r>
            <a:r>
              <a:rPr lang="ko-KR" altLang="en-US" sz="3800" dirty="0"/>
              <a:t>왜 </a:t>
            </a:r>
            <a:r>
              <a:rPr lang="ko-KR" altLang="en-US" sz="3800" dirty="0" err="1"/>
              <a:t>딥러닝이고</a:t>
            </a:r>
            <a:r>
              <a:rPr lang="ko-KR" altLang="en-US" sz="3800" dirty="0"/>
              <a:t> 지금일까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91" y="2113734"/>
            <a:ext cx="10143668" cy="3865585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2012</a:t>
            </a:r>
            <a:r>
              <a:rPr lang="ko-KR" altLang="en-US" sz="2000" dirty="0"/>
              <a:t>년 이후에 </a:t>
            </a:r>
            <a:r>
              <a:rPr lang="ko-KR" altLang="en-US" sz="2000" dirty="0" err="1"/>
              <a:t>딥러닝이</a:t>
            </a:r>
            <a:r>
              <a:rPr lang="ko-KR" altLang="en-US" sz="2000" dirty="0"/>
              <a:t> 부상한 이유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하드웨어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데이터셋과 벤치마크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알고리즘 향상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딥러닝 분야는 이론보다 실험을 통해서 성장</a:t>
            </a:r>
            <a:r>
              <a:rPr lang="en-US" altLang="ko-KR" sz="2000" dirty="0"/>
              <a:t>-&gt; </a:t>
            </a:r>
            <a:r>
              <a:rPr lang="ko-KR" altLang="en-US" sz="2000" dirty="0"/>
              <a:t>새로운 아이디어를 실험할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</a:rPr>
              <a:t>적절한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데이터</a:t>
            </a:r>
            <a:r>
              <a:rPr lang="ko-KR" altLang="en-US" sz="2000" dirty="0"/>
              <a:t>와 </a:t>
            </a:r>
            <a:r>
              <a:rPr lang="ko-KR" altLang="en-US" sz="2000" dirty="0">
                <a:solidFill>
                  <a:srgbClr val="FF0000"/>
                </a:solidFill>
              </a:rPr>
              <a:t>고성능 하드웨어</a:t>
            </a:r>
            <a:r>
              <a:rPr lang="ko-KR" altLang="en-US" sz="2000" dirty="0"/>
              <a:t>가 있어야 </a:t>
            </a:r>
            <a:r>
              <a:rPr lang="ko-KR" altLang="en-US" sz="2000" dirty="0">
                <a:solidFill>
                  <a:srgbClr val="FF0000"/>
                </a:solidFill>
              </a:rPr>
              <a:t>알고리즘이 발전</a:t>
            </a:r>
            <a:r>
              <a:rPr lang="ko-KR" altLang="en-US" sz="2000" dirty="0"/>
              <a:t>할 수 있음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61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1.3.1 </a:t>
            </a:r>
            <a:r>
              <a:rPr lang="ko-KR" altLang="en-US" sz="4000" dirty="0"/>
              <a:t>하드웨어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하드웨어의 발달로 일반적인 노트북에서도 딥러닝 모델 수행가능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CPU</a:t>
            </a:r>
            <a:r>
              <a:rPr lang="ko-KR" altLang="en-US" sz="2200" dirty="0"/>
              <a:t>를 넘어선 </a:t>
            </a:r>
            <a:r>
              <a:rPr lang="en-US" altLang="ko-KR" sz="2200" dirty="0"/>
              <a:t>GPU</a:t>
            </a:r>
            <a:r>
              <a:rPr lang="ko-KR" altLang="en-US" sz="2200" dirty="0"/>
              <a:t>를 이용하여 많은 수의 간단한 행렬 곱셈으로 구성된 심층 신경망도 높은 수준으로 병렬화 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딥러닝 산업은 </a:t>
            </a:r>
            <a:r>
              <a:rPr lang="en-US" altLang="ko-KR" sz="2200" dirty="0"/>
              <a:t>GPU</a:t>
            </a:r>
            <a:r>
              <a:rPr lang="ko-KR" altLang="en-US" sz="2200" dirty="0"/>
              <a:t>를 넘어선 더 효율적이고 특화된 </a:t>
            </a:r>
            <a:r>
              <a:rPr lang="en-US" altLang="ko-KR" sz="2200" dirty="0"/>
              <a:t>TPU </a:t>
            </a:r>
            <a:r>
              <a:rPr lang="ko-KR" altLang="en-US" sz="2200" dirty="0"/>
              <a:t>설계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</a:t>
            </a:r>
            <a:r>
              <a:rPr lang="ko-KR" altLang="en-US" sz="2200" dirty="0"/>
              <a:t>즉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FF0000"/>
                </a:solidFill>
              </a:rPr>
              <a:t>GPU, TPU </a:t>
            </a:r>
            <a:r>
              <a:rPr lang="ko-KR" altLang="en-US" sz="2200" dirty="0">
                <a:solidFill>
                  <a:srgbClr val="FF0000"/>
                </a:solidFill>
              </a:rPr>
              <a:t>같은 고성능 하드웨어</a:t>
            </a:r>
            <a:r>
              <a:rPr lang="ko-KR" altLang="en-US" sz="2200" dirty="0"/>
              <a:t>가 없었다면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 err="1"/>
              <a:t>딥러닝이</a:t>
            </a:r>
            <a:r>
              <a:rPr lang="ko-KR" altLang="en-US" sz="2200" dirty="0"/>
              <a:t> 발전되기 어려웠을 것임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420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1.3.2 </a:t>
            </a:r>
            <a:r>
              <a:rPr lang="ko-KR" altLang="en-US" sz="4000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 err="1"/>
              <a:t>딥러닝이</a:t>
            </a:r>
            <a:r>
              <a:rPr lang="ko-KR" altLang="en-US" sz="2200" dirty="0"/>
              <a:t> </a:t>
            </a:r>
            <a:r>
              <a:rPr lang="en-US" altLang="ko-KR" sz="2200" dirty="0"/>
              <a:t>AI 4</a:t>
            </a:r>
            <a:r>
              <a:rPr lang="ko-KR" altLang="en-US" sz="2200" dirty="0"/>
              <a:t>차산업혁명의 증기기관이라면 데이터는 이 기관에 필요한 연료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>
                <a:solidFill>
                  <a:srgbClr val="FF0000"/>
                </a:solidFill>
              </a:rPr>
              <a:t>대량의 데이터셋</a:t>
            </a:r>
            <a:r>
              <a:rPr lang="ko-KR" altLang="en-US" sz="2200" dirty="0"/>
              <a:t>을 수집하고 배포할 수 있는 인터넷의 성장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</a:t>
            </a:r>
            <a:r>
              <a:rPr lang="ko-KR" altLang="en-US" sz="2200" dirty="0" err="1"/>
              <a:t>예를들어</a:t>
            </a:r>
            <a:r>
              <a:rPr lang="ko-KR" altLang="en-US" sz="2200" dirty="0"/>
              <a:t> </a:t>
            </a:r>
            <a:r>
              <a:rPr lang="en-US" altLang="ko-KR" sz="2200" dirty="0"/>
              <a:t>ImageNet </a:t>
            </a:r>
            <a:r>
              <a:rPr lang="ko-KR" altLang="en-US" sz="2200" dirty="0"/>
              <a:t>데이터셋</a:t>
            </a:r>
            <a:r>
              <a:rPr lang="en-US" altLang="ko-KR" sz="2200" dirty="0"/>
              <a:t>(1400</a:t>
            </a:r>
            <a:r>
              <a:rPr lang="ko-KR" altLang="en-US" sz="2200" dirty="0"/>
              <a:t>만개의 이미지를 </a:t>
            </a:r>
            <a:r>
              <a:rPr lang="en-US" altLang="ko-KR" sz="2200" dirty="0"/>
              <a:t>1000</a:t>
            </a:r>
            <a:r>
              <a:rPr lang="ko-KR" altLang="en-US" sz="2200" dirty="0"/>
              <a:t>개의 범주로 구분</a:t>
            </a:r>
            <a:r>
              <a:rPr lang="en-US" altLang="ko-KR" sz="2200" dirty="0"/>
              <a:t>)</a:t>
            </a:r>
            <a:r>
              <a:rPr lang="ko-KR" altLang="en-US" sz="2200" dirty="0"/>
              <a:t>은 </a:t>
            </a:r>
            <a:r>
              <a:rPr lang="ko-KR" altLang="en-US" sz="2200" dirty="0" err="1"/>
              <a:t>딥러닝의</a:t>
            </a:r>
            <a:r>
              <a:rPr lang="ko-KR" altLang="en-US" sz="2200" dirty="0"/>
              <a:t> 성장을 이끈 촉매제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78223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1.3.3 </a:t>
            </a:r>
            <a:r>
              <a:rPr lang="ko-KR" altLang="en-US" sz="40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초기에는 하나 또는 </a:t>
            </a:r>
            <a:r>
              <a:rPr lang="en-US" altLang="ko-KR" sz="2200" dirty="0"/>
              <a:t>2</a:t>
            </a:r>
            <a:r>
              <a:rPr lang="ko-KR" altLang="en-US" sz="2200" dirty="0"/>
              <a:t>개의 층만 사용하는 얕은 신경망만 사용</a:t>
            </a:r>
            <a:endParaRPr lang="en-US" altLang="ko-KR" sz="2200" dirty="0"/>
          </a:p>
          <a:p>
            <a:r>
              <a:rPr lang="ko-KR" altLang="en-US" sz="2200" dirty="0"/>
              <a:t>시간이 지남에 따라 </a:t>
            </a:r>
            <a:r>
              <a:rPr lang="ko-KR" altLang="en-US" sz="2200" dirty="0">
                <a:solidFill>
                  <a:srgbClr val="FF0000"/>
                </a:solidFill>
              </a:rPr>
              <a:t>중요한 알고리즘이 개선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200" dirty="0"/>
              <a:t>-&gt;</a:t>
            </a:r>
            <a:r>
              <a:rPr lang="ko-KR" altLang="en-US" sz="2200" dirty="0"/>
              <a:t>깊게 쌓은 층을 통과해서 </a:t>
            </a:r>
            <a:r>
              <a:rPr lang="ko-KR" altLang="en-US" sz="2200" dirty="0" err="1"/>
              <a:t>그래디언트를</a:t>
            </a:r>
            <a:r>
              <a:rPr lang="ko-KR" altLang="en-US" sz="2200" dirty="0"/>
              <a:t> 잘 전파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활성화 함수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가중치 초기화 방법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최적화 방법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이러한 방법</a:t>
            </a:r>
            <a:r>
              <a:rPr lang="en-US" altLang="ko-KR" sz="2200" dirty="0"/>
              <a:t>(</a:t>
            </a:r>
            <a:r>
              <a:rPr lang="ko-KR" altLang="en-US" sz="2200" dirty="0"/>
              <a:t>알고리즘</a:t>
            </a:r>
            <a:r>
              <a:rPr lang="en-US" altLang="ko-KR" sz="2200" dirty="0"/>
              <a:t>)</a:t>
            </a:r>
            <a:r>
              <a:rPr lang="ko-KR" altLang="en-US" sz="2200" dirty="0"/>
              <a:t>들이 발전함에 따라 딥러닝 심층 신경망을 더 잘 설계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46991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1.3.4 </a:t>
            </a:r>
            <a:r>
              <a:rPr lang="ko-KR" altLang="en-US" sz="4000" dirty="0"/>
              <a:t>새로운 투자의 바람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 err="1"/>
              <a:t>딥러닝이</a:t>
            </a:r>
            <a:r>
              <a:rPr lang="ko-KR" altLang="en-US" sz="2200" dirty="0"/>
              <a:t> 컴퓨터 비전과 지각에 관련된 모든 문제에서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최고의 성능을 보이자</a:t>
            </a:r>
            <a:r>
              <a:rPr lang="en-US" altLang="ko-KR" sz="2200" dirty="0"/>
              <a:t> </a:t>
            </a:r>
            <a:r>
              <a:rPr lang="ko-KR" altLang="en-US" sz="2200" dirty="0"/>
              <a:t>업계의 리더들이 주목</a:t>
            </a:r>
            <a:r>
              <a:rPr lang="en-US" altLang="ko-KR" sz="2200" dirty="0"/>
              <a:t>-&gt; </a:t>
            </a:r>
            <a:r>
              <a:rPr lang="ko-KR" altLang="en-US" sz="2200" dirty="0"/>
              <a:t>과거에 비한 투자가 증가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ex) </a:t>
            </a:r>
            <a:r>
              <a:rPr lang="ko-KR" altLang="en-US" sz="2200" dirty="0"/>
              <a:t>구글은 </a:t>
            </a:r>
            <a:r>
              <a:rPr lang="en-US" altLang="ko-KR" sz="2200" dirty="0"/>
              <a:t>5</a:t>
            </a:r>
            <a:r>
              <a:rPr lang="ko-KR" altLang="en-US" sz="2200" dirty="0"/>
              <a:t>억달러에 딥러닝 스타트업 인수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   </a:t>
            </a:r>
            <a:r>
              <a:rPr lang="ko-KR" altLang="en-US" sz="2200" dirty="0" err="1"/>
              <a:t>바이두는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실러콘벨리에</a:t>
            </a:r>
            <a:r>
              <a:rPr lang="ko-KR" altLang="en-US" sz="2200" dirty="0"/>
              <a:t> </a:t>
            </a:r>
            <a:r>
              <a:rPr lang="en-US" altLang="ko-KR" sz="2200" dirty="0"/>
              <a:t>3</a:t>
            </a:r>
            <a:r>
              <a:rPr lang="ko-KR" altLang="en-US" sz="2200" dirty="0"/>
              <a:t>억달러 투자하여 딥러닝 연구센터 설립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</a:t>
            </a:r>
            <a:r>
              <a:rPr lang="ko-KR" altLang="en-US" sz="2200" dirty="0"/>
              <a:t>인텔은 딥러닝 하드웨어 </a:t>
            </a:r>
            <a:r>
              <a:rPr lang="ko-KR" altLang="en-US" sz="2200" dirty="0" err="1"/>
              <a:t>스타트업인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너바나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시스템즈를</a:t>
            </a:r>
            <a:r>
              <a:rPr lang="ko-KR" altLang="en-US" sz="2200" dirty="0"/>
              <a:t> </a:t>
            </a:r>
            <a:r>
              <a:rPr lang="en-US" altLang="ko-KR" sz="2200" dirty="0"/>
              <a:t>4</a:t>
            </a:r>
            <a:r>
              <a:rPr lang="ko-KR" altLang="en-US" sz="2200" dirty="0"/>
              <a:t>억 달러 인수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이런 투자의 물결로 딥러닝 분야 종사자가 최근 엄청난 속도로 증가</a:t>
            </a: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6473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1.3.5 </a:t>
            </a:r>
            <a:r>
              <a:rPr lang="ko-KR" altLang="en-US" sz="4000" dirty="0" err="1"/>
              <a:t>딥러닝의</a:t>
            </a:r>
            <a:r>
              <a:rPr lang="ko-KR" altLang="en-US" sz="4000" dirty="0"/>
              <a:t> 대중화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초기에는 흔치 않은 </a:t>
            </a:r>
            <a:r>
              <a:rPr lang="en-US" altLang="ko-KR" sz="2200" dirty="0"/>
              <a:t>C++</a:t>
            </a:r>
            <a:r>
              <a:rPr lang="ko-KR" altLang="en-US" sz="2200" dirty="0"/>
              <a:t>과 </a:t>
            </a:r>
            <a:r>
              <a:rPr lang="en-US" altLang="ko-KR" sz="2200" dirty="0"/>
              <a:t>CUDA</a:t>
            </a:r>
            <a:r>
              <a:rPr lang="ko-KR" altLang="en-US" sz="2200" dirty="0"/>
              <a:t>의 전문가가 되어야 딥러닝 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But </a:t>
            </a:r>
            <a:r>
              <a:rPr lang="ko-KR" altLang="en-US" sz="2200" dirty="0"/>
              <a:t>현재는 기본 파이썬 스크립트 기술만 있으면 고수준의 딥러닝 연구 가능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 err="1"/>
              <a:t>씨아노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텐서플로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케라스</a:t>
            </a:r>
            <a:r>
              <a:rPr lang="ko-KR" altLang="en-US" sz="2200" dirty="0"/>
              <a:t> 등 딥러닝 모델을 아주 간단하게 구현할 수 있는 프레임워크</a:t>
            </a:r>
            <a:r>
              <a:rPr lang="en-US" altLang="ko-KR" sz="2200" dirty="0"/>
              <a:t>, </a:t>
            </a:r>
            <a:r>
              <a:rPr lang="ko-KR" altLang="en-US" sz="2200" dirty="0"/>
              <a:t>편의도구들이 등장</a:t>
            </a:r>
            <a:r>
              <a:rPr lang="en-US" altLang="ko-KR" sz="2200" dirty="0"/>
              <a:t>-&gt; </a:t>
            </a:r>
            <a:r>
              <a:rPr lang="ko-KR" altLang="en-US" sz="2200" dirty="0" err="1"/>
              <a:t>딥러닝의</a:t>
            </a:r>
            <a:r>
              <a:rPr lang="ko-KR" altLang="en-US" sz="2200" dirty="0"/>
              <a:t> 대중화</a:t>
            </a:r>
          </a:p>
        </p:txBody>
      </p:sp>
    </p:spTree>
    <p:extLst>
      <p:ext uri="{BB962C8B-B14F-4D97-AF65-F5344CB8AC3E}">
        <p14:creationId xmlns:p14="http://schemas.microsoft.com/office/powerpoint/2010/main" val="47234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18B6AE-EBFD-45ED-9D91-11BE80C1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9435"/>
            <a:ext cx="5729128" cy="3309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2B8CC4-F095-49E4-8AC8-56CCBDB8DDED}"/>
              </a:ext>
            </a:extLst>
          </p:cNvPr>
          <p:cNvSpPr txBox="1"/>
          <p:nvPr/>
        </p:nvSpPr>
        <p:spPr>
          <a:xfrm>
            <a:off x="1448540" y="915254"/>
            <a:ext cx="9294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1.1.1 </a:t>
            </a:r>
            <a:r>
              <a:rPr lang="ko-KR" altLang="en-US" b="1" dirty="0">
                <a:solidFill>
                  <a:srgbClr val="00B0F0"/>
                </a:solidFill>
              </a:rPr>
              <a:t>인공 지능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</a:rPr>
              <a:t>인공 지능의 시작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1950</a:t>
            </a:r>
            <a:r>
              <a:rPr lang="ko-KR" altLang="en-US" dirty="0"/>
              <a:t>년대에 컴퓨터가 생각할 수 있는가</a:t>
            </a:r>
            <a:r>
              <a:rPr lang="en-US" altLang="ko-KR" dirty="0"/>
              <a:t>? </a:t>
            </a:r>
            <a:r>
              <a:rPr lang="ko-KR" altLang="en-US" dirty="0"/>
              <a:t>라는 질문이 던져지며 시작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00B0F0"/>
                </a:solidFill>
              </a:rPr>
              <a:t>AI</a:t>
            </a:r>
            <a:r>
              <a:rPr lang="ko-KR" altLang="en-US" b="1" dirty="0">
                <a:solidFill>
                  <a:srgbClr val="00B0F0"/>
                </a:solidFill>
              </a:rPr>
              <a:t>란</a:t>
            </a:r>
            <a:r>
              <a:rPr lang="en-US" altLang="ko-KR" b="1" dirty="0">
                <a:solidFill>
                  <a:srgbClr val="00B0F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보통의 사람이 수행하는 지능적인 작업을 자동화하기 위한 연구 활동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머신 러닝과 </a:t>
            </a:r>
            <a:r>
              <a:rPr lang="ko-KR" altLang="en-US" dirty="0" err="1"/>
              <a:t>딥러닝을</a:t>
            </a:r>
            <a:r>
              <a:rPr lang="ko-KR" altLang="en-US" dirty="0"/>
              <a:t> 포괄하는 종합적인 분야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학습 과정이 전혀 없는 다른 방법도 많이 포함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258E9-3DD3-4D6B-AFE7-4C9A06530112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1450661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1.3.6 </a:t>
            </a:r>
            <a:r>
              <a:rPr lang="ko-KR" altLang="en-US" sz="4000" dirty="0"/>
              <a:t>지속될까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 err="1"/>
              <a:t>딥러닝이</a:t>
            </a:r>
            <a:r>
              <a:rPr lang="ko-KR" altLang="en-US" sz="2200" dirty="0"/>
              <a:t> 단순한 유행으로 </a:t>
            </a:r>
            <a:r>
              <a:rPr lang="ko-KR" altLang="en-US" sz="2200" dirty="0" err="1"/>
              <a:t>사라질수도있고</a:t>
            </a:r>
            <a:r>
              <a:rPr lang="en-US" altLang="ko-KR" sz="2200" dirty="0"/>
              <a:t>, </a:t>
            </a:r>
            <a:r>
              <a:rPr lang="ko-KR" altLang="en-US" sz="2200" dirty="0"/>
              <a:t>미래에도 </a:t>
            </a:r>
            <a:r>
              <a:rPr lang="ko-KR" altLang="en-US" sz="2200" dirty="0" err="1"/>
              <a:t>딥러닝을</a:t>
            </a:r>
            <a:r>
              <a:rPr lang="ko-KR" altLang="en-US" sz="2200" dirty="0"/>
              <a:t> 사용할까 의문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 err="1"/>
              <a:t>딥러닝의</a:t>
            </a:r>
            <a:r>
              <a:rPr lang="ko-KR" altLang="en-US" sz="2200" dirty="0"/>
              <a:t> 개념을 계속 사용할 이유가 크게 </a:t>
            </a:r>
            <a:r>
              <a:rPr lang="en-US" altLang="ko-KR" sz="2200" dirty="0"/>
              <a:t>3</a:t>
            </a:r>
            <a:r>
              <a:rPr lang="ko-KR" altLang="en-US" sz="2200" dirty="0"/>
              <a:t>가지가 있음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단순함 </a:t>
            </a:r>
            <a:r>
              <a:rPr lang="en-US" altLang="ko-KR" sz="2000" dirty="0"/>
              <a:t>: </a:t>
            </a:r>
            <a:r>
              <a:rPr lang="ko-KR" altLang="en-US" sz="2000" dirty="0"/>
              <a:t>복잡한 엔지니어링 과정을 간단한 연산으로 모델 구현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확장성 </a:t>
            </a:r>
            <a:r>
              <a:rPr lang="en-US" altLang="ko-KR" sz="2000" dirty="0"/>
              <a:t>: </a:t>
            </a:r>
            <a:r>
              <a:rPr lang="ko-KR" altLang="en-US" sz="2000" dirty="0"/>
              <a:t>어떤 크기의 데이터셋에서도 훈련 가능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다용도와 재사용성 </a:t>
            </a:r>
            <a:r>
              <a:rPr lang="en-US" altLang="ko-KR" sz="2000" dirty="0"/>
              <a:t>: </a:t>
            </a:r>
            <a:r>
              <a:rPr lang="ko-KR" altLang="en-US" sz="2000" dirty="0"/>
              <a:t>추가되는 데이터로도 훈련가능</a:t>
            </a:r>
            <a:r>
              <a:rPr lang="en-US" altLang="ko-KR" sz="2000" dirty="0"/>
              <a:t>, </a:t>
            </a:r>
            <a:r>
              <a:rPr lang="ko-KR" altLang="en-US" sz="2000" dirty="0"/>
              <a:t>이전의 작업을 재활용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9652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2.1 </a:t>
            </a:r>
            <a:r>
              <a:rPr lang="ko-KR" altLang="en-US" sz="4000" dirty="0">
                <a:solidFill>
                  <a:schemeClr val="tx1"/>
                </a:solidFill>
              </a:rPr>
              <a:t>신경망과의 첫 만남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766328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7739" y="85299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9291" y="1466410"/>
            <a:ext cx="5485380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534009" y="1946917"/>
              <a:ext cx="3306875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케라스에서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MNIST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데이터셋 적재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0" y="2404248"/>
            <a:ext cx="5817598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신경망 구조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0EC84-B4D4-4623-92F4-1F9835B0F825}"/>
              </a:ext>
            </a:extLst>
          </p:cNvPr>
          <p:cNvGrpSpPr/>
          <p:nvPr/>
        </p:nvGrpSpPr>
        <p:grpSpPr>
          <a:xfrm>
            <a:off x="0" y="3294955"/>
            <a:ext cx="6145561" cy="729254"/>
            <a:chOff x="1" y="3694611"/>
            <a:chExt cx="6660231" cy="1032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4C0768-4351-4EC3-B38B-CF89E870987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444B1-0354-4919-BF60-C553863963E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139DA864-BDF0-46C4-B86E-6AEF2AD7740F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오각형 18">
                <a:extLst>
                  <a:ext uri="{FF2B5EF4-FFF2-40B4-BE49-F238E27FC236}">
                    <a16:creationId xmlns:a16="http://schemas.microsoft.com/office/drawing/2014/main" id="{A23A1EAB-40FA-4A37-A982-6093678BD7D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D5881-F88F-4040-8B1D-18FECF11F8A7}"/>
                </a:ext>
              </a:extLst>
            </p:cNvPr>
            <p:cNvSpPr txBox="1"/>
            <p:nvPr/>
          </p:nvSpPr>
          <p:spPr>
            <a:xfrm>
              <a:off x="1585256" y="4124266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컴파일 단계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1325AF-3495-4FE5-A0BD-9F4472D6E68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4080573"/>
            <a:ext cx="6615884" cy="737782"/>
            <a:chOff x="675164" y="5523581"/>
            <a:chExt cx="7092280" cy="589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04094C-BC33-4D51-866E-07FA69EAB5AD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C26E1D06-7CEB-430F-A9DD-FF51337E43B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오각형 19">
              <a:extLst>
                <a:ext uri="{FF2B5EF4-FFF2-40B4-BE49-F238E27FC236}">
                  <a16:creationId xmlns:a16="http://schemas.microsoft.com/office/drawing/2014/main" id="{3F2C8FB7-2B92-4812-9631-3075BA56E2AB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0D040D-AC08-48F4-ADCC-8AD8400C27E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291" y="4901323"/>
            <a:ext cx="7056753" cy="737782"/>
            <a:chOff x="675164" y="5523581"/>
            <a:chExt cx="7092280" cy="5898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B6A1195-8FC2-4817-8398-08B632C4B00C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91DDBA2-E70F-4903-9288-A60CE0AF8B0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오각형 19">
              <a:extLst>
                <a:ext uri="{FF2B5EF4-FFF2-40B4-BE49-F238E27FC236}">
                  <a16:creationId xmlns:a16="http://schemas.microsoft.com/office/drawing/2014/main" id="{A0FA58C2-4FF6-420B-BFE7-5568979A5B43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C3D327D-578D-46C7-BE18-B8A8A06FB424}"/>
              </a:ext>
            </a:extLst>
          </p:cNvPr>
          <p:cNvSpPr txBox="1"/>
          <p:nvPr/>
        </p:nvSpPr>
        <p:spPr>
          <a:xfrm>
            <a:off x="1462754" y="5126418"/>
            <a:ext cx="328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훈련 후 정확도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706E9A-06A6-4B3F-8FBC-56E04D41A8BF}"/>
              </a:ext>
            </a:extLst>
          </p:cNvPr>
          <p:cNvSpPr txBox="1"/>
          <p:nvPr/>
        </p:nvSpPr>
        <p:spPr>
          <a:xfrm>
            <a:off x="1462755" y="4367131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이미지 데이터</a:t>
            </a:r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레이블 준비하기</a:t>
            </a:r>
          </a:p>
        </p:txBody>
      </p:sp>
    </p:spTree>
    <p:extLst>
      <p:ext uri="{BB962C8B-B14F-4D97-AF65-F5344CB8AC3E}">
        <p14:creationId xmlns:p14="http://schemas.microsoft.com/office/powerpoint/2010/main" val="1416681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개요</a:t>
            </a:r>
            <a:r>
              <a:rPr lang="en-US" altLang="ko-KR" sz="5400"/>
              <a:t>: </a:t>
            </a:r>
            <a:r>
              <a:rPr lang="ko-KR" altLang="en-US" sz="5400"/>
              <a:t>신경망과의 첫만남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757121" cy="4119172"/>
          </a:xfrm>
        </p:spPr>
        <p:txBody>
          <a:bodyPr anchor="t">
            <a:normAutofit/>
          </a:bodyPr>
          <a:lstStyle/>
          <a:p>
            <a:r>
              <a:rPr lang="ko-KR" altLang="en-US" sz="2200" dirty="0" err="1"/>
              <a:t>딥러닝을</a:t>
            </a:r>
            <a:r>
              <a:rPr lang="ko-KR" altLang="en-US" sz="2200" dirty="0"/>
              <a:t> 이해하려면 여러 수학개념과 친숙할 필요가 있음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Ex) </a:t>
            </a:r>
            <a:r>
              <a:rPr lang="ko-KR" altLang="en-US" sz="2200" dirty="0" err="1"/>
              <a:t>텐서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텐서</a:t>
            </a:r>
            <a:r>
              <a:rPr lang="ko-KR" altLang="en-US" sz="2200" dirty="0"/>
              <a:t> 연산</a:t>
            </a:r>
            <a:r>
              <a:rPr lang="en-US" altLang="ko-KR" sz="2200" dirty="0"/>
              <a:t>, </a:t>
            </a:r>
            <a:r>
              <a:rPr lang="ko-KR" altLang="en-US" sz="2200" dirty="0"/>
              <a:t>미분</a:t>
            </a:r>
            <a:r>
              <a:rPr lang="en-US" altLang="ko-KR" sz="2200" dirty="0"/>
              <a:t>, </a:t>
            </a:r>
            <a:r>
              <a:rPr lang="ko-KR" altLang="en-US" sz="2200" dirty="0"/>
              <a:t>경사 </a:t>
            </a:r>
            <a:r>
              <a:rPr lang="ko-KR" altLang="en-US" sz="2200" dirty="0" err="1"/>
              <a:t>하강법</a:t>
            </a:r>
            <a:r>
              <a:rPr lang="ko-KR" altLang="en-US" sz="2200" dirty="0"/>
              <a:t> 등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신경망 예제를 통해 여러 개념을 이해해보자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Ex) </a:t>
            </a:r>
            <a:r>
              <a:rPr lang="ko-KR" altLang="en-US" sz="2200" dirty="0" err="1"/>
              <a:t>케라스</a:t>
            </a:r>
            <a:r>
              <a:rPr lang="ko-KR" altLang="en-US" sz="2200" dirty="0"/>
              <a:t> 파이썬 라이브러리를 이용하여 </a:t>
            </a:r>
            <a:r>
              <a:rPr lang="ko-KR" altLang="en-US" sz="2200" dirty="0" err="1"/>
              <a:t>손글씨</a:t>
            </a:r>
            <a:r>
              <a:rPr lang="ko-KR" altLang="en-US" sz="2200" dirty="0"/>
              <a:t> 숫자분류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-&gt;MNIST </a:t>
            </a:r>
            <a:r>
              <a:rPr lang="ko-KR" altLang="en-US" sz="2200" dirty="0"/>
              <a:t>데이터셋 이용</a:t>
            </a:r>
            <a:r>
              <a:rPr lang="en-US" altLang="ko-KR" sz="2200" dirty="0"/>
              <a:t>(0~9)</a:t>
            </a:r>
          </a:p>
          <a:p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47698-CD22-434C-B5D4-222D6F358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" r="2344"/>
          <a:stretch/>
        </p:blipFill>
        <p:spPr>
          <a:xfrm>
            <a:off x="8428532" y="2151126"/>
            <a:ext cx="3366783" cy="34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0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713208"/>
          </a:xfrm>
        </p:spPr>
        <p:txBody>
          <a:bodyPr anchor="b">
            <a:normAutofit/>
          </a:bodyPr>
          <a:lstStyle/>
          <a:p>
            <a:r>
              <a:rPr lang="ko-KR" altLang="en-US" sz="4000" dirty="0" err="1"/>
              <a:t>케라스에서</a:t>
            </a:r>
            <a:r>
              <a:rPr lang="ko-KR" altLang="en-US" sz="4000" dirty="0"/>
              <a:t> </a:t>
            </a:r>
            <a:r>
              <a:rPr lang="en-US" altLang="ko-KR" sz="4000" dirty="0"/>
              <a:t>MNIST </a:t>
            </a:r>
            <a:r>
              <a:rPr lang="ko-KR" altLang="en-US" sz="4000" dirty="0"/>
              <a:t>데이터셋 적재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6013642" cy="3435531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MNIST </a:t>
            </a:r>
            <a:r>
              <a:rPr lang="ko-KR" altLang="en-US" sz="1800" dirty="0"/>
              <a:t>데이터셋은 </a:t>
            </a:r>
            <a:r>
              <a:rPr lang="ko-KR" altLang="en-US" sz="1800" dirty="0" err="1"/>
              <a:t>넘파이</a:t>
            </a:r>
            <a:r>
              <a:rPr lang="ko-KR" altLang="en-US" sz="1800" dirty="0"/>
              <a:t> 배열 형태로 </a:t>
            </a:r>
            <a:r>
              <a:rPr lang="en-US" altLang="ko-KR" sz="1800" dirty="0" err="1"/>
              <a:t>Keras</a:t>
            </a:r>
            <a:r>
              <a:rPr lang="ko-KR" altLang="en-US" sz="1800" dirty="0"/>
              <a:t>에 포함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train_image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train_lable</a:t>
            </a:r>
            <a:r>
              <a:rPr lang="ko-KR" altLang="en-US" sz="1800" dirty="0"/>
              <a:t>이 훈련세트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test_image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test_lable</a:t>
            </a:r>
            <a:r>
              <a:rPr lang="ko-KR" altLang="en-US" sz="1800" dirty="0"/>
              <a:t>이 테스트 세트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이미지는 </a:t>
            </a:r>
            <a:r>
              <a:rPr lang="ko-KR" altLang="en-US" sz="1800" dirty="0" err="1"/>
              <a:t>넘파이</a:t>
            </a:r>
            <a:r>
              <a:rPr lang="ko-KR" altLang="en-US" sz="1800" dirty="0"/>
              <a:t> 배열</a:t>
            </a:r>
            <a:r>
              <a:rPr lang="en-US" altLang="ko-KR" sz="1800" dirty="0"/>
              <a:t>, </a:t>
            </a:r>
            <a:r>
              <a:rPr lang="ko-KR" altLang="en-US" sz="1800" dirty="0"/>
              <a:t>레이블은 숫자배열</a:t>
            </a:r>
            <a:r>
              <a:rPr lang="en-US" altLang="ko-KR" sz="1800" dirty="0"/>
              <a:t>(0~9)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이미지와 레이블은 일대일 관계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5F37B-9942-4853-8F92-A9152716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1620556"/>
            <a:ext cx="6013643" cy="713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25DB3-103A-443A-9DED-4EF3C1A8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05" y="1177644"/>
            <a:ext cx="3937021" cy="52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713208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신경망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967160"/>
            <a:ext cx="9892700" cy="3435531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이미지에 대한 레이블을 예측하기위해 신경망 설계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신경망의 핵심구성요소는 일종의 데이터 처리 필터인 층</a:t>
            </a:r>
            <a:r>
              <a:rPr lang="en-US" altLang="ko-KR" sz="1800" dirty="0"/>
              <a:t>(layer)</a:t>
            </a:r>
            <a:r>
              <a:rPr lang="ko-KR" altLang="en-US" sz="1800" dirty="0"/>
              <a:t>으로 구성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MNIST</a:t>
            </a:r>
            <a:r>
              <a:rPr lang="ko-KR" altLang="en-US" sz="2000" dirty="0"/>
              <a:t>분류 예제에서는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Dense</a:t>
            </a:r>
            <a:r>
              <a:rPr lang="ko-KR" altLang="en-US" sz="2000" dirty="0"/>
              <a:t>층이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F31DA-27CB-4408-B06D-1C504B31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1243074"/>
            <a:ext cx="7905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17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713208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컴파일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7" y="2967160"/>
            <a:ext cx="10671369" cy="3435531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신경망이 훈련 준비를 마치기 위해 컴파일 단계에 포함될 세가지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 손실 함수</a:t>
            </a:r>
            <a:r>
              <a:rPr lang="en-US" altLang="ko-KR" sz="1800" dirty="0"/>
              <a:t>: </a:t>
            </a:r>
            <a:r>
              <a:rPr lang="ko-KR" altLang="en-US" sz="1800" dirty="0"/>
              <a:t>훈련데이터에서 신경망의 성능을 측정하는 방법으로 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                 </a:t>
            </a:r>
            <a:r>
              <a:rPr lang="ko-KR" altLang="en-US" sz="1800" dirty="0"/>
              <a:t>네트워크가 옳은 방향으로 학습될 수 있도록 도움을 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 err="1"/>
              <a:t>옵티마이저</a:t>
            </a:r>
            <a:r>
              <a:rPr lang="en-US" altLang="ko-KR" sz="1800" dirty="0"/>
              <a:t>: </a:t>
            </a:r>
            <a:r>
              <a:rPr lang="ko-KR" altLang="en-US" sz="1800" dirty="0"/>
              <a:t>입력된 데이터와 손실함수를 기반으로 네트워크를 업데이트하는 메커니즘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훈련과 테스트 과정을 모니터링할 지표</a:t>
            </a:r>
            <a:r>
              <a:rPr lang="en-US" altLang="ko-KR" sz="1800" dirty="0"/>
              <a:t>: </a:t>
            </a:r>
            <a:r>
              <a:rPr lang="ko-KR" altLang="en-US" sz="1800" dirty="0"/>
              <a:t>이 예제에서는 정확도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27696-BD54-425B-82CD-5874A1CB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1350229"/>
            <a:ext cx="7259363" cy="12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0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이미지 데이터</a:t>
            </a:r>
            <a:r>
              <a:rPr lang="en-US" altLang="ko-KR" sz="3600"/>
              <a:t>, </a:t>
            </a:r>
            <a:r>
              <a:rPr lang="ko-KR" altLang="en-US" sz="3600"/>
              <a:t>레이블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06" y="1695259"/>
            <a:ext cx="5181194" cy="45178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훈련시작 전 데이터를 네트워크에 맞는 크기로 바꾸고 정규화 해야함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Ex)</a:t>
            </a:r>
            <a:r>
              <a:rPr lang="ko-KR" altLang="en-US" sz="1800" dirty="0"/>
              <a:t> 우리의 훈련 이미지는 </a:t>
            </a:r>
            <a:r>
              <a:rPr lang="en-US" altLang="ko-KR" sz="1800" dirty="0"/>
              <a:t>[0, 255] </a:t>
            </a:r>
            <a:r>
              <a:rPr lang="ko-KR" altLang="en-US" sz="1800" dirty="0"/>
              <a:t>사이의 값인 </a:t>
            </a:r>
            <a:r>
              <a:rPr lang="en-US" altLang="ko-KR" sz="1800" dirty="0"/>
              <a:t>unit8 </a:t>
            </a:r>
            <a:r>
              <a:rPr lang="ko-KR" altLang="en-US" sz="1800" dirty="0"/>
              <a:t>타입의 </a:t>
            </a:r>
            <a:r>
              <a:rPr lang="en-US" altLang="ko-KR" sz="1800" dirty="0"/>
              <a:t>(60000, 28, 28)</a:t>
            </a:r>
            <a:r>
              <a:rPr lang="ko-KR" altLang="en-US" sz="1800" dirty="0"/>
              <a:t>크기를 가진 배열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[0, 1] </a:t>
            </a:r>
            <a:r>
              <a:rPr lang="ko-KR" altLang="en-US" sz="1800" dirty="0"/>
              <a:t>사이의 값인</a:t>
            </a:r>
            <a:r>
              <a:rPr lang="en-US" altLang="ko-KR" sz="1800" dirty="0"/>
              <a:t> float32 </a:t>
            </a:r>
            <a:r>
              <a:rPr lang="ko-KR" altLang="en-US" sz="1800" dirty="0"/>
              <a:t>타입의 </a:t>
            </a:r>
            <a:r>
              <a:rPr lang="en-US" altLang="ko-KR" sz="1800" dirty="0"/>
              <a:t>(60000, 28*28)</a:t>
            </a:r>
            <a:r>
              <a:rPr lang="ko-KR" altLang="en-US" sz="1800" dirty="0"/>
              <a:t>크기인 배열로 바꿈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레이블은 범주형으로 인코딩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6F21BE-2C7B-47AB-9574-D8F3AC85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5259"/>
            <a:ext cx="5833531" cy="1565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C17298-DBB7-4DA8-BC58-205AE32A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0744"/>
            <a:ext cx="5590645" cy="14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4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훈련 후 정확도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17596" cy="439398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케라스에서</a:t>
            </a:r>
            <a:r>
              <a:rPr lang="ko-KR" altLang="en-US" sz="1800" dirty="0"/>
              <a:t> </a:t>
            </a:r>
            <a:r>
              <a:rPr lang="en-US" altLang="ko-KR" sz="1800" dirty="0"/>
              <a:t>fit </a:t>
            </a:r>
            <a:r>
              <a:rPr lang="ko-KR" altLang="en-US" sz="1800" dirty="0"/>
              <a:t>메서드를 호출하여 훈련 데이터에 모델을 학습</a:t>
            </a:r>
            <a:endParaRPr lang="en-US" altLang="ko-KR" sz="1800" dirty="0"/>
          </a:p>
          <a:p>
            <a:r>
              <a:rPr lang="en-US" altLang="ko-KR" sz="1800" dirty="0"/>
              <a:t>-&gt; </a:t>
            </a:r>
            <a:r>
              <a:rPr lang="ko-KR" altLang="en-US" sz="1800" dirty="0"/>
              <a:t>훈련 데이터에 대한 신경망의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손실과 정확도 출력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테스트 세트의 정확도는 </a:t>
            </a:r>
            <a:r>
              <a:rPr lang="en-US" altLang="ko-KR" sz="1800" dirty="0"/>
              <a:t>97.8% 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훈련 세트의 정확도보다 약간 낮음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과대적합 때문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318D1-B060-41A7-9371-C75BF2F6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316" y="1108536"/>
            <a:ext cx="6253211" cy="2016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7B18F5-6BA5-42BB-A9A3-28AEAB38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15" y="3911997"/>
            <a:ext cx="6253212" cy="16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9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B76B7-D8EE-43EC-90B4-9B3CD7E9727E}"/>
              </a:ext>
            </a:extLst>
          </p:cNvPr>
          <p:cNvSpPr txBox="1"/>
          <p:nvPr/>
        </p:nvSpPr>
        <p:spPr>
          <a:xfrm>
            <a:off x="2089096" y="245950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2.2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신경망을 위한 데이터 표현</a:t>
            </a:r>
            <a:endParaRPr lang="en-US" altLang="ko-KR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EDC131-DA49-4B4E-A4D0-38558CE978A7}"/>
              </a:ext>
            </a:extLst>
          </p:cNvPr>
          <p:cNvSpPr/>
          <p:nvPr/>
        </p:nvSpPr>
        <p:spPr>
          <a:xfrm>
            <a:off x="2195130" y="3265045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정영도</a:t>
            </a:r>
          </a:p>
        </p:txBody>
      </p:sp>
    </p:spTree>
    <p:extLst>
      <p:ext uri="{BB962C8B-B14F-4D97-AF65-F5344CB8AC3E}">
        <p14:creationId xmlns:p14="http://schemas.microsoft.com/office/powerpoint/2010/main" val="37888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C1F83-563B-43C1-8EC3-DF2DD3E66269}"/>
              </a:ext>
            </a:extLst>
          </p:cNvPr>
          <p:cNvSpPr txBox="1"/>
          <p:nvPr/>
        </p:nvSpPr>
        <p:spPr>
          <a:xfrm>
            <a:off x="1332241" y="327886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9684C9-60CE-4476-ACF5-532B1B560040}"/>
              </a:ext>
            </a:extLst>
          </p:cNvPr>
          <p:cNvSpPr txBox="1"/>
          <p:nvPr/>
        </p:nvSpPr>
        <p:spPr>
          <a:xfrm>
            <a:off x="1448540" y="915254"/>
            <a:ext cx="9294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심볼릭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프로그래머들이 명시적인 규칙을 충분하게 많이 만들어 지식을 다루면</a:t>
            </a:r>
            <a:endParaRPr lang="en-US" altLang="ko-KR" dirty="0"/>
          </a:p>
          <a:p>
            <a:r>
              <a:rPr lang="ko-KR" altLang="en-US" dirty="0"/>
              <a:t>    인간 수준의 인공 지능을 만들 수 있다고 생각하는 접근 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solidFill>
                  <a:srgbClr val="00B0F0"/>
                </a:solidFill>
              </a:rPr>
              <a:t>심볼릭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AI</a:t>
            </a:r>
            <a:r>
              <a:rPr lang="ko-KR" altLang="en-US" b="1" dirty="0">
                <a:solidFill>
                  <a:srgbClr val="00B0F0"/>
                </a:solidFill>
              </a:rPr>
              <a:t>의 한계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잘 정의된 논리적인 문제 해결에는 적합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언어 번역 등의 문제 해결은 어려움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☞ </a:t>
            </a:r>
            <a:r>
              <a:rPr lang="ko-KR" altLang="en-US" b="1" dirty="0" err="1"/>
              <a:t>심볼릭</a:t>
            </a:r>
            <a:r>
              <a:rPr lang="ko-KR" altLang="en-US" b="1" dirty="0"/>
              <a:t> </a:t>
            </a:r>
            <a:r>
              <a:rPr lang="en-US" altLang="ko-KR" b="1" dirty="0"/>
              <a:t>AI</a:t>
            </a:r>
            <a:r>
              <a:rPr lang="ko-KR" altLang="en-US" b="1" dirty="0"/>
              <a:t>를 대체하기 위한 새로운 방법인 머신 러닝이 등장함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93582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3D67B-334E-4198-9867-A1C50F2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70900" cy="815975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</a:t>
            </a:r>
            <a:r>
              <a:rPr lang="ko-KR" altLang="en-US" sz="35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신경망을 위한 데이터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3EE8E-8C51-4B19-9933-BA47121E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텐서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1600" dirty="0"/>
              <a:t>데이터를 위한 숫자형 컨테이너</a:t>
            </a:r>
            <a:r>
              <a:rPr lang="en-US" altLang="ko-KR" sz="1600" dirty="0"/>
              <a:t>. </a:t>
            </a:r>
            <a:r>
              <a:rPr lang="ko-KR" altLang="en-US" sz="1600" dirty="0"/>
              <a:t>임의의 차원 개수를 가지는 행렬의 일반화된 모습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r>
              <a:rPr lang="ko-KR" altLang="en-US" sz="2000" dirty="0"/>
              <a:t>스칼라</a:t>
            </a:r>
            <a:r>
              <a:rPr lang="en-US" altLang="ko-KR" sz="2000" dirty="0"/>
              <a:t>(0D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1600" dirty="0"/>
              <a:t>하나의 숫자만 담고 있는 </a:t>
            </a:r>
            <a:r>
              <a:rPr lang="ko-KR" altLang="en-US" sz="1600" dirty="0" err="1"/>
              <a:t>텐서</a:t>
            </a:r>
            <a:r>
              <a:rPr lang="en-US" altLang="ko-KR" sz="1600" dirty="0">
                <a:solidFill>
                  <a:srgbClr val="00B0F0"/>
                </a:solidFill>
              </a:rPr>
              <a:t>(0</a:t>
            </a:r>
            <a:r>
              <a:rPr lang="ko-KR" altLang="en-US" sz="1600" dirty="0">
                <a:solidFill>
                  <a:srgbClr val="00B0F0"/>
                </a:solidFill>
              </a:rPr>
              <a:t>차원 </a:t>
            </a:r>
            <a:r>
              <a:rPr lang="ko-KR" altLang="en-US" sz="1600" dirty="0" err="1">
                <a:solidFill>
                  <a:srgbClr val="00B0F0"/>
                </a:solidFill>
              </a:rPr>
              <a:t>텐서</a:t>
            </a:r>
            <a:r>
              <a:rPr lang="en-US" altLang="ko-KR" sz="1600" dirty="0">
                <a:solidFill>
                  <a:srgbClr val="00B0F0"/>
                </a:solidFill>
              </a:rPr>
              <a:t>)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Ndim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사용하여 축의 개수를 확인하면 </a:t>
            </a:r>
            <a:r>
              <a:rPr lang="en-US" altLang="ko-KR" sz="1600" dirty="0"/>
              <a:t>0.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	ex)</a:t>
            </a:r>
          </a:p>
          <a:p>
            <a:pPr marL="0" indent="0">
              <a:buNone/>
            </a:pPr>
            <a:r>
              <a:rPr lang="en-US" altLang="ko-KR" sz="2000" dirty="0"/>
              <a:t> 	  </a:t>
            </a:r>
            <a:r>
              <a:rPr lang="en-US" altLang="ko-KR" sz="1600" dirty="0"/>
              <a:t>&gt;&gt;&gt;</a:t>
            </a:r>
            <a:r>
              <a:rPr lang="en-US" altLang="ko-KR" sz="2000" dirty="0"/>
              <a:t> </a:t>
            </a:r>
            <a:r>
              <a:rPr lang="en-US" altLang="ko-KR" sz="1600" dirty="0">
                <a:solidFill>
                  <a:srgbClr val="7030A0"/>
                </a:solidFill>
              </a:rPr>
              <a:t>import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7030A0"/>
                </a:solidFill>
              </a:rPr>
              <a:t>as</a:t>
            </a:r>
            <a:r>
              <a:rPr lang="en-US" altLang="ko-KR" sz="1600" dirty="0"/>
              <a:t> np</a:t>
            </a:r>
          </a:p>
          <a:p>
            <a:pPr marL="0" indent="0">
              <a:buNone/>
            </a:pPr>
            <a:r>
              <a:rPr lang="en-US" altLang="ko-KR" sz="1600" dirty="0"/>
              <a:t>	   &gt;&gt;&gt;x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(12)</a:t>
            </a:r>
          </a:p>
          <a:p>
            <a:pPr marL="0" indent="0">
              <a:buNone/>
            </a:pPr>
            <a:r>
              <a:rPr lang="en-US" altLang="ko-KR" sz="1600" dirty="0"/>
              <a:t>  	   &gt;&gt;&gt;x</a:t>
            </a:r>
          </a:p>
          <a:p>
            <a:pPr marL="0" indent="0">
              <a:buNone/>
            </a:pPr>
            <a:r>
              <a:rPr lang="en-US" altLang="ko-KR" sz="1600" dirty="0"/>
              <a:t> 	   &gt;&gt;&gt;array(12)</a:t>
            </a:r>
          </a:p>
          <a:p>
            <a:pPr marL="0" indent="0">
              <a:buNone/>
            </a:pPr>
            <a:r>
              <a:rPr lang="en-US" altLang="ko-KR" sz="1600" dirty="0"/>
              <a:t> 	   &gt;&gt;&gt;</a:t>
            </a:r>
            <a:r>
              <a:rPr lang="en-US" altLang="ko-KR" sz="1600" dirty="0" err="1"/>
              <a:t>x.ndim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   &gt;&gt;&gt;0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7BFE82-6207-4445-8911-5B5B60320FDC}"/>
              </a:ext>
            </a:extLst>
          </p:cNvPr>
          <p:cNvSpPr/>
          <p:nvPr/>
        </p:nvSpPr>
        <p:spPr>
          <a:xfrm>
            <a:off x="6235700" y="3771900"/>
            <a:ext cx="736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01346-3E8A-4BEF-BEF6-01F5C22A6F35}"/>
              </a:ext>
            </a:extLst>
          </p:cNvPr>
          <p:cNvSpPr txBox="1"/>
          <p:nvPr/>
        </p:nvSpPr>
        <p:spPr>
          <a:xfrm>
            <a:off x="6426200" y="33322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88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67836-C099-4B5E-931F-3DD4E734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500" dirty="0"/>
              <a:t>벡터</a:t>
            </a:r>
            <a:r>
              <a:rPr lang="en-US" altLang="ko-KR" sz="2500" dirty="0"/>
              <a:t>(1D </a:t>
            </a:r>
            <a:r>
              <a:rPr lang="ko-KR" altLang="en-US" sz="2500" dirty="0" err="1"/>
              <a:t>텐서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숫자의 배열을 벡터 또는 하나의 축을 가진 </a:t>
            </a:r>
            <a:r>
              <a:rPr lang="en-US" altLang="ko-KR" sz="2000" dirty="0"/>
              <a:t>1D </a:t>
            </a:r>
            <a:r>
              <a:rPr lang="ko-KR" altLang="en-US" sz="2000" dirty="0" err="1"/>
              <a:t>텐서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ex)</a:t>
            </a:r>
          </a:p>
          <a:p>
            <a:pPr marL="0" indent="0">
              <a:buNone/>
            </a:pPr>
            <a:r>
              <a:rPr lang="en-US" altLang="ko-KR" sz="1600" dirty="0"/>
              <a:t>	&gt;&gt;&gt; x = </a:t>
            </a:r>
            <a:r>
              <a:rPr lang="en-US" altLang="ko-KR" sz="1600" dirty="0" err="1">
                <a:solidFill>
                  <a:schemeClr val="accent5"/>
                </a:solidFill>
              </a:rPr>
              <a:t>np.array</a:t>
            </a:r>
            <a:r>
              <a:rPr lang="en-US" altLang="ko-KR" sz="1600" dirty="0">
                <a:solidFill>
                  <a:schemeClr val="accent5"/>
                </a:solidFill>
              </a:rPr>
              <a:t>([ 12, 3, 6, 14, 7])</a:t>
            </a:r>
            <a:r>
              <a:rPr lang="en-US" altLang="ko-KR" sz="1600" dirty="0"/>
              <a:t>	</a:t>
            </a:r>
          </a:p>
          <a:p>
            <a:pPr marL="0" indent="0">
              <a:buNone/>
            </a:pPr>
            <a:r>
              <a:rPr lang="en-US" altLang="ko-KR" sz="1600" dirty="0"/>
              <a:t>	&gt;&gt;&gt; x </a:t>
            </a:r>
          </a:p>
          <a:p>
            <a:pPr marL="0" indent="0">
              <a:buNone/>
            </a:pPr>
            <a:r>
              <a:rPr lang="en-US" altLang="ko-KR" sz="1600" dirty="0"/>
              <a:t>	array</a:t>
            </a:r>
            <a:r>
              <a:rPr lang="en-US" altLang="ko-KR" sz="1600" dirty="0">
                <a:solidFill>
                  <a:schemeClr val="accent5"/>
                </a:solidFill>
              </a:rPr>
              <a:t>([12, 3, 6, 14, 7])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</a:p>
          <a:p>
            <a:pPr marL="0" indent="0">
              <a:buNone/>
            </a:pPr>
            <a:r>
              <a:rPr lang="en-US" altLang="ko-KR" sz="1600" dirty="0"/>
              <a:t>	&gt;&gt;&gt; </a:t>
            </a:r>
            <a:r>
              <a:rPr lang="en-US" altLang="ko-KR" sz="1600" dirty="0" err="1"/>
              <a:t>x.ndim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#</a:t>
            </a:r>
            <a:r>
              <a:rPr lang="ko-KR" altLang="en-US" sz="2000" dirty="0">
                <a:solidFill>
                  <a:srgbClr val="00B050"/>
                </a:solidFill>
              </a:rPr>
              <a:t>이 벡터는 </a:t>
            </a:r>
            <a:r>
              <a:rPr lang="en-US" altLang="ko-KR" sz="2000" dirty="0">
                <a:solidFill>
                  <a:srgbClr val="00B050"/>
                </a:solidFill>
              </a:rPr>
              <a:t>5</a:t>
            </a:r>
            <a:r>
              <a:rPr lang="ko-KR" altLang="en-US" sz="2000" dirty="0">
                <a:solidFill>
                  <a:srgbClr val="00B050"/>
                </a:solidFill>
              </a:rPr>
              <a:t>개의 원소를 가지고 있음으로 </a:t>
            </a:r>
            <a:r>
              <a:rPr lang="en-US" altLang="ko-KR" sz="2000" dirty="0">
                <a:solidFill>
                  <a:srgbClr val="00B050"/>
                </a:solidFill>
              </a:rPr>
              <a:t>5</a:t>
            </a:r>
            <a:r>
              <a:rPr lang="ko-KR" altLang="en-US" sz="2000" dirty="0">
                <a:solidFill>
                  <a:srgbClr val="00B050"/>
                </a:solidFill>
              </a:rPr>
              <a:t>차원 벡터입니다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490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1A24-EF42-44FF-B999-37208758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행렬</a:t>
            </a:r>
            <a:r>
              <a:rPr lang="en-US" altLang="ko-KR" sz="2500" dirty="0"/>
              <a:t>(2D </a:t>
            </a:r>
            <a:r>
              <a:rPr lang="ko-KR" altLang="en-US" sz="2500" dirty="0" err="1"/>
              <a:t>텐서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ko-KR" altLang="en-US" sz="1700" dirty="0"/>
              <a:t>  </a:t>
            </a:r>
            <a:r>
              <a:rPr lang="ko-KR" altLang="en-US" sz="2000" dirty="0" err="1"/>
              <a:t>백터의</a:t>
            </a:r>
            <a:r>
              <a:rPr lang="ko-KR" altLang="en-US" sz="2000" dirty="0"/>
              <a:t> 배열이 </a:t>
            </a:r>
            <a:r>
              <a:rPr lang="ko-KR" altLang="en-US" sz="2000" dirty="0">
                <a:solidFill>
                  <a:schemeClr val="accent5"/>
                </a:solidFill>
              </a:rPr>
              <a:t>행렬</a:t>
            </a:r>
            <a:r>
              <a:rPr lang="ko-KR" altLang="en-US" sz="2000" dirty="0"/>
              <a:t> 또는 </a:t>
            </a:r>
            <a:r>
              <a:rPr lang="en-US" altLang="ko-KR" sz="2000" dirty="0">
                <a:solidFill>
                  <a:schemeClr val="accent5"/>
                </a:solidFill>
              </a:rPr>
              <a:t>2</a:t>
            </a:r>
            <a:r>
              <a:rPr lang="ko-KR" altLang="en-US" sz="2000" dirty="0">
                <a:solidFill>
                  <a:schemeClr val="accent5"/>
                </a:solidFill>
              </a:rPr>
              <a:t>개의 축</a:t>
            </a:r>
            <a:r>
              <a:rPr lang="ko-KR" altLang="en-US" sz="2000" dirty="0"/>
              <a:t>을 가진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&gt;&gt;&gt; x = </a:t>
            </a:r>
            <a:r>
              <a:rPr lang="en-US" altLang="ko-KR" sz="1700" dirty="0" err="1"/>
              <a:t>np.array</a:t>
            </a:r>
            <a:r>
              <a:rPr lang="en-US" altLang="ko-KR" sz="1700" dirty="0"/>
              <a:t>([[ 5, 78, 2, 34, 0],</a:t>
            </a:r>
          </a:p>
          <a:p>
            <a:pPr marL="0" indent="0">
              <a:buNone/>
            </a:pPr>
            <a:r>
              <a:rPr lang="en-US" altLang="ko-KR" sz="1700" dirty="0"/>
              <a:t>			[ 6, 79, 3, 35, 1],</a:t>
            </a:r>
          </a:p>
          <a:p>
            <a:pPr marL="0" indent="0">
              <a:buNone/>
            </a:pPr>
            <a:r>
              <a:rPr lang="en-US" altLang="ko-KR" sz="1700" dirty="0"/>
              <a:t>			[ 7, 80, 4, 36, 2]])</a:t>
            </a:r>
          </a:p>
          <a:p>
            <a:pPr marL="0" indent="0">
              <a:buNone/>
            </a:pPr>
            <a:r>
              <a:rPr lang="en-US" altLang="ko-KR" sz="1700" dirty="0"/>
              <a:t>	&gt;&gt;&gt; </a:t>
            </a:r>
            <a:r>
              <a:rPr lang="en-US" altLang="ko-KR" sz="1700" dirty="0" err="1"/>
              <a:t>x.ndim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</a:t>
            </a:r>
            <a:r>
              <a:rPr lang="en-US" altLang="ko-KR" sz="1700" dirty="0">
                <a:solidFill>
                  <a:schemeClr val="accent5"/>
                </a:solidFill>
              </a:rPr>
              <a:t>2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500" dirty="0"/>
              <a:t>3D </a:t>
            </a:r>
            <a:r>
              <a:rPr lang="ko-KR" altLang="en-US" sz="2500" dirty="0" err="1"/>
              <a:t>텐서와</a:t>
            </a:r>
            <a:r>
              <a:rPr lang="ko-KR" altLang="en-US" sz="2500" dirty="0"/>
              <a:t> 고차원 </a:t>
            </a:r>
            <a:r>
              <a:rPr lang="ko-KR" altLang="en-US" sz="2500" dirty="0" err="1"/>
              <a:t>텐서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숫자가 채워진 직육면체 형태의 </a:t>
            </a:r>
            <a:r>
              <a:rPr lang="en-US" altLang="ko-KR" sz="2000" dirty="0"/>
              <a:t>3D</a:t>
            </a:r>
            <a:r>
              <a:rPr lang="ko-KR" altLang="en-US" sz="2000" dirty="0" err="1"/>
              <a:t>텐서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[[[1, 2, 3, 4],</a:t>
            </a:r>
          </a:p>
          <a:p>
            <a:pPr marL="0" indent="0">
              <a:buNone/>
            </a:pPr>
            <a:r>
              <a:rPr lang="en-US" altLang="ko-KR" sz="2000" dirty="0"/>
              <a:t>	  [1, 2, 3, 4],</a:t>
            </a:r>
          </a:p>
          <a:p>
            <a:pPr marL="0" indent="0">
              <a:buNone/>
            </a:pPr>
            <a:r>
              <a:rPr lang="en-US" altLang="ko-KR" sz="2000" dirty="0"/>
              <a:t>	 [[1, 2, 3, 4], ……</a:t>
            </a:r>
          </a:p>
        </p:txBody>
      </p:sp>
    </p:spTree>
    <p:extLst>
      <p:ext uri="{BB962C8B-B14F-4D97-AF65-F5344CB8AC3E}">
        <p14:creationId xmlns:p14="http://schemas.microsoft.com/office/powerpoint/2010/main" val="2111577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B36E8-72A4-445A-94DB-87722F73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 err="1">
                <a:solidFill>
                  <a:srgbClr val="00B0F0"/>
                </a:solidFill>
              </a:rPr>
              <a:t>넘파이로</a:t>
            </a:r>
            <a:r>
              <a:rPr lang="ko-KR" altLang="en-US" sz="2500" dirty="0">
                <a:solidFill>
                  <a:srgbClr val="00B0F0"/>
                </a:solidFill>
              </a:rPr>
              <a:t> </a:t>
            </a:r>
            <a:r>
              <a:rPr lang="ko-KR" altLang="en-US" sz="2500" dirty="0" err="1">
                <a:solidFill>
                  <a:srgbClr val="00B0F0"/>
                </a:solidFill>
              </a:rPr>
              <a:t>텐서</a:t>
            </a:r>
            <a:r>
              <a:rPr lang="ko-KR" altLang="en-US" sz="2500" dirty="0">
                <a:solidFill>
                  <a:srgbClr val="00B0F0"/>
                </a:solidFill>
              </a:rPr>
              <a:t> 조작하기</a:t>
            </a:r>
            <a:endParaRPr lang="en-US" altLang="ko-KR" sz="25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00B0F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F021A9-3B2D-42D8-821D-ABCE9D2B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64135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129D1-D86A-4CC0-B6FA-C10165ED43E5}"/>
              </a:ext>
            </a:extLst>
          </p:cNvPr>
          <p:cNvSpPr txBox="1"/>
          <p:nvPr/>
        </p:nvSpPr>
        <p:spPr>
          <a:xfrm>
            <a:off x="838200" y="4227611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#</a:t>
            </a:r>
            <a:r>
              <a:rPr lang="ko-KR" altLang="en-US" sz="1400" dirty="0" err="1">
                <a:solidFill>
                  <a:srgbClr val="00B050"/>
                </a:solidFill>
              </a:rPr>
              <a:t>슬라이싱을</a:t>
            </a:r>
            <a:r>
              <a:rPr lang="ko-KR" altLang="en-US" sz="1400" dirty="0">
                <a:solidFill>
                  <a:srgbClr val="00B050"/>
                </a:solidFill>
              </a:rPr>
              <a:t> 통한 </a:t>
            </a:r>
            <a:r>
              <a:rPr lang="ko-KR" altLang="en-US" sz="1400" dirty="0" err="1">
                <a:solidFill>
                  <a:srgbClr val="00B050"/>
                </a:solidFill>
              </a:rPr>
              <a:t>텐서</a:t>
            </a:r>
            <a:r>
              <a:rPr lang="ko-KR" altLang="en-US" sz="1400" dirty="0">
                <a:solidFill>
                  <a:srgbClr val="00B050"/>
                </a:solidFill>
              </a:rPr>
              <a:t> 조작</a:t>
            </a:r>
          </a:p>
        </p:txBody>
      </p:sp>
    </p:spTree>
    <p:extLst>
      <p:ext uri="{BB962C8B-B14F-4D97-AF65-F5344CB8AC3E}">
        <p14:creationId xmlns:p14="http://schemas.microsoft.com/office/powerpoint/2010/main" val="143068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C5B34-4A9E-4731-932C-A59213E8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 err="1">
                <a:solidFill>
                  <a:srgbClr val="00B0F0"/>
                </a:solidFill>
              </a:rPr>
              <a:t>텐서의</a:t>
            </a:r>
            <a:r>
              <a:rPr lang="ko-KR" altLang="en-US" sz="3000" dirty="0">
                <a:solidFill>
                  <a:srgbClr val="00B0F0"/>
                </a:solidFill>
              </a:rPr>
              <a:t> 실제 사례</a:t>
            </a:r>
            <a:endParaRPr lang="en-US" altLang="ko-KR" sz="3000" dirty="0">
              <a:solidFill>
                <a:srgbClr val="00B0F0"/>
              </a:solidFill>
            </a:endParaRPr>
          </a:p>
          <a:p>
            <a:endParaRPr lang="en-US" altLang="ko-KR" sz="2500" dirty="0"/>
          </a:p>
          <a:p>
            <a:r>
              <a:rPr lang="ko-KR" altLang="en-US" sz="2500" dirty="0"/>
              <a:t>벡터 데이터</a:t>
            </a:r>
            <a:r>
              <a:rPr lang="en-US" altLang="ko-KR" sz="2500" dirty="0"/>
              <a:t>(2D)</a:t>
            </a:r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en-US" altLang="ko-KR" sz="1600" dirty="0" err="1"/>
              <a:t>smaples</a:t>
            </a:r>
            <a:r>
              <a:rPr lang="en-US" altLang="ko-KR" sz="1600" dirty="0"/>
              <a:t> , features)</a:t>
            </a:r>
          </a:p>
          <a:p>
            <a:endParaRPr lang="en-US" altLang="ko-KR" sz="2500" dirty="0"/>
          </a:p>
          <a:p>
            <a:r>
              <a:rPr lang="ko-KR" altLang="en-US" sz="2500" dirty="0"/>
              <a:t>시계열 데이터 또는 시퀀스 데이터</a:t>
            </a:r>
            <a:r>
              <a:rPr lang="en-US" altLang="ko-KR" sz="2500" dirty="0"/>
              <a:t>(3D)</a:t>
            </a:r>
          </a:p>
          <a:p>
            <a:pPr marL="0" indent="0">
              <a:buNone/>
            </a:pPr>
            <a:r>
              <a:rPr lang="en-US" altLang="ko-KR" sz="1600" dirty="0"/>
              <a:t>(samples, channels, features)</a:t>
            </a:r>
          </a:p>
          <a:p>
            <a:endParaRPr lang="en-US" altLang="ko-KR" sz="2500" dirty="0"/>
          </a:p>
          <a:p>
            <a:r>
              <a:rPr lang="ko-KR" altLang="en-US" sz="2500" dirty="0"/>
              <a:t>이미지</a:t>
            </a:r>
            <a:r>
              <a:rPr lang="en-US" altLang="ko-KR" sz="2500" dirty="0"/>
              <a:t>(4D)</a:t>
            </a:r>
          </a:p>
          <a:p>
            <a:pPr marL="0" indent="0">
              <a:buNone/>
            </a:pPr>
            <a:r>
              <a:rPr lang="en-US" altLang="ko-KR" sz="1600" dirty="0"/>
              <a:t>(samples, channels, height, width)</a:t>
            </a:r>
          </a:p>
          <a:p>
            <a:endParaRPr lang="en-US" altLang="ko-KR" sz="2500" dirty="0"/>
          </a:p>
          <a:p>
            <a:r>
              <a:rPr lang="ko-KR" altLang="en-US" sz="2500" dirty="0"/>
              <a:t>동영상</a:t>
            </a:r>
            <a:r>
              <a:rPr lang="en-US" altLang="ko-KR" sz="2500" dirty="0"/>
              <a:t>(5D)</a:t>
            </a:r>
          </a:p>
          <a:p>
            <a:pPr marL="0" indent="0">
              <a:buNone/>
            </a:pPr>
            <a:r>
              <a:rPr lang="en-US" altLang="ko-KR" sz="1600" dirty="0"/>
              <a:t>(samples, </a:t>
            </a:r>
            <a:r>
              <a:rPr lang="en-US" altLang="ko-KR" sz="1600" dirty="0" err="1"/>
              <a:t>frames,channels</a:t>
            </a:r>
            <a:r>
              <a:rPr lang="en-US" altLang="ko-KR" sz="1600" dirty="0"/>
              <a:t>, height, width)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20800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B76B7-D8EE-43EC-90B4-9B3CD7E9727E}"/>
              </a:ext>
            </a:extLst>
          </p:cNvPr>
          <p:cNvSpPr txBox="1"/>
          <p:nvPr/>
        </p:nvSpPr>
        <p:spPr>
          <a:xfrm>
            <a:off x="2089096" y="245950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2.3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신경망의 톱니바퀴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텐서연산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EDC131-DA49-4B4E-A4D0-38558CE978A7}"/>
              </a:ext>
            </a:extLst>
          </p:cNvPr>
          <p:cNvSpPr/>
          <p:nvPr/>
        </p:nvSpPr>
        <p:spPr>
          <a:xfrm>
            <a:off x="2195130" y="3265045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840944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CCC2D-75A0-4CD5-90F0-CAE7DAE714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2639" y="1886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AF1EF1-65A6-4A94-B7F2-6A2A5C067E58}"/>
              </a:ext>
            </a:extLst>
          </p:cNvPr>
          <p:cNvGrpSpPr/>
          <p:nvPr/>
        </p:nvGrpSpPr>
        <p:grpSpPr>
          <a:xfrm>
            <a:off x="0" y="884710"/>
            <a:ext cx="5944762" cy="771762"/>
            <a:chOff x="-4611" y="1484784"/>
            <a:chExt cx="5944762" cy="112614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0BD93BB-D076-4507-84EE-0725B9942923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4A3917-BE27-498D-8DE6-47A3D819141F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E043EC7E-926A-48EA-B87B-1D3A3FDEA949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오각형 16">
                <a:extLst>
                  <a:ext uri="{FF2B5EF4-FFF2-40B4-BE49-F238E27FC236}">
                    <a16:creationId xmlns:a16="http://schemas.microsoft.com/office/drawing/2014/main" id="{18A38234-3F77-47ED-A73F-57F9DCB488CA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101696-4538-4A68-B853-8FB3DEBCA5C1}"/>
                </a:ext>
              </a:extLst>
            </p:cNvPr>
            <p:cNvSpPr txBox="1"/>
            <p:nvPr/>
          </p:nvSpPr>
          <p:spPr>
            <a:xfrm>
              <a:off x="1587014" y="1943974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2.3.1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원소별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연산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A68B12-69CE-420A-B62C-6D17BBC33898}"/>
              </a:ext>
            </a:extLst>
          </p:cNvPr>
          <p:cNvGrpSpPr/>
          <p:nvPr/>
        </p:nvGrpSpPr>
        <p:grpSpPr>
          <a:xfrm>
            <a:off x="0" y="1756063"/>
            <a:ext cx="6304803" cy="699923"/>
            <a:chOff x="-4611" y="2626123"/>
            <a:chExt cx="6304803" cy="10213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62A0AC-60AD-4BE4-BE8B-54E517CE4666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E15517-6CAE-450F-BAB6-B230663CAFC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>
                <a:extLst>
                  <a:ext uri="{FF2B5EF4-FFF2-40B4-BE49-F238E27FC236}">
                    <a16:creationId xmlns:a16="http://schemas.microsoft.com/office/drawing/2014/main" id="{BCF0E433-28AC-4774-96B3-72FE90B0DEFA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오각형 17">
                <a:extLst>
                  <a:ext uri="{FF2B5EF4-FFF2-40B4-BE49-F238E27FC236}">
                    <a16:creationId xmlns:a16="http://schemas.microsoft.com/office/drawing/2014/main" id="{35D35E77-25F3-4054-96AD-EE0E4674886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04B78-9165-4FFB-9640-958E188A58EF}"/>
                </a:ext>
              </a:extLst>
            </p:cNvPr>
            <p:cNvSpPr txBox="1"/>
            <p:nvPr/>
          </p:nvSpPr>
          <p:spPr>
            <a:xfrm>
              <a:off x="1586136" y="3037496"/>
              <a:ext cx="29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2.3.2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브로드캐스팅</a:t>
              </a:r>
              <a:endParaRPr lang="ko-KR" altLang="en-US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C65082-28A9-4A4A-84AE-38E7B0ADC92C}"/>
              </a:ext>
            </a:extLst>
          </p:cNvPr>
          <p:cNvGrpSpPr/>
          <p:nvPr/>
        </p:nvGrpSpPr>
        <p:grpSpPr>
          <a:xfrm>
            <a:off x="-2258" y="4126776"/>
            <a:ext cx="7424336" cy="707900"/>
            <a:chOff x="1" y="3694611"/>
            <a:chExt cx="6660231" cy="103295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46024E8-4A00-4AE8-BC89-F44DCFD491A8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3A71890-8962-419D-A58B-D1E09FA5F7E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2D47C5E2-7102-4107-9F9C-8FC295BFB2EA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오각형 18">
                <a:extLst>
                  <a:ext uri="{FF2B5EF4-FFF2-40B4-BE49-F238E27FC236}">
                    <a16:creationId xmlns:a16="http://schemas.microsoft.com/office/drawing/2014/main" id="{BE85550C-7CB9-4949-ABD5-2A932421204D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DFF375-D587-4A09-A0D5-76E24DE18357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53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2.3.5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텐서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연산의 기하학적 해석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D2CDF8-C840-4836-873F-64DEBF8D9F20}"/>
              </a:ext>
            </a:extLst>
          </p:cNvPr>
          <p:cNvGrpSpPr/>
          <p:nvPr/>
        </p:nvGrpSpPr>
        <p:grpSpPr>
          <a:xfrm>
            <a:off x="7330" y="4891541"/>
            <a:ext cx="7653213" cy="716179"/>
            <a:chOff x="0" y="4834662"/>
            <a:chExt cx="7092280" cy="104503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6018592-6318-46C5-B5FA-034600A7303C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9D43EE-81FF-4438-A365-5C0A59BFA946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01752F67-CD9B-4F68-B34B-ED72E4ED9B53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오각형 19">
                <a:extLst>
                  <a:ext uri="{FF2B5EF4-FFF2-40B4-BE49-F238E27FC236}">
                    <a16:creationId xmlns:a16="http://schemas.microsoft.com/office/drawing/2014/main" id="{C8C55F87-6DBD-4DC1-91FF-38666022A38E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4D43ED-318C-4AA5-BE25-87C7646DAC3E}"/>
                </a:ext>
              </a:extLst>
            </p:cNvPr>
            <p:cNvSpPr txBox="1"/>
            <p:nvPr/>
          </p:nvSpPr>
          <p:spPr>
            <a:xfrm>
              <a:off x="1584378" y="5224541"/>
              <a:ext cx="3346783" cy="53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2.3.6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딥러닝의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기하학적 해석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EA2FDA-1959-4F7A-B257-736437FA427E}"/>
              </a:ext>
            </a:extLst>
          </p:cNvPr>
          <p:cNvGrpSpPr/>
          <p:nvPr/>
        </p:nvGrpSpPr>
        <p:grpSpPr>
          <a:xfrm>
            <a:off x="-2258" y="2544642"/>
            <a:ext cx="6729629" cy="707900"/>
            <a:chOff x="1" y="3694611"/>
            <a:chExt cx="6660231" cy="1032959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253D090-7A15-4C92-A01F-5DE4E9BDCEE7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  <a:grpFill/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BE868EC-79D9-4EF9-9C00-5FFB755229B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2E6A4195-C1A6-4643-8F6C-0E17C849C777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오각형 18">
                <a:extLst>
                  <a:ext uri="{FF2B5EF4-FFF2-40B4-BE49-F238E27FC236}">
                    <a16:creationId xmlns:a16="http://schemas.microsoft.com/office/drawing/2014/main" id="{1A2BF602-4960-490A-A08C-F29BB255847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20B8F7-74E1-4855-A9E3-5C1CFF7512FB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5389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2.3.3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텐서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점곱</a:t>
              </a:r>
              <a:endParaRPr lang="ko-KR" altLang="en-US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2751128-829F-499D-A631-240E7D14087F}"/>
              </a:ext>
            </a:extLst>
          </p:cNvPr>
          <p:cNvGrpSpPr/>
          <p:nvPr/>
        </p:nvGrpSpPr>
        <p:grpSpPr>
          <a:xfrm>
            <a:off x="7330" y="3342755"/>
            <a:ext cx="7064426" cy="707900"/>
            <a:chOff x="1" y="3694611"/>
            <a:chExt cx="6660231" cy="1032959"/>
          </a:xfrm>
          <a:solidFill>
            <a:srgbClr val="0070C0"/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78F2235-B1DD-4577-83BB-1CBAA781D69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E30E826-F3E0-4ABD-83CC-F3189ECC5A84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7" name="평행 사변형 36">
                <a:extLst>
                  <a:ext uri="{FF2B5EF4-FFF2-40B4-BE49-F238E27FC236}">
                    <a16:creationId xmlns:a16="http://schemas.microsoft.com/office/drawing/2014/main" id="{570568E5-CE4E-431F-82E0-2FA8E110BFA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오각형 18">
                <a:extLst>
                  <a:ext uri="{FF2B5EF4-FFF2-40B4-BE49-F238E27FC236}">
                    <a16:creationId xmlns:a16="http://schemas.microsoft.com/office/drawing/2014/main" id="{5F3AE1F0-1999-435F-B8A3-CD83C21881D2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93FD3A-2607-4108-95D0-62B9C131B171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5389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2.3.4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텐서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크기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225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D927F-AC9B-4CF8-A2DB-431B945CE428}"/>
              </a:ext>
            </a:extLst>
          </p:cNvPr>
          <p:cNvSpPr txBox="1"/>
          <p:nvPr/>
        </p:nvSpPr>
        <p:spPr>
          <a:xfrm>
            <a:off x="159356" y="1497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2.3.1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원소별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C2A9-FE4D-44D1-B7BE-FEF5142F534B}"/>
              </a:ext>
            </a:extLst>
          </p:cNvPr>
          <p:cNvSpPr txBox="1"/>
          <p:nvPr/>
        </p:nvSpPr>
        <p:spPr>
          <a:xfrm>
            <a:off x="212795" y="751344"/>
            <a:ext cx="11873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● </a:t>
            </a:r>
            <a:r>
              <a:rPr lang="en-US" altLang="ko-KR" dirty="0" err="1"/>
              <a:t>Keras.layers.Dense</a:t>
            </a:r>
            <a:r>
              <a:rPr lang="en-US" altLang="ko-KR" dirty="0"/>
              <a:t>(512, activation=‘</a:t>
            </a:r>
            <a:r>
              <a:rPr lang="en-US" altLang="ko-KR" dirty="0" err="1"/>
              <a:t>relu</a:t>
            </a:r>
            <a:r>
              <a:rPr lang="en-US" altLang="ko-KR" dirty="0"/>
              <a:t>’)</a:t>
            </a:r>
            <a:r>
              <a:rPr lang="ko-KR" altLang="en-US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output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en-US" altLang="ko-KR" dirty="0">
                <a:sym typeface="Wingdings" panose="05000000000000000000" pitchFamily="2" charset="2"/>
              </a:rPr>
              <a:t>(dot(W, input) + b)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-&gt;</a:t>
            </a:r>
            <a:r>
              <a:rPr lang="en-US" altLang="ko-KR" dirty="0"/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ko-KR" altLang="en-US" dirty="0">
                <a:sym typeface="Wingdings" panose="05000000000000000000" pitchFamily="2" charset="2"/>
              </a:rPr>
              <a:t>함수와 덧셈은 </a:t>
            </a:r>
            <a:r>
              <a:rPr lang="ko-KR" altLang="en-US" dirty="0" err="1">
                <a:sym typeface="Wingdings" panose="05000000000000000000" pitchFamily="2" charset="2"/>
              </a:rPr>
              <a:t>원소별</a:t>
            </a:r>
            <a:r>
              <a:rPr lang="ko-KR" altLang="en-US" dirty="0">
                <a:sym typeface="Wingdings" panose="05000000000000000000" pitchFamily="2" charset="2"/>
              </a:rPr>
              <a:t> 연산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이러한 연산은 </a:t>
            </a:r>
            <a:r>
              <a:rPr lang="ko-KR" altLang="en-US" dirty="0" err="1">
                <a:sym typeface="Wingdings" panose="05000000000000000000" pitchFamily="2" charset="2"/>
              </a:rPr>
              <a:t>텐서에</a:t>
            </a:r>
            <a:r>
              <a:rPr lang="ko-KR" altLang="en-US" dirty="0">
                <a:sym typeface="Wingdings" panose="05000000000000000000" pitchFamily="2" charset="2"/>
              </a:rPr>
              <a:t> 있는 각 원소에 독립적으로 적용됨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● </a:t>
            </a: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en-US" altLang="ko-KR" dirty="0">
                <a:sym typeface="Wingdings" panose="05000000000000000000" pitchFamily="2" charset="2"/>
              </a:rPr>
              <a:t>(x)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max(x, 0)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68DCEE-7E75-406D-B556-AA80A9C7F5DE}"/>
              </a:ext>
            </a:extLst>
          </p:cNvPr>
          <p:cNvSpPr/>
          <p:nvPr/>
        </p:nvSpPr>
        <p:spPr>
          <a:xfrm>
            <a:off x="4952012" y="5058705"/>
            <a:ext cx="4999510" cy="15853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err="1">
                <a:solidFill>
                  <a:schemeClr val="tx1"/>
                </a:solidFill>
              </a:rPr>
              <a:t>넘파이</a:t>
            </a:r>
            <a:r>
              <a:rPr lang="ko-KR" altLang="en-US" sz="1500" dirty="0">
                <a:solidFill>
                  <a:schemeClr val="tx1"/>
                </a:solidFill>
              </a:rPr>
              <a:t> 배열을 다룰 때는 최적화된 </a:t>
            </a:r>
            <a:r>
              <a:rPr lang="ko-KR" altLang="en-US" sz="1500" dirty="0" err="1">
                <a:solidFill>
                  <a:schemeClr val="tx1"/>
                </a:solidFill>
              </a:rPr>
              <a:t>넘파이</a:t>
            </a:r>
            <a:r>
              <a:rPr lang="ko-KR" altLang="en-US" sz="1500" dirty="0">
                <a:solidFill>
                  <a:schemeClr val="tx1"/>
                </a:solidFill>
              </a:rPr>
              <a:t> 내장 함수로 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>
                <a:solidFill>
                  <a:schemeClr val="tx1"/>
                </a:solidFill>
              </a:rPr>
              <a:t>이런 연산을 쉽고 엄청난 속도로 처리 가능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import </a:t>
            </a:r>
            <a:r>
              <a:rPr lang="en-US" altLang="ko-KR" sz="1400" dirty="0" err="1">
                <a:solidFill>
                  <a:schemeClr val="tx1"/>
                </a:solidFill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</a:rPr>
              <a:t> as np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z =</a:t>
            </a:r>
            <a:r>
              <a:rPr lang="en-US" altLang="ko-KR" sz="1400" dirty="0" err="1">
                <a:solidFill>
                  <a:schemeClr val="tx1"/>
                </a:solidFill>
              </a:rPr>
              <a:t>x+y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z = </a:t>
            </a:r>
            <a:r>
              <a:rPr lang="en-US" altLang="ko-KR" sz="1400" dirty="0" err="1">
                <a:solidFill>
                  <a:schemeClr val="tx1"/>
                </a:solidFill>
              </a:rPr>
              <a:t>np.maximum</a:t>
            </a:r>
            <a:r>
              <a:rPr lang="en-US" altLang="ko-KR" sz="1400" dirty="0">
                <a:solidFill>
                  <a:schemeClr val="tx1"/>
                </a:solidFill>
              </a:rPr>
              <a:t>(z,0)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0B24E-5194-45DE-8EDB-4FCB0A263193}"/>
              </a:ext>
            </a:extLst>
          </p:cNvPr>
          <p:cNvSpPr txBox="1"/>
          <p:nvPr/>
        </p:nvSpPr>
        <p:spPr>
          <a:xfrm>
            <a:off x="326572" y="2119745"/>
            <a:ext cx="438793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def </a:t>
            </a:r>
            <a:r>
              <a:rPr lang="en-US" altLang="ko-KR" sz="1600" b="1" dirty="0" err="1"/>
              <a:t>naïve_relu</a:t>
            </a:r>
            <a:r>
              <a:rPr lang="en-US" altLang="ko-KR" sz="1600" b="1" dirty="0"/>
              <a:t>(x):</a:t>
            </a:r>
          </a:p>
          <a:p>
            <a:r>
              <a:rPr lang="en-US" altLang="ko-KR" sz="1600" b="1" dirty="0"/>
              <a:t>    assert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) == 2</a:t>
            </a:r>
          </a:p>
          <a:p>
            <a:r>
              <a:rPr lang="en-US" altLang="ko-KR" sz="1600" b="1" dirty="0"/>
              <a:t>    </a:t>
            </a:r>
          </a:p>
          <a:p>
            <a:r>
              <a:rPr lang="en-US" altLang="ko-KR" sz="1600" b="1" dirty="0"/>
              <a:t>    x = </a:t>
            </a:r>
            <a:r>
              <a:rPr lang="en-US" altLang="ko-KR" sz="1600" b="1" dirty="0" err="1"/>
              <a:t>x.copy</a:t>
            </a:r>
            <a:r>
              <a:rPr lang="en-US" altLang="ko-KR" sz="1600" b="1" dirty="0"/>
              <a:t>()</a:t>
            </a:r>
          </a:p>
          <a:p>
            <a:r>
              <a:rPr lang="en-US" altLang="ko-KR" sz="1600" b="1" dirty="0"/>
              <a:t>    for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range(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[0]):</a:t>
            </a:r>
          </a:p>
          <a:p>
            <a:r>
              <a:rPr lang="en-US" altLang="ko-KR" sz="1600" b="1" dirty="0"/>
              <a:t>        for j in range(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[1]):</a:t>
            </a:r>
          </a:p>
          <a:p>
            <a:r>
              <a:rPr lang="en-US" altLang="ko-KR" sz="1600" b="1" dirty="0"/>
              <a:t>            x[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, j] = max(x[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, j], 0)</a:t>
            </a:r>
          </a:p>
          <a:p>
            <a:r>
              <a:rPr lang="en-US" altLang="ko-KR" sz="1600" b="1" dirty="0"/>
              <a:t>    return x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def </a:t>
            </a:r>
            <a:r>
              <a:rPr lang="en-US" altLang="ko-KR" sz="1600" b="1" dirty="0" err="1"/>
              <a:t>naïve_add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x,y</a:t>
            </a:r>
            <a:r>
              <a:rPr lang="en-US" altLang="ko-KR" sz="1600" b="1" dirty="0"/>
              <a:t>):</a:t>
            </a:r>
          </a:p>
          <a:p>
            <a:r>
              <a:rPr lang="en-US" altLang="ko-KR" sz="1600" b="1" dirty="0"/>
              <a:t>    assert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) == 2</a:t>
            </a:r>
          </a:p>
          <a:p>
            <a:r>
              <a:rPr lang="en-US" altLang="ko-KR" sz="1600" b="1" dirty="0"/>
              <a:t>    assert 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 == </a:t>
            </a:r>
            <a:r>
              <a:rPr lang="en-US" altLang="ko-KR" sz="1600" b="1" dirty="0" err="1"/>
              <a:t>y.shape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  x = </a:t>
            </a:r>
            <a:r>
              <a:rPr lang="en-US" altLang="ko-KR" sz="1600" b="1" dirty="0" err="1"/>
              <a:t>x.copy</a:t>
            </a:r>
            <a:r>
              <a:rPr lang="en-US" altLang="ko-KR" sz="1600" b="1" dirty="0"/>
              <a:t>()</a:t>
            </a:r>
          </a:p>
          <a:p>
            <a:r>
              <a:rPr lang="en-US" altLang="ko-KR" sz="1600" b="1" dirty="0"/>
              <a:t>    for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range(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[0]):</a:t>
            </a:r>
          </a:p>
          <a:p>
            <a:r>
              <a:rPr lang="en-US" altLang="ko-KR" sz="1600" b="1" dirty="0"/>
              <a:t>        for j in range(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[1]):</a:t>
            </a:r>
          </a:p>
          <a:p>
            <a:r>
              <a:rPr lang="en-US" altLang="ko-KR" sz="1600" b="1" dirty="0"/>
              <a:t>            x[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, j] += y[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, j]</a:t>
            </a:r>
          </a:p>
          <a:p>
            <a:r>
              <a:rPr lang="en-US" altLang="ko-KR" sz="1600" b="1" dirty="0"/>
              <a:t>    return x</a:t>
            </a:r>
          </a:p>
        </p:txBody>
      </p:sp>
    </p:spTree>
    <p:extLst>
      <p:ext uri="{BB962C8B-B14F-4D97-AF65-F5344CB8AC3E}">
        <p14:creationId xmlns:p14="http://schemas.microsoft.com/office/powerpoint/2010/main" val="2412204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C304E-4CCF-46CE-AF9D-4A6977B7B8D6}"/>
              </a:ext>
            </a:extLst>
          </p:cNvPr>
          <p:cNvSpPr txBox="1"/>
          <p:nvPr/>
        </p:nvSpPr>
        <p:spPr>
          <a:xfrm>
            <a:off x="159356" y="1497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2.3.2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브로드캐스팅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EB8D4-8D73-4312-9BD8-31F613269AEE}"/>
              </a:ext>
            </a:extLst>
          </p:cNvPr>
          <p:cNvSpPr txBox="1"/>
          <p:nvPr/>
        </p:nvSpPr>
        <p:spPr>
          <a:xfrm>
            <a:off x="159356" y="857643"/>
            <a:ext cx="11873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● 2.3.1</a:t>
            </a:r>
            <a:r>
              <a:rPr lang="ko-KR" altLang="en-US" dirty="0"/>
              <a:t>에서 살펴본 단순한 덧셈 구현인 </a:t>
            </a:r>
            <a:r>
              <a:rPr lang="en-US" altLang="ko-KR" dirty="0" err="1"/>
              <a:t>native_add</a:t>
            </a:r>
            <a:r>
              <a:rPr lang="ko-KR" altLang="en-US" dirty="0"/>
              <a:t>는 동일한 크기의 </a:t>
            </a:r>
            <a:r>
              <a:rPr lang="en-US" altLang="ko-KR" dirty="0"/>
              <a:t>2D </a:t>
            </a:r>
            <a:r>
              <a:rPr lang="ko-KR" altLang="en-US" dirty="0" err="1"/>
              <a:t>텐서만</a:t>
            </a:r>
            <a:r>
              <a:rPr lang="ko-KR" altLang="en-US" dirty="0"/>
              <a:t> 지원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하지만 이전에 보았던 </a:t>
            </a:r>
            <a:r>
              <a:rPr lang="en-US" altLang="ko-KR" dirty="0"/>
              <a:t>Dense</a:t>
            </a:r>
            <a:r>
              <a:rPr lang="ko-KR" altLang="en-US" dirty="0"/>
              <a:t>층에서는 </a:t>
            </a:r>
            <a:r>
              <a:rPr lang="en-US" altLang="ko-KR" dirty="0"/>
              <a:t>2D </a:t>
            </a:r>
            <a:r>
              <a:rPr lang="ko-KR" altLang="en-US" dirty="0" err="1"/>
              <a:t>텐서와</a:t>
            </a:r>
            <a:r>
              <a:rPr lang="ko-KR" altLang="en-US" dirty="0"/>
              <a:t> 벡터를 더했음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모호하지 않고 실행 가능하다면 작은 </a:t>
            </a:r>
            <a:r>
              <a:rPr lang="ko-KR" altLang="en-US" dirty="0" err="1"/>
              <a:t>텐서가</a:t>
            </a:r>
            <a:r>
              <a:rPr lang="ko-KR" altLang="en-US" dirty="0"/>
              <a:t> 큰 </a:t>
            </a:r>
            <a:r>
              <a:rPr lang="ko-KR" altLang="en-US" dirty="0" err="1"/>
              <a:t>텐서의</a:t>
            </a:r>
            <a:r>
              <a:rPr lang="ko-KR" altLang="en-US" dirty="0"/>
              <a:t> 크기에 맞추어 </a:t>
            </a:r>
            <a:r>
              <a:rPr lang="ko-KR" altLang="en-US" dirty="0" err="1"/>
              <a:t>브로드캐스팅됨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● </a:t>
            </a:r>
            <a:r>
              <a:rPr lang="ko-KR" altLang="en-US" dirty="0" err="1"/>
              <a:t>브로드캐스팅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큰 </a:t>
            </a:r>
            <a:r>
              <a:rPr lang="ko-KR" altLang="en-US" dirty="0" err="1"/>
              <a:t>텐서의</a:t>
            </a:r>
            <a:r>
              <a:rPr lang="ko-KR" altLang="en-US" dirty="0"/>
              <a:t> </a:t>
            </a:r>
            <a:r>
              <a:rPr lang="en-US" altLang="ko-KR" dirty="0" err="1"/>
              <a:t>ndim</a:t>
            </a:r>
            <a:r>
              <a:rPr lang="ko-KR" altLang="en-US" dirty="0"/>
              <a:t>에 맞도록 작은 </a:t>
            </a:r>
            <a:r>
              <a:rPr lang="ko-KR" altLang="en-US" dirty="0" err="1"/>
              <a:t>텐서에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브로드캐스팅</a:t>
            </a:r>
            <a:r>
              <a:rPr lang="ko-KR" altLang="en-US" dirty="0"/>
              <a:t> 축이라고 부르는</a:t>
            </a:r>
            <a:r>
              <a:rPr lang="en-US" altLang="ko-KR" dirty="0"/>
              <a:t>) </a:t>
            </a:r>
            <a:r>
              <a:rPr lang="ko-KR" altLang="en-US" dirty="0"/>
              <a:t>축이 추가됨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작은 </a:t>
            </a:r>
            <a:r>
              <a:rPr lang="ko-KR" altLang="en-US" dirty="0" err="1"/>
              <a:t>텐서가</a:t>
            </a:r>
            <a:r>
              <a:rPr lang="ko-KR" altLang="en-US" dirty="0"/>
              <a:t> 새 축을 따라서 큰 </a:t>
            </a:r>
            <a:r>
              <a:rPr lang="ko-KR" altLang="en-US" dirty="0" err="1"/>
              <a:t>텐서의</a:t>
            </a:r>
            <a:r>
              <a:rPr lang="ko-KR" altLang="en-US" dirty="0"/>
              <a:t> 크기에 맞도록 반복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Ex) </a:t>
            </a:r>
            <a:r>
              <a:rPr lang="en-US" altLang="ko-KR" dirty="0"/>
              <a:t>x</a:t>
            </a:r>
            <a:r>
              <a:rPr lang="ko-KR" altLang="en-US" dirty="0" err="1"/>
              <a:t>의크기</a:t>
            </a:r>
            <a:r>
              <a:rPr lang="ko-KR" altLang="en-US" dirty="0"/>
              <a:t> </a:t>
            </a:r>
            <a:r>
              <a:rPr lang="en-US" altLang="ko-KR" dirty="0"/>
              <a:t>(32, 10), y</a:t>
            </a:r>
            <a:r>
              <a:rPr lang="ko-KR" altLang="en-US" dirty="0" err="1"/>
              <a:t>의크기</a:t>
            </a:r>
            <a:r>
              <a:rPr lang="ko-KR" altLang="en-US" dirty="0"/>
              <a:t> </a:t>
            </a:r>
            <a:r>
              <a:rPr lang="en-US" altLang="ko-KR" dirty="0"/>
              <a:t>(10,) </a:t>
            </a:r>
          </a:p>
          <a:p>
            <a:r>
              <a:rPr lang="en-US" altLang="ko-KR" dirty="0"/>
              <a:t>    1. y</a:t>
            </a:r>
            <a:r>
              <a:rPr lang="ko-KR" altLang="en-US" dirty="0"/>
              <a:t>에 </a:t>
            </a:r>
            <a:r>
              <a:rPr lang="ko-KR" altLang="en-US" dirty="0" err="1"/>
              <a:t>비어있는</a:t>
            </a:r>
            <a:r>
              <a:rPr lang="ko-KR" altLang="en-US" dirty="0"/>
              <a:t> 첫 번째 축을 추가하여 크기를 </a:t>
            </a:r>
            <a:r>
              <a:rPr lang="en-US" altLang="ko-KR" dirty="0"/>
              <a:t>(1, 10)</a:t>
            </a:r>
            <a:r>
              <a:rPr lang="ko-KR" altLang="en-US" dirty="0"/>
              <a:t>으로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2. y</a:t>
            </a:r>
            <a:r>
              <a:rPr lang="ko-KR" altLang="en-US" dirty="0"/>
              <a:t>를 이축에 </a:t>
            </a:r>
            <a:r>
              <a:rPr lang="en-US" altLang="ko-KR" dirty="0"/>
              <a:t>32</a:t>
            </a:r>
            <a:r>
              <a:rPr lang="ko-KR" altLang="en-US" dirty="0"/>
              <a:t>번 반복하면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의 크기는 </a:t>
            </a:r>
            <a:r>
              <a:rPr lang="en-US" altLang="ko-KR" dirty="0"/>
              <a:t>(32, 10)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-&gt;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크기가 같으므로 더할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87AB1-2C20-4D77-9A56-F9A68C157655}"/>
              </a:ext>
            </a:extLst>
          </p:cNvPr>
          <p:cNvSpPr txBox="1"/>
          <p:nvPr/>
        </p:nvSpPr>
        <p:spPr>
          <a:xfrm>
            <a:off x="451262" y="4273963"/>
            <a:ext cx="43879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def </a:t>
            </a:r>
            <a:r>
              <a:rPr lang="en-US" altLang="ko-KR" sz="1600" b="1" dirty="0" err="1"/>
              <a:t>naïve_add_metrix_and_vector</a:t>
            </a:r>
            <a:r>
              <a:rPr lang="en-US" altLang="ko-KR" sz="1600" b="1" dirty="0"/>
              <a:t>(x, y):</a:t>
            </a:r>
          </a:p>
          <a:p>
            <a:r>
              <a:rPr lang="en-US" altLang="ko-KR" sz="1600" b="1" dirty="0"/>
              <a:t>    assert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) == 2</a:t>
            </a:r>
          </a:p>
          <a:p>
            <a:r>
              <a:rPr lang="en-US" altLang="ko-KR" sz="1600" b="1" dirty="0"/>
              <a:t>    assert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y.shape</a:t>
            </a:r>
            <a:r>
              <a:rPr lang="en-US" altLang="ko-KR" sz="1600" b="1" dirty="0"/>
              <a:t>) == 1</a:t>
            </a:r>
          </a:p>
          <a:p>
            <a:r>
              <a:rPr lang="en-US" altLang="ko-KR" sz="1600" b="1" dirty="0"/>
              <a:t>    assert 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[1] == </a:t>
            </a:r>
            <a:r>
              <a:rPr lang="en-US" altLang="ko-KR" sz="1600" b="1" dirty="0" err="1"/>
              <a:t>y.shape</a:t>
            </a:r>
            <a:r>
              <a:rPr lang="en-US" altLang="ko-KR" sz="1600" b="1" dirty="0"/>
              <a:t>[0]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x = </a:t>
            </a:r>
            <a:r>
              <a:rPr lang="en-US" altLang="ko-KR" sz="1600" b="1" dirty="0" err="1"/>
              <a:t>x.copy</a:t>
            </a:r>
            <a:r>
              <a:rPr lang="en-US" altLang="ko-KR" sz="1600" b="1" dirty="0"/>
              <a:t>()</a:t>
            </a:r>
          </a:p>
          <a:p>
            <a:r>
              <a:rPr lang="en-US" altLang="ko-KR" sz="1600" b="1" dirty="0"/>
              <a:t>    for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range(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[0]):</a:t>
            </a:r>
          </a:p>
          <a:p>
            <a:r>
              <a:rPr lang="en-US" altLang="ko-KR" sz="1600" b="1" dirty="0"/>
              <a:t>        for j in range(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[1]):</a:t>
            </a:r>
          </a:p>
          <a:p>
            <a:r>
              <a:rPr lang="en-US" altLang="ko-KR" sz="1600" b="1" dirty="0"/>
              <a:t>            x[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, j] += y[j]</a:t>
            </a:r>
          </a:p>
          <a:p>
            <a:r>
              <a:rPr lang="en-US" altLang="ko-KR" sz="1600" b="1" dirty="0"/>
              <a:t>    return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B57AC-7B02-42EB-ADFC-CD92CA793A32}"/>
              </a:ext>
            </a:extLst>
          </p:cNvPr>
          <p:cNvSpPr txBox="1"/>
          <p:nvPr/>
        </p:nvSpPr>
        <p:spPr>
          <a:xfrm>
            <a:off x="4899530" y="4273963"/>
            <a:ext cx="613858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(a, b, … n, n+1, … m)  (n, n+1, … m) </a:t>
            </a:r>
            <a:r>
              <a:rPr lang="ko-KR" altLang="en-US" sz="1600" b="1" dirty="0"/>
              <a:t>사이에 </a:t>
            </a:r>
            <a:endParaRPr lang="en-US" altLang="ko-KR" sz="1600" b="1" dirty="0"/>
          </a:p>
          <a:p>
            <a:r>
              <a:rPr lang="ko-KR" altLang="en-US" sz="1600" b="1" dirty="0" err="1"/>
              <a:t>브로드캐스팅으로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원소별</a:t>
            </a:r>
            <a:r>
              <a:rPr lang="ko-KR" altLang="en-US" sz="1600" b="1" dirty="0"/>
              <a:t> 연산 적용 가능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이때 </a:t>
            </a:r>
            <a:r>
              <a:rPr lang="ko-KR" altLang="en-US" sz="1600" b="1" dirty="0" err="1"/>
              <a:t>브로드캐스팅으로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부터 </a:t>
            </a:r>
            <a:r>
              <a:rPr lang="en-US" altLang="ko-KR" sz="1600" b="1" dirty="0"/>
              <a:t>n-1</a:t>
            </a:r>
            <a:r>
              <a:rPr lang="ko-KR" altLang="en-US" sz="1600" b="1" dirty="0"/>
              <a:t>까지의 축에 자동으로 </a:t>
            </a:r>
            <a:r>
              <a:rPr lang="ko-KR" altLang="en-US" sz="1600" b="1" dirty="0" err="1"/>
              <a:t>일어남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38790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56BF5-AE74-4188-BD55-7A6736602A4B}"/>
              </a:ext>
            </a:extLst>
          </p:cNvPr>
          <p:cNvSpPr txBox="1"/>
          <p:nvPr/>
        </p:nvSpPr>
        <p:spPr>
          <a:xfrm>
            <a:off x="159356" y="1497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2.3.3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텐서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점곱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BFC9D-7F5E-49D4-9817-F7B030A87A31}"/>
              </a:ext>
            </a:extLst>
          </p:cNvPr>
          <p:cNvSpPr txBox="1"/>
          <p:nvPr/>
        </p:nvSpPr>
        <p:spPr>
          <a:xfrm>
            <a:off x="159356" y="777834"/>
            <a:ext cx="1173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● </a:t>
            </a:r>
            <a:r>
              <a:rPr lang="ko-KR" altLang="en-US" dirty="0" err="1"/>
              <a:t>텐서</a:t>
            </a:r>
            <a:r>
              <a:rPr lang="ko-KR" altLang="en-US" dirty="0"/>
              <a:t> 곱셈이라고 부르는 </a:t>
            </a:r>
            <a:r>
              <a:rPr lang="ko-KR" altLang="en-US" dirty="0" err="1"/>
              <a:t>점곱</a:t>
            </a:r>
            <a:r>
              <a:rPr lang="ko-KR" altLang="en-US" dirty="0"/>
              <a:t> 연산은 가장 널리 사용되고 유용한 </a:t>
            </a:r>
            <a:r>
              <a:rPr lang="ko-KR" altLang="en-US" dirty="0" err="1"/>
              <a:t>텐서</a:t>
            </a:r>
            <a:r>
              <a:rPr lang="ko-KR" altLang="en-US" dirty="0"/>
              <a:t> 연산</a:t>
            </a:r>
            <a:r>
              <a:rPr lang="en-US" altLang="ko-KR" dirty="0"/>
              <a:t>.</a:t>
            </a:r>
          </a:p>
          <a:p>
            <a:r>
              <a:rPr lang="en-US" altLang="ko-KR" sz="1800" dirty="0"/>
              <a:t>● </a:t>
            </a:r>
            <a:r>
              <a:rPr lang="ko-KR" altLang="en-US" dirty="0" err="1"/>
              <a:t>원소별</a:t>
            </a:r>
            <a:r>
              <a:rPr lang="ko-KR" altLang="en-US" dirty="0"/>
              <a:t> 연산과 반대로 입력 </a:t>
            </a:r>
            <a:r>
              <a:rPr lang="ko-KR" altLang="en-US" dirty="0" err="1"/>
              <a:t>텐서의</a:t>
            </a:r>
            <a:r>
              <a:rPr lang="ko-KR" altLang="en-US" dirty="0"/>
              <a:t> 원소들을 결합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89B3F0-CA03-420A-8D36-07F2EE6E5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0" b="23298"/>
          <a:stretch/>
        </p:blipFill>
        <p:spPr>
          <a:xfrm>
            <a:off x="7171025" y="4678449"/>
            <a:ext cx="4955659" cy="2024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9FE7B-7E0B-4593-967C-3A32D3612F7A}"/>
              </a:ext>
            </a:extLst>
          </p:cNvPr>
          <p:cNvSpPr txBox="1"/>
          <p:nvPr/>
        </p:nvSpPr>
        <p:spPr>
          <a:xfrm>
            <a:off x="159356" y="1385240"/>
            <a:ext cx="339136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■ </a:t>
            </a:r>
            <a:r>
              <a:rPr lang="ko-KR" altLang="en-US" sz="1600" dirty="0"/>
              <a:t>두 벡터의 </a:t>
            </a:r>
            <a:r>
              <a:rPr lang="ko-KR" altLang="en-US" sz="1600" dirty="0" err="1"/>
              <a:t>점곱</a:t>
            </a:r>
            <a:endParaRPr lang="en-US" altLang="ko-KR" sz="1600" dirty="0"/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naïve_vector_dot</a:t>
            </a:r>
            <a:r>
              <a:rPr lang="en-US" altLang="ko-KR" sz="1600" dirty="0"/>
              <a:t>(x, y):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) == 1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) == 1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 == 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[0]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z = 0.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[0]):</a:t>
            </a:r>
          </a:p>
          <a:p>
            <a:r>
              <a:rPr lang="en-US" altLang="ko-KR" sz="1600" dirty="0"/>
              <a:t>        z += x[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* y[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    return 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2ADA0-0EB0-47A1-87E5-A1E5DF3303E3}"/>
              </a:ext>
            </a:extLst>
          </p:cNvPr>
          <p:cNvSpPr txBox="1"/>
          <p:nvPr/>
        </p:nvSpPr>
        <p:spPr>
          <a:xfrm>
            <a:off x="3644409" y="1377998"/>
            <a:ext cx="339136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■ </a:t>
            </a:r>
            <a:r>
              <a:rPr lang="ko-KR" altLang="en-US" sz="1600" dirty="0"/>
              <a:t>행렬과 벡터 사이의 </a:t>
            </a:r>
            <a:r>
              <a:rPr lang="ko-KR" altLang="en-US" sz="1600" dirty="0" err="1"/>
              <a:t>점곱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naïve_matrix_vector_dot</a:t>
            </a:r>
            <a:r>
              <a:rPr lang="en-US" altLang="ko-KR" sz="1600" dirty="0"/>
              <a:t>(x, y):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) == 2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) == 1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[1] == 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[0]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z =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[0])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[0]):</a:t>
            </a:r>
          </a:p>
          <a:p>
            <a:r>
              <a:rPr lang="en-US" altLang="ko-KR" sz="1600" dirty="0"/>
              <a:t>        for j in range(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[1]):</a:t>
            </a:r>
          </a:p>
          <a:p>
            <a:r>
              <a:rPr lang="en-US" altLang="ko-KR" sz="1600" dirty="0"/>
              <a:t>            z[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+= x[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j]*y[j]</a:t>
            </a:r>
          </a:p>
          <a:p>
            <a:r>
              <a:rPr lang="en-US" altLang="ko-KR" sz="1600" dirty="0"/>
              <a:t>    return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9094A-D873-4618-B22D-09D750947E85}"/>
              </a:ext>
            </a:extLst>
          </p:cNvPr>
          <p:cNvSpPr txBox="1"/>
          <p:nvPr/>
        </p:nvSpPr>
        <p:spPr>
          <a:xfrm>
            <a:off x="7171026" y="1385240"/>
            <a:ext cx="4955660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■ </a:t>
            </a:r>
            <a:r>
              <a:rPr lang="ko-KR" altLang="en-US" sz="1600" dirty="0"/>
              <a:t>두 행렬의 </a:t>
            </a:r>
            <a:r>
              <a:rPr lang="ko-KR" altLang="en-US" sz="1600" dirty="0" err="1"/>
              <a:t>점곱</a:t>
            </a:r>
            <a:endParaRPr lang="en-US" altLang="ko-KR" sz="1600" dirty="0"/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naïve_matrix_dot</a:t>
            </a:r>
            <a:r>
              <a:rPr lang="en-US" altLang="ko-KR" sz="1600" dirty="0"/>
              <a:t>(x, y):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) == 2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) == 2</a:t>
            </a:r>
          </a:p>
          <a:p>
            <a:r>
              <a:rPr lang="en-US" altLang="ko-KR" sz="1600" dirty="0"/>
              <a:t>    assert 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[1] == 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[0]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z =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[0], 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[1]))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[0]):</a:t>
            </a:r>
          </a:p>
          <a:p>
            <a:r>
              <a:rPr lang="en-US" altLang="ko-KR" sz="1600" dirty="0"/>
              <a:t>        for j in range(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[1]):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row_x</a:t>
            </a:r>
            <a:r>
              <a:rPr lang="en-US" altLang="ko-KR" sz="1600" dirty="0"/>
              <a:t> = x[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:]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column_y</a:t>
            </a:r>
            <a:r>
              <a:rPr lang="en-US" altLang="ko-KR" sz="1600" dirty="0"/>
              <a:t> = y[ : , j]</a:t>
            </a:r>
          </a:p>
          <a:p>
            <a:r>
              <a:rPr lang="en-US" altLang="ko-KR" sz="1600" dirty="0"/>
              <a:t>            z[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j] = </a:t>
            </a:r>
            <a:r>
              <a:rPr lang="en-US" altLang="ko-KR" sz="1600" dirty="0" err="1"/>
              <a:t>naïve_vector_dot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row_x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column_Y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return z</a:t>
            </a:r>
          </a:p>
        </p:txBody>
      </p:sp>
    </p:spTree>
    <p:extLst>
      <p:ext uri="{BB962C8B-B14F-4D97-AF65-F5344CB8AC3E}">
        <p14:creationId xmlns:p14="http://schemas.microsoft.com/office/powerpoint/2010/main" val="361863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8853-4C27-46CB-AF7D-BBC202D42B8B}"/>
              </a:ext>
            </a:extLst>
          </p:cNvPr>
          <p:cNvSpPr txBox="1"/>
          <p:nvPr/>
        </p:nvSpPr>
        <p:spPr>
          <a:xfrm>
            <a:off x="1487600" y="915254"/>
            <a:ext cx="9527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1.1.2 </a:t>
            </a:r>
            <a:r>
              <a:rPr lang="ko-KR" altLang="en-US" b="1" dirty="0">
                <a:solidFill>
                  <a:srgbClr val="00B0F0"/>
                </a:solidFill>
              </a:rPr>
              <a:t>머신 러닝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dirty="0"/>
              <a:t>1990</a:t>
            </a:r>
            <a:r>
              <a:rPr lang="ko-KR" altLang="en-US" dirty="0"/>
              <a:t>년대에 들어와 고성능 하드웨어와 대량의 </a:t>
            </a:r>
            <a:r>
              <a:rPr lang="ko-KR" altLang="en-US" dirty="0" err="1"/>
              <a:t>데이터셋이</a:t>
            </a:r>
            <a:r>
              <a:rPr lang="ko-KR" altLang="en-US" dirty="0"/>
              <a:t> 가능해지면서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에서 가장 인기 있고 성공적인 분야가 되었음</a:t>
            </a:r>
            <a:endParaRPr lang="en-US" altLang="ko-KR" dirty="0"/>
          </a:p>
          <a:p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</a:rPr>
              <a:t>머신 러닝의 시작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ko-KR" altLang="en-US" b="1" dirty="0"/>
              <a:t>아래의 질문으로부터 시작되었음</a:t>
            </a:r>
            <a:r>
              <a:rPr lang="en-US" altLang="ko-KR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600" y="2846596"/>
            <a:ext cx="9527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우리가 어떤 것을 작동시키기 위해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 명령할지 알고 있는 것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이상을 컴퓨터가   처리하는 것이 가능한가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특정 작업을 수행하는 법을 스스로 학습할 수 있는가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컴퓨터가 우리를 놀라게 할 수 있을까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프로그래머가 직접 만든 데이터 처리 규칙 대신 컴퓨터가 데이터를 보고 자동으로 이런 규칙을 학습할 수 있을까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304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D1C0E-D210-4A9D-803F-30C2DBF9F1B6}"/>
              </a:ext>
            </a:extLst>
          </p:cNvPr>
          <p:cNvSpPr txBox="1"/>
          <p:nvPr/>
        </p:nvSpPr>
        <p:spPr>
          <a:xfrm>
            <a:off x="159356" y="1497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2.3.4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텐서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크기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51356-70B6-4440-85F0-362FB999BC8B}"/>
              </a:ext>
            </a:extLst>
          </p:cNvPr>
          <p:cNvSpPr txBox="1"/>
          <p:nvPr/>
        </p:nvSpPr>
        <p:spPr>
          <a:xfrm>
            <a:off x="159356" y="813461"/>
            <a:ext cx="8408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ko-KR" altLang="en-US" dirty="0" err="1"/>
              <a:t>텐서의</a:t>
            </a:r>
            <a:r>
              <a:rPr lang="ko-KR" altLang="en-US" dirty="0"/>
              <a:t> 크기를 변환한다는 것 </a:t>
            </a:r>
            <a:r>
              <a:rPr lang="en-US" altLang="ko-KR" dirty="0"/>
              <a:t>= </a:t>
            </a:r>
            <a:r>
              <a:rPr lang="ko-KR" altLang="en-US" dirty="0"/>
              <a:t>특정 크기에 맞게 열과 행을 재배열한다는 뜻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크기가 변환된 </a:t>
            </a:r>
            <a:r>
              <a:rPr lang="ko-KR" altLang="en-US" dirty="0" err="1"/>
              <a:t>텐서는</a:t>
            </a:r>
            <a:r>
              <a:rPr lang="ko-KR" altLang="en-US" dirty="0"/>
              <a:t> 원래 </a:t>
            </a:r>
            <a:r>
              <a:rPr lang="ko-KR" altLang="en-US" dirty="0" err="1"/>
              <a:t>텐서와</a:t>
            </a:r>
            <a:r>
              <a:rPr lang="ko-KR" altLang="en-US" dirty="0"/>
              <a:t> 원소 개수가 동일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신경망에 주입할 숫자 데이터를 </a:t>
            </a:r>
            <a:r>
              <a:rPr lang="ko-KR" altLang="en-US" dirty="0" err="1"/>
              <a:t>전처리할</a:t>
            </a:r>
            <a:r>
              <a:rPr lang="ko-KR" altLang="en-US" dirty="0"/>
              <a:t> 때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 err="1"/>
              <a:t>train_images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train_images.reshape</a:t>
            </a:r>
            <a:r>
              <a:rPr lang="en-US" altLang="ko-KR" dirty="0"/>
              <a:t>((60000, 28*28))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62187-AA43-4133-AC74-5C04197D9135}"/>
              </a:ext>
            </a:extLst>
          </p:cNvPr>
          <p:cNvSpPr txBox="1"/>
          <p:nvPr/>
        </p:nvSpPr>
        <p:spPr>
          <a:xfrm>
            <a:off x="332509" y="2369128"/>
            <a:ext cx="3978234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&gt;&gt;&gt; x = </a:t>
            </a:r>
            <a:r>
              <a:rPr lang="en-US" altLang="ko-KR" sz="1600" b="1" dirty="0" err="1"/>
              <a:t>np.array</a:t>
            </a:r>
            <a:r>
              <a:rPr lang="en-US" altLang="ko-KR" sz="1600" b="1" dirty="0"/>
              <a:t>([[0., 1.],</a:t>
            </a:r>
          </a:p>
          <a:p>
            <a:r>
              <a:rPr lang="en-US" altLang="ko-KR" sz="1600" b="1" dirty="0"/>
              <a:t>                        [2., 3.],</a:t>
            </a:r>
          </a:p>
          <a:p>
            <a:r>
              <a:rPr lang="en-US" altLang="ko-KR" sz="1600" b="1" dirty="0"/>
              <a:t>                        [4., 5.]])</a:t>
            </a:r>
          </a:p>
          <a:p>
            <a:r>
              <a:rPr lang="en-US" altLang="ko-KR" sz="1600" b="1" dirty="0"/>
              <a:t>&gt;&gt;&gt; print(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(3,2)</a:t>
            </a:r>
          </a:p>
          <a:p>
            <a:r>
              <a:rPr lang="en-US" altLang="ko-KR" sz="1600" b="1" dirty="0"/>
              <a:t>&gt;&gt;&gt; x = </a:t>
            </a:r>
            <a:r>
              <a:rPr lang="en-US" altLang="ko-KR" sz="1600" b="1" dirty="0" err="1"/>
              <a:t>x.reshape</a:t>
            </a:r>
            <a:r>
              <a:rPr lang="en-US" altLang="ko-KR" sz="1600" b="1" dirty="0"/>
              <a:t>((6,1))</a:t>
            </a:r>
          </a:p>
          <a:p>
            <a:r>
              <a:rPr lang="en-US" altLang="ko-KR" sz="1600" b="1" dirty="0"/>
              <a:t>&gt;&gt;&gt; x</a:t>
            </a:r>
          </a:p>
          <a:p>
            <a:r>
              <a:rPr lang="en-US" altLang="ko-KR" sz="1600" b="1" dirty="0"/>
              <a:t>array([[0.],</a:t>
            </a:r>
          </a:p>
          <a:p>
            <a:r>
              <a:rPr lang="en-US" altLang="ko-KR" sz="1600" b="1" dirty="0"/>
              <a:t>        [1.],</a:t>
            </a:r>
          </a:p>
          <a:p>
            <a:r>
              <a:rPr lang="en-US" altLang="ko-KR" sz="1600" b="1" dirty="0"/>
              <a:t>        [2.],</a:t>
            </a:r>
          </a:p>
          <a:p>
            <a:r>
              <a:rPr lang="en-US" altLang="ko-KR" sz="1600" b="1" dirty="0"/>
              <a:t>        [3.],</a:t>
            </a:r>
          </a:p>
          <a:p>
            <a:r>
              <a:rPr lang="en-US" altLang="ko-KR" sz="1600" b="1" dirty="0"/>
              <a:t>        [4.],</a:t>
            </a:r>
          </a:p>
          <a:p>
            <a:r>
              <a:rPr lang="en-US" altLang="ko-KR" sz="1600" b="1" dirty="0"/>
              <a:t>        [5.]])</a:t>
            </a:r>
          </a:p>
          <a:p>
            <a:r>
              <a:rPr lang="en-US" altLang="ko-KR" sz="1600" b="1" dirty="0"/>
              <a:t>&gt;&gt;&gt; x = </a:t>
            </a:r>
            <a:r>
              <a:rPr lang="en-US" altLang="ko-KR" sz="1600" b="1" dirty="0" err="1"/>
              <a:t>x.reshape</a:t>
            </a:r>
            <a:r>
              <a:rPr lang="en-US" altLang="ko-KR" sz="1600" b="1" dirty="0"/>
              <a:t>((2, 3))</a:t>
            </a:r>
          </a:p>
          <a:p>
            <a:r>
              <a:rPr lang="en-US" altLang="ko-KR" sz="1600" b="1" dirty="0"/>
              <a:t>&gt;&gt;&gt; x</a:t>
            </a:r>
          </a:p>
          <a:p>
            <a:r>
              <a:rPr lang="en-US" altLang="ko-KR" sz="1600" b="1" dirty="0"/>
              <a:t>array([[0., 1., 2.],</a:t>
            </a:r>
          </a:p>
          <a:p>
            <a:r>
              <a:rPr lang="en-US" altLang="ko-KR" sz="1600" b="1" dirty="0"/>
              <a:t>         [3., 4., 5.]])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E77C9-602B-4F4D-8E50-51EB6F6E0BEC}"/>
              </a:ext>
            </a:extLst>
          </p:cNvPr>
          <p:cNvSpPr txBox="1"/>
          <p:nvPr/>
        </p:nvSpPr>
        <p:spPr>
          <a:xfrm>
            <a:off x="4530916" y="4764984"/>
            <a:ext cx="3978234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특별히 사용되는 크기 변환 </a:t>
            </a:r>
            <a:r>
              <a:rPr lang="en-US" altLang="ko-KR" dirty="0"/>
              <a:t>: </a:t>
            </a:r>
            <a:r>
              <a:rPr lang="ko-KR" altLang="en-US" dirty="0"/>
              <a:t>전치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b="1" dirty="0"/>
              <a:t>&gt;&gt;&gt; x = </a:t>
            </a:r>
            <a:r>
              <a:rPr lang="en-US" altLang="ko-KR" sz="1600" b="1" dirty="0" err="1"/>
              <a:t>np.zeros</a:t>
            </a:r>
            <a:r>
              <a:rPr lang="en-US" altLang="ko-KR" sz="1600" b="1" dirty="0"/>
              <a:t>((300, 20))</a:t>
            </a:r>
          </a:p>
          <a:p>
            <a:r>
              <a:rPr lang="en-US" altLang="ko-KR" sz="1600" b="1" dirty="0"/>
              <a:t>&gt;&gt;&gt; x = </a:t>
            </a:r>
            <a:r>
              <a:rPr lang="en-US" altLang="ko-KR" sz="1600" b="1" dirty="0" err="1"/>
              <a:t>np.transpose</a:t>
            </a:r>
            <a:r>
              <a:rPr lang="en-US" altLang="ko-KR" sz="1600" b="1" dirty="0"/>
              <a:t>(x)</a:t>
            </a:r>
          </a:p>
          <a:p>
            <a:r>
              <a:rPr lang="en-US" altLang="ko-KR" sz="1600" b="1" dirty="0"/>
              <a:t>&gt;&gt;&gt; print(</a:t>
            </a:r>
            <a:r>
              <a:rPr lang="en-US" altLang="ko-KR" sz="1600" b="1" dirty="0" err="1"/>
              <a:t>x.shape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(20, 300)</a:t>
            </a:r>
            <a:endParaRPr lang="ko-KR" altLang="en-US" sz="1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872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65F45-C207-4A44-88B4-3F7CECC54E7B}"/>
              </a:ext>
            </a:extLst>
          </p:cNvPr>
          <p:cNvSpPr txBox="1"/>
          <p:nvPr/>
        </p:nvSpPr>
        <p:spPr>
          <a:xfrm>
            <a:off x="159356" y="1497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2.3.5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텐서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연산의 기하학적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CCDE9-03BA-4495-A0AE-D559F4586000}"/>
              </a:ext>
            </a:extLst>
          </p:cNvPr>
          <p:cNvSpPr txBox="1"/>
          <p:nvPr/>
        </p:nvSpPr>
        <p:spPr>
          <a:xfrm>
            <a:off x="279070" y="1104405"/>
            <a:ext cx="1125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 err="1"/>
              <a:t>텐서</a:t>
            </a:r>
            <a:r>
              <a:rPr lang="ko-KR" altLang="en-US" dirty="0"/>
              <a:t> 연산이 조작하는 </a:t>
            </a:r>
            <a:r>
              <a:rPr lang="ko-KR" altLang="en-US" dirty="0" err="1"/>
              <a:t>텐서의</a:t>
            </a:r>
            <a:r>
              <a:rPr lang="ko-KR" altLang="en-US" dirty="0"/>
              <a:t> 내용은 어떤 기하학적 공간에 있는 좌표 포인트로 해석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7A364F-1C58-47B0-9F0E-2A7425B74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2" t="21285" r="7143" b="38472"/>
          <a:stretch/>
        </p:blipFill>
        <p:spPr>
          <a:xfrm rot="16200000">
            <a:off x="8412432" y="1957919"/>
            <a:ext cx="3207544" cy="3777987"/>
          </a:xfrm>
          <a:prstGeom prst="rect">
            <a:avLst/>
          </a:prstGeom>
        </p:spPr>
      </p:pic>
      <p:pic>
        <p:nvPicPr>
          <p:cNvPr id="9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C0958DC-B230-41C2-9AD7-F4DB15B9F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8403" r="15286" b="13680"/>
          <a:stretch/>
        </p:blipFill>
        <p:spPr>
          <a:xfrm rot="16200000">
            <a:off x="2299331" y="287203"/>
            <a:ext cx="3207544" cy="71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24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54546-774B-4D57-AE15-7421BB5D4435}"/>
              </a:ext>
            </a:extLst>
          </p:cNvPr>
          <p:cNvSpPr txBox="1"/>
          <p:nvPr/>
        </p:nvSpPr>
        <p:spPr>
          <a:xfrm>
            <a:off x="159356" y="1497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2.3.6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딥러닝의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기하학적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143B-E958-4235-9B40-7633C89CDB71}"/>
              </a:ext>
            </a:extLst>
          </p:cNvPr>
          <p:cNvSpPr txBox="1"/>
          <p:nvPr/>
        </p:nvSpPr>
        <p:spPr>
          <a:xfrm>
            <a:off x="0" y="857643"/>
            <a:ext cx="119922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신경망은 전체적으로 </a:t>
            </a:r>
            <a:r>
              <a:rPr lang="ko-KR" altLang="en-US" dirty="0" err="1"/>
              <a:t>텐서</a:t>
            </a:r>
            <a:r>
              <a:rPr lang="ko-KR" altLang="en-US" dirty="0"/>
              <a:t> 연산의 연결로 구성된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모든 </a:t>
            </a:r>
            <a:r>
              <a:rPr lang="ko-KR" altLang="en-US" dirty="0" err="1"/>
              <a:t>텐서</a:t>
            </a:r>
            <a:r>
              <a:rPr lang="ko-KR" altLang="en-US" dirty="0"/>
              <a:t> 연산은 입력 데이터의 기하학적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단순한 단계들이 길게 이어져 구현된 신경망을 고차원 공간에서 매우 복잡한 기하학적 변환을 하는 것으로 해석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하나는 빨간색</a:t>
            </a:r>
            <a:r>
              <a:rPr lang="en-US" altLang="ko-KR" dirty="0"/>
              <a:t>, </a:t>
            </a:r>
            <a:r>
              <a:rPr lang="ko-KR" altLang="en-US" dirty="0"/>
              <a:t>다른 하나는 파란색인 </a:t>
            </a:r>
            <a:r>
              <a:rPr lang="en-US" altLang="ko-KR" dirty="0"/>
              <a:t>2</a:t>
            </a:r>
            <a:r>
              <a:rPr lang="ko-KR" altLang="en-US" dirty="0"/>
              <a:t>개의 색종이가 있을 때</a:t>
            </a:r>
            <a:r>
              <a:rPr lang="en-US" altLang="ko-KR" dirty="0"/>
              <a:t>, </a:t>
            </a:r>
            <a:r>
              <a:rPr lang="ko-KR" altLang="en-US" dirty="0"/>
              <a:t>두 장을 겹친 다음 뭉쳐서 작은 공으로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 뭉쳐진 작은 공이 입력데이터고 색종이는 분류 문제의 데이터 클래스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이때 신경망이 </a:t>
            </a:r>
            <a:r>
              <a:rPr lang="ko-KR" altLang="en-US" dirty="0" err="1"/>
              <a:t>해야할</a:t>
            </a:r>
            <a:r>
              <a:rPr lang="ko-KR" altLang="en-US" dirty="0"/>
              <a:t> 일은 종이 공을 펼쳐서 두 클래스가 다시 깔끔하게 분리되는 변환을 찾는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손가락으로 종이 공을 조금씩 펼치는 것처럼 </a:t>
            </a:r>
            <a:r>
              <a:rPr lang="ko-KR" altLang="en-US" dirty="0" err="1"/>
              <a:t>딥러닝을</a:t>
            </a:r>
            <a:r>
              <a:rPr lang="ko-KR" altLang="en-US" dirty="0"/>
              <a:t> 사용해 </a:t>
            </a:r>
            <a:r>
              <a:rPr lang="en-US" altLang="ko-KR" dirty="0"/>
              <a:t>3D</a:t>
            </a:r>
            <a:r>
              <a:rPr lang="ko-KR" altLang="en-US" dirty="0"/>
              <a:t>공간에서 간단한 변환들을 연결해 이를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즉 종이 공을 펼치는 것이 </a:t>
            </a:r>
            <a:r>
              <a:rPr lang="ko-KR" altLang="en-US" dirty="0" err="1"/>
              <a:t>머신러닝이</a:t>
            </a:r>
            <a:r>
              <a:rPr lang="ko-KR" altLang="en-US" dirty="0"/>
              <a:t> 하는 일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복잡하고 심하게 꼬여 있는 데이터의 </a:t>
            </a:r>
            <a:r>
              <a:rPr lang="ko-KR" altLang="en-US" dirty="0" err="1"/>
              <a:t>매니폴드에</a:t>
            </a:r>
            <a:r>
              <a:rPr lang="ko-KR" altLang="en-US" dirty="0"/>
              <a:t> 대한 깔끔한 표현을 찾는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   기초적인 연산을 길게 연결해 복잡한 기하학적 변환을 조금씩 분해하는 방식이 마치 사람이 종이 공을 펼치기              </a:t>
            </a:r>
            <a:r>
              <a:rPr lang="ko-KR" altLang="en-US" dirty="0" err="1">
                <a:solidFill>
                  <a:schemeClr val="bg1"/>
                </a:solidFill>
              </a:rPr>
              <a:t>ㅋ</a:t>
            </a:r>
            <a:r>
              <a:rPr lang="ko-KR" altLang="en-US" dirty="0" err="1"/>
              <a:t>위한</a:t>
            </a:r>
            <a:r>
              <a:rPr lang="ko-KR" altLang="en-US" dirty="0"/>
              <a:t> 전략가 매우 흡사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  심층 네트워크의 각 층은 데이터를 조금씩 풀어 주는 변환을 적용하므로</a:t>
            </a:r>
            <a:r>
              <a:rPr lang="en-US" altLang="ko-KR" dirty="0"/>
              <a:t>, </a:t>
            </a:r>
            <a:r>
              <a:rPr lang="ko-KR" altLang="en-US" dirty="0"/>
              <a:t>이런 층을 깊게 쌓으면 아주 복잡한  분    </a:t>
            </a:r>
            <a:r>
              <a:rPr lang="ko-KR" altLang="en-US" dirty="0" err="1">
                <a:solidFill>
                  <a:schemeClr val="bg1"/>
                </a:solidFill>
              </a:rPr>
              <a:t>ㅋ</a:t>
            </a:r>
            <a:r>
              <a:rPr lang="ko-KR" altLang="en-US" dirty="0" err="1"/>
              <a:t>해</a:t>
            </a:r>
            <a:r>
              <a:rPr lang="ko-KR" altLang="en-US" dirty="0"/>
              <a:t> 과정을 처리할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859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신경망의 엔진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기반 최적화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DBD40-F6BA-4220-9DC6-A830680B4BD5}"/>
              </a:ext>
            </a:extLst>
          </p:cNvPr>
          <p:cNvSpPr txBox="1"/>
          <p:nvPr/>
        </p:nvSpPr>
        <p:spPr>
          <a:xfrm>
            <a:off x="1870398" y="1484785"/>
            <a:ext cx="8496944" cy="3081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훈련 샘플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x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와 상응하는 타깃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y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의 배치를 추출합니다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 x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를 사용하여 네트워크를 실행하고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sz="2000" dirty="0" err="1">
                <a:solidFill>
                  <a:srgbClr val="494E52"/>
                </a:solidFill>
                <a:latin typeface="-apple-system"/>
              </a:rPr>
              <a:t>예측값을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구합니다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sz="2000" dirty="0" err="1">
                <a:solidFill>
                  <a:srgbClr val="494E52"/>
                </a:solidFill>
                <a:latin typeface="-apple-system"/>
              </a:rPr>
              <a:t>실제값과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sz="2000" dirty="0" err="1">
                <a:solidFill>
                  <a:srgbClr val="494E52"/>
                </a:solidFill>
                <a:latin typeface="-apple-system"/>
              </a:rPr>
              <a:t>예측값의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차이로 현재 배치의 네트워크에 대한 손실을 계산합니다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배치에 대한 손실이 감소하도록 네트워크의 가중치를 업데이트합니다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715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신경망의 엔진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기반 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6C50-6F25-4E21-9CE7-DE7CD6855F9E}"/>
              </a:ext>
            </a:extLst>
          </p:cNvPr>
          <p:cNvSpPr txBox="1"/>
          <p:nvPr/>
        </p:nvSpPr>
        <p:spPr>
          <a:xfrm>
            <a:off x="1884757" y="1951258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개별적인 가중치 값이 있을 때 값이 증가해야 할지 감소해야 할지</a:t>
            </a:r>
            <a:r>
              <a:rPr lang="en-US" altLang="ko-KR" sz="1900" dirty="0"/>
              <a:t>, </a:t>
            </a:r>
            <a:r>
              <a:rPr lang="ko-KR" altLang="en-US" sz="1900" dirty="0"/>
              <a:t>또 얼마큼 업데이트해야 할지 어떻게 알 수 있을까요</a:t>
            </a:r>
            <a:r>
              <a:rPr lang="en-US" altLang="ko-KR" sz="1900" dirty="0"/>
              <a:t>?</a:t>
            </a:r>
            <a:endParaRPr lang="ko-KR" alt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2701D-4359-4354-B83E-452D7D00E00A}"/>
              </a:ext>
            </a:extLst>
          </p:cNvPr>
          <p:cNvSpPr txBox="1"/>
          <p:nvPr/>
        </p:nvSpPr>
        <p:spPr>
          <a:xfrm>
            <a:off x="2224989" y="2906580"/>
            <a:ext cx="7489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Batang" panose="02030600000101010101" pitchFamily="18" charset="-127"/>
                <a:ea typeface="Batang" panose="02030600000101010101" pitchFamily="18" charset="-127"/>
              </a:rPr>
              <a:t>네트워크 가중치 행렬의 원소를 모두 고정하고 관심 있는 하나만 다른 값을 적용해 봅니다</a:t>
            </a:r>
            <a:r>
              <a:rPr lang="en-US" altLang="ko-KR" sz="1700" b="1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-KR" altLang="en-US" sz="1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93945-CF3C-44EA-BBEF-B22A16FA4611}"/>
              </a:ext>
            </a:extLst>
          </p:cNvPr>
          <p:cNvSpPr txBox="1"/>
          <p:nvPr/>
        </p:nvSpPr>
        <p:spPr>
          <a:xfrm>
            <a:off x="2388695" y="3463007"/>
            <a:ext cx="71263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→ 그러나</a:t>
            </a:r>
            <a:r>
              <a:rPr lang="en-US" altLang="ko-KR" sz="1500" dirty="0"/>
              <a:t>. </a:t>
            </a:r>
            <a:r>
              <a:rPr lang="ko-KR" altLang="en-US" sz="1500" dirty="0"/>
              <a:t>이런 접근 방식은 비효율적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모든 가중치 행렬의 원소마다 두 번의 </a:t>
            </a:r>
            <a:r>
              <a:rPr lang="ko-KR" altLang="en-US" sz="1500" dirty="0" err="1"/>
              <a:t>정방향</a:t>
            </a:r>
            <a:r>
              <a:rPr lang="ko-KR" altLang="en-US" sz="1500" dirty="0"/>
              <a:t> 패스를 계산해야 함</a:t>
            </a:r>
            <a:r>
              <a:rPr lang="en-US" altLang="ko-KR" sz="1500" dirty="0"/>
              <a:t>.)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EDF0E-E07B-44B7-98E0-A95EDB22430A}"/>
              </a:ext>
            </a:extLst>
          </p:cNvPr>
          <p:cNvSpPr txBox="1"/>
          <p:nvPr/>
        </p:nvSpPr>
        <p:spPr>
          <a:xfrm>
            <a:off x="2063553" y="4521420"/>
            <a:ext cx="83181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『</a:t>
            </a:r>
            <a:r>
              <a:rPr lang="ko-KR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신경망에 사용된 모든 연산이 미분 가능하다는 장점을 사용하여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네트워크 가중치에 대한 손실의 </a:t>
            </a:r>
            <a:r>
              <a:rPr lang="ko-KR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그래디언트를</a:t>
            </a:r>
            <a:r>
              <a:rPr lang="ko-KR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 계산하는 것이 훨씬 더 좋은 방법입니다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. 』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678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2.4.1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변화율이란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?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3B6C3-AE72-49C5-8432-88211A55B299}"/>
              </a:ext>
            </a:extLst>
          </p:cNvPr>
          <p:cNvSpPr txBox="1"/>
          <p:nvPr/>
        </p:nvSpPr>
        <p:spPr>
          <a:xfrm>
            <a:off x="2295911" y="1844824"/>
            <a:ext cx="61004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f(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x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+</a:t>
            </a:r>
            <a:r>
              <a:rPr lang="ko-KR" altLang="en-US" sz="2300" b="1" dirty="0"/>
              <a:t> </a:t>
            </a:r>
            <a:r>
              <a:rPr lang="en-US" altLang="ko-KR" sz="2300" b="1" dirty="0" err="1"/>
              <a:t>epsilon_x</a:t>
            </a:r>
            <a:r>
              <a:rPr lang="en-US" altLang="ko-KR" sz="2300" b="1" dirty="0"/>
              <a:t>)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=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y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+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a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*</a:t>
            </a:r>
            <a:r>
              <a:rPr lang="ko-KR" altLang="en-US" sz="2300" b="1" dirty="0"/>
              <a:t> </a:t>
            </a:r>
            <a:r>
              <a:rPr lang="en-US" altLang="ko-KR" sz="2300" b="1" dirty="0" err="1"/>
              <a:t>epsilon_x</a:t>
            </a:r>
            <a:endParaRPr lang="ko-KR" altLang="en-US" sz="2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08A2A-D380-4B8E-B8C6-A159FE381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6904" y="2727627"/>
            <a:ext cx="3609036" cy="2520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6DB85-8222-4317-AE53-20A675152BD8}"/>
              </a:ext>
            </a:extLst>
          </p:cNvPr>
          <p:cNvSpPr txBox="1"/>
          <p:nvPr/>
        </p:nvSpPr>
        <p:spPr>
          <a:xfrm>
            <a:off x="6518920" y="2768497"/>
            <a:ext cx="3726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음수일 때</a:t>
            </a:r>
            <a:r>
              <a:rPr lang="en-US" altLang="ko-KR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/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양수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이동하면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양수 일 때</a:t>
            </a:r>
            <a:r>
              <a:rPr lang="en-US" altLang="ko-KR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음수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이동하면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42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2.4.2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텐서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연산의 변화율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5E0FC-C5C6-4A3B-A245-369CEE0A8DA6}"/>
              </a:ext>
            </a:extLst>
          </p:cNvPr>
          <p:cNvSpPr txBox="1"/>
          <p:nvPr/>
        </p:nvSpPr>
        <p:spPr>
          <a:xfrm>
            <a:off x="2047891" y="1557663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그래디언트는</a:t>
            </a:r>
            <a:r>
              <a:rPr lang="ko-KR" altLang="en-US" b="1" dirty="0"/>
              <a:t> </a:t>
            </a:r>
            <a:r>
              <a:rPr lang="ko-KR" altLang="en-US" b="1" dirty="0" err="1"/>
              <a:t>텐서</a:t>
            </a:r>
            <a:r>
              <a:rPr lang="ko-KR" altLang="en-US" b="1" dirty="0"/>
              <a:t> 연산의 변화율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y_pred</a:t>
            </a:r>
            <a:r>
              <a:rPr lang="en-US" altLang="ko-KR" dirty="0"/>
              <a:t> = dot(W, x)</a:t>
            </a:r>
          </a:p>
          <a:p>
            <a:r>
              <a:rPr lang="en-US" altLang="ko-KR" dirty="0" err="1"/>
              <a:t>loss_value</a:t>
            </a:r>
            <a:r>
              <a:rPr lang="en-US" altLang="ko-KR" dirty="0"/>
              <a:t> = loss(</a:t>
            </a:r>
            <a:r>
              <a:rPr lang="en-US" altLang="ko-KR" dirty="0" err="1"/>
              <a:t>y_pred</a:t>
            </a:r>
            <a:r>
              <a:rPr lang="en-US" altLang="ko-KR" dirty="0"/>
              <a:t>, y)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D3104-D26A-467A-844F-6A03BF392448}"/>
              </a:ext>
            </a:extLst>
          </p:cNvPr>
          <p:cNvSpPr txBox="1"/>
          <p:nvPr/>
        </p:nvSpPr>
        <p:spPr>
          <a:xfrm>
            <a:off x="2047891" y="328498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입력</a:t>
            </a:r>
            <a:r>
              <a:rPr lang="en-US" altLang="ko-KR" b="1" dirty="0"/>
              <a:t> </a:t>
            </a:r>
            <a:r>
              <a:rPr lang="ko-KR" altLang="en-US" b="1" dirty="0"/>
              <a:t>데이터 </a:t>
            </a:r>
            <a:r>
              <a:rPr lang="en-US" altLang="ko-KR" b="1" dirty="0"/>
              <a:t>x</a:t>
            </a:r>
            <a:r>
              <a:rPr lang="ko-KR" altLang="en-US" b="1" dirty="0"/>
              <a:t>와 </a:t>
            </a:r>
            <a:r>
              <a:rPr lang="en-US" altLang="ko-KR" b="1" dirty="0"/>
              <a:t>y</a:t>
            </a:r>
            <a:r>
              <a:rPr lang="ko-KR" altLang="en-US" b="1" dirty="0"/>
              <a:t>가 고정되어 있다면 이 함수는 </a:t>
            </a:r>
            <a:r>
              <a:rPr lang="en-US" altLang="ko-KR" b="1" dirty="0"/>
              <a:t>W</a:t>
            </a:r>
            <a:r>
              <a:rPr lang="ko-KR" altLang="en-US" b="1" dirty="0"/>
              <a:t>를 손실 값에 매핑하는 함수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 err="1"/>
              <a:t>loss_value</a:t>
            </a:r>
            <a:r>
              <a:rPr lang="en-US" altLang="ko-KR" dirty="0"/>
              <a:t> = f(W)</a:t>
            </a:r>
          </a:p>
          <a:p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gradient(f)(W0)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W0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함수 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f(W) = </a:t>
            </a: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loss_value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그래디언트</a:t>
            </a:r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변화율의 반대 방향으로 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움직이면 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값을 감소 시킬 수 있음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스케일링 비율인 </a:t>
            </a:r>
            <a:r>
              <a:rPr lang="en-US" altLang="ko-KR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step</a:t>
            </a:r>
            <a:r>
              <a:rPr lang="ko-KR" altLang="en-US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잘 설정해야 한다</a:t>
            </a:r>
            <a:r>
              <a:rPr lang="en-US" altLang="ko-KR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en-US" altLang="ko-KR" sz="1500" i="1" dirty="0"/>
          </a:p>
        </p:txBody>
      </p:sp>
    </p:spTree>
    <p:extLst>
      <p:ext uri="{BB962C8B-B14F-4D97-AF65-F5344CB8AC3E}">
        <p14:creationId xmlns:p14="http://schemas.microsoft.com/office/powerpoint/2010/main" val="1589870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54C38-189A-4055-AE98-50383F00F71D}"/>
              </a:ext>
            </a:extLst>
          </p:cNvPr>
          <p:cNvSpPr txBox="1"/>
          <p:nvPr/>
        </p:nvSpPr>
        <p:spPr>
          <a:xfrm>
            <a:off x="1987497" y="1610527"/>
            <a:ext cx="8496944" cy="270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훈련 샘플 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x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와 상응하는 타깃 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y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의 배치를 추출합니다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 x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를 사용하여 네트워크를 실행하고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sz="1500" dirty="0" err="1">
                <a:solidFill>
                  <a:srgbClr val="494E52"/>
                </a:solidFill>
                <a:latin typeface="-apple-system"/>
              </a:rPr>
              <a:t>예측값을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구합니다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sz="1500" dirty="0" err="1">
                <a:solidFill>
                  <a:srgbClr val="494E52"/>
                </a:solidFill>
                <a:latin typeface="-apple-system"/>
              </a:rPr>
              <a:t>실제값과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sz="1500" dirty="0" err="1">
                <a:solidFill>
                  <a:srgbClr val="494E52"/>
                </a:solidFill>
                <a:latin typeface="-apple-system"/>
              </a:rPr>
              <a:t>예측값의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차이로 현재 배치의 네트워크에 대한 손실을 계산합니다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이 배치에 대한 손실이 감소하도록 네트워크의 가중치를 업데이트합니다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sz="1500" dirty="0" err="1">
                <a:solidFill>
                  <a:srgbClr val="494E52"/>
                </a:solidFill>
                <a:latin typeface="-apple-system"/>
              </a:rPr>
              <a:t>그래디언트의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반대 방향으로 파라미터를 조금 이동시킵니다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 (W -= step * gradient ,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배치에 대한 손실 감소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18194-65E3-4452-9F6F-D7DF9CDD1CA5}"/>
              </a:ext>
            </a:extLst>
          </p:cNvPr>
          <p:cNvSpPr txBox="1"/>
          <p:nvPr/>
        </p:nvSpPr>
        <p:spPr>
          <a:xfrm>
            <a:off x="1987497" y="12388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미니 배치 확률적 경사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하강법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미니 배치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B7132-49CC-4CD4-9699-7D9041695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160" y="3874831"/>
            <a:ext cx="2953598" cy="2781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CF351-9C40-4420-9A0C-AEBA35035C48}"/>
              </a:ext>
            </a:extLst>
          </p:cNvPr>
          <p:cNvSpPr txBox="1"/>
          <p:nvPr/>
        </p:nvSpPr>
        <p:spPr>
          <a:xfrm>
            <a:off x="2639616" y="6235134"/>
            <a:ext cx="4680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SGD</a:t>
            </a:r>
            <a:r>
              <a:rPr lang="ko-KR" altLang="en-US" sz="1300" dirty="0"/>
              <a:t>가 </a:t>
            </a:r>
            <a:r>
              <a:rPr lang="en-US" altLang="ko-KR" sz="1300" dirty="0"/>
              <a:t>1D </a:t>
            </a:r>
            <a:r>
              <a:rPr lang="ko-KR" altLang="en-US" sz="1300" dirty="0"/>
              <a:t>손실 함수</a:t>
            </a:r>
            <a:r>
              <a:rPr lang="en-US" altLang="ko-KR" sz="1300" dirty="0"/>
              <a:t>(1</a:t>
            </a:r>
            <a:r>
              <a:rPr lang="ko-KR" altLang="en-US" sz="1300" dirty="0"/>
              <a:t>개의 학습 파라미터</a:t>
            </a:r>
            <a:r>
              <a:rPr lang="en-US" altLang="ko-KR" sz="1300" dirty="0"/>
              <a:t>)</a:t>
            </a:r>
            <a:r>
              <a:rPr lang="ko-KR" altLang="en-US" sz="1300" dirty="0"/>
              <a:t>의 값을 낮춘다 </a:t>
            </a:r>
            <a:r>
              <a:rPr lang="ko-KR" altLang="en-US" sz="1300" b="1" dirty="0"/>
              <a:t>≫</a:t>
            </a:r>
          </a:p>
        </p:txBody>
      </p:sp>
    </p:spTree>
    <p:extLst>
      <p:ext uri="{BB962C8B-B14F-4D97-AF65-F5344CB8AC3E}">
        <p14:creationId xmlns:p14="http://schemas.microsoft.com/office/powerpoint/2010/main" val="8207735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AB14A-4B73-49F0-A6C0-1DB63A182436}"/>
              </a:ext>
            </a:extLst>
          </p:cNvPr>
          <p:cNvSpPr txBox="1"/>
          <p:nvPr/>
        </p:nvSpPr>
        <p:spPr>
          <a:xfrm>
            <a:off x="1847528" y="1811287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진정한</a:t>
            </a:r>
            <a:r>
              <a:rPr lang="en-US" altLang="ko-KR" b="1" dirty="0"/>
              <a:t>(true) SGD</a:t>
            </a:r>
          </a:p>
          <a:p>
            <a:r>
              <a:rPr lang="en-US" altLang="ko-KR" b="1" dirty="0"/>
              <a:t>▶ </a:t>
            </a:r>
            <a:r>
              <a:rPr lang="ko-KR" altLang="en-US" dirty="0"/>
              <a:t>미니 배치 </a:t>
            </a:r>
            <a:r>
              <a:rPr lang="en-US" altLang="ko-KR" dirty="0"/>
              <a:t>SGD </a:t>
            </a:r>
            <a:r>
              <a:rPr lang="ko-KR" altLang="en-US" dirty="0"/>
              <a:t>알고리즘의 변종</a:t>
            </a:r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반복마다 하나의 샘플과 하나의 타깃을 뽑는다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배치</a:t>
            </a:r>
            <a:r>
              <a:rPr lang="en-US" altLang="ko-KR" b="1" dirty="0"/>
              <a:t> SGD(batch SGD)</a:t>
            </a:r>
          </a:p>
          <a:p>
            <a:r>
              <a:rPr lang="en-US" altLang="ko-KR" b="1" dirty="0"/>
              <a:t>▶</a:t>
            </a:r>
            <a:r>
              <a:rPr lang="ko-KR" altLang="en-US" dirty="0"/>
              <a:t>극단적으로 반대의 경우는 가용한 모든 데이터를 사용하여 반복을 실행할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CCA83-D5CD-4978-8353-F64153839CBE}"/>
              </a:ext>
            </a:extLst>
          </p:cNvPr>
          <p:cNvSpPr txBox="1"/>
          <p:nvPr/>
        </p:nvSpPr>
        <p:spPr>
          <a:xfrm>
            <a:off x="1847528" y="4623227"/>
            <a:ext cx="872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solidFill>
                  <a:srgbClr val="103E92"/>
                </a:solidFill>
              </a:rPr>
              <a:t>절충안</a:t>
            </a:r>
            <a:r>
              <a:rPr lang="ko-KR" altLang="en-US" sz="2000" u="sng" dirty="0"/>
              <a:t>은 극단적인 두가지 방법의 적절한 크기의 미니 배치를 사용하는 것</a:t>
            </a:r>
          </a:p>
        </p:txBody>
      </p:sp>
    </p:spTree>
    <p:extLst>
      <p:ext uri="{BB962C8B-B14F-4D97-AF65-F5344CB8AC3E}">
        <p14:creationId xmlns:p14="http://schemas.microsoft.com/office/powerpoint/2010/main" val="28598085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A0DA3-83EA-47F8-838E-8C6001E72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9577" y="1278472"/>
            <a:ext cx="46767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2FF6D-2662-480B-87DA-E6DD4560AD41}"/>
              </a:ext>
            </a:extLst>
          </p:cNvPr>
          <p:cNvSpPr txBox="1"/>
          <p:nvPr/>
        </p:nvSpPr>
        <p:spPr>
          <a:xfrm>
            <a:off x="2207568" y="472652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▲ 2D </a:t>
            </a:r>
            <a:r>
              <a:rPr lang="ko-KR" altLang="en-US" sz="1400" dirty="0"/>
              <a:t>손실 함수의 표면을 따라 진행하는 경사 </a:t>
            </a:r>
            <a:r>
              <a:rPr lang="ko-KR" altLang="en-US" sz="1400" dirty="0" err="1"/>
              <a:t>하강법</a:t>
            </a:r>
            <a:r>
              <a:rPr lang="ko-KR" altLang="en-US" sz="1400" dirty="0"/>
              <a:t> 시각화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8D8A-2617-475A-B4A5-C4F6936A2C83}"/>
                  </a:ext>
                </a:extLst>
              </p:cNvPr>
              <p:cNvSpPr txBox="1"/>
              <p:nvPr/>
            </p:nvSpPr>
            <p:spPr>
              <a:xfrm>
                <a:off x="1757518" y="5229200"/>
                <a:ext cx="8676964" cy="12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424242"/>
                    </a:solidFill>
                    <a:latin typeface="gothic_l"/>
                  </a:rPr>
                  <a:t>입력 특성이 </a:t>
                </a:r>
                <a:r>
                  <a:rPr lang="en-US" altLang="ko-KR" dirty="0">
                    <a:solidFill>
                      <a:srgbClr val="424242"/>
                    </a:solidFill>
                    <a:latin typeface="gothic_l"/>
                  </a:rPr>
                  <a:t>2</a:t>
                </a:r>
                <a:r>
                  <a:rPr lang="ko-KR" altLang="en-US" dirty="0">
                    <a:solidFill>
                      <a:srgbClr val="424242"/>
                    </a:solidFill>
                    <a:latin typeface="gothic_l"/>
                  </a:rPr>
                  <a:t>개인</a:t>
                </a:r>
                <a:r>
                  <a:rPr lang="en-US" altLang="ko-KR" dirty="0">
                    <a:solidFill>
                      <a:srgbClr val="424242"/>
                    </a:solidFill>
                    <a:latin typeface="gothic_l"/>
                  </a:rPr>
                  <a:t>(2D) </a:t>
                </a:r>
                <a:r>
                  <a:rPr lang="ko-KR" altLang="en-US" dirty="0">
                    <a:solidFill>
                      <a:srgbClr val="424242"/>
                    </a:solidFill>
                    <a:latin typeface="gothic_l"/>
                  </a:rPr>
                  <a:t>손실 함수는 </a:t>
                </a:r>
                <a:r>
                  <a:rPr lang="en-US" altLang="ko-KR" dirty="0">
                    <a:solidFill>
                      <a:srgbClr val="424242"/>
                    </a:solidFill>
                    <a:latin typeface="gothic_l"/>
                  </a:rPr>
                  <a:t>3</a:t>
                </a:r>
                <a:r>
                  <a:rPr lang="ko-KR" altLang="en-US" dirty="0">
                    <a:solidFill>
                      <a:srgbClr val="424242"/>
                    </a:solidFill>
                    <a:latin typeface="gothic_l"/>
                  </a:rPr>
                  <a:t>차원으로 나타낼 수 있다</a:t>
                </a:r>
                <a:r>
                  <a:rPr lang="en-US" altLang="ko-KR" dirty="0">
                    <a:solidFill>
                      <a:srgbClr val="424242"/>
                    </a:solidFill>
                    <a:latin typeface="gothic_l"/>
                  </a:rPr>
                  <a:t>. </a:t>
                </a:r>
                <a:r>
                  <a:rPr lang="en-US" altLang="ko-KR" sz="1600" dirty="0">
                    <a:solidFill>
                      <a:srgbClr val="424242"/>
                    </a:solidFill>
                    <a:latin typeface="gothic_l"/>
                  </a:rPr>
                  <a:t>(</a:t>
                </a:r>
                <a:r>
                  <a:rPr lang="ko-KR" altLang="en-US" sz="1600" dirty="0">
                    <a:solidFill>
                      <a:srgbClr val="424242"/>
                    </a:solidFill>
                    <a:latin typeface="gothic_l"/>
                  </a:rPr>
                  <a:t>손실은 세로 축 방향</a:t>
                </a:r>
                <a:r>
                  <a:rPr lang="en-US" altLang="ko-KR" sz="1600" dirty="0">
                    <a:solidFill>
                      <a:srgbClr val="424242"/>
                    </a:solidFill>
                    <a:latin typeface="gothic_l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dirty="0">
                    <a:solidFill>
                      <a:srgbClr val="424242"/>
                    </a:solidFill>
                    <a:latin typeface="gothic_l"/>
                  </a:rPr>
                  <a:t>고차원 공간에서는 대부분 </a:t>
                </a:r>
                <a:r>
                  <a:rPr lang="ko-KR" altLang="en-US" dirty="0" err="1">
                    <a:solidFill>
                      <a:srgbClr val="424242"/>
                    </a:solidFill>
                    <a:latin typeface="gothic_l"/>
                  </a:rPr>
                  <a:t>안장점</a:t>
                </a:r>
                <a:r>
                  <a:rPr lang="en-US" altLang="ko-KR" dirty="0">
                    <a:solidFill>
                      <a:srgbClr val="424242"/>
                    </a:solidFill>
                    <a:latin typeface="gothic_l"/>
                  </a:rPr>
                  <a:t>(saddle point)</a:t>
                </a:r>
                <a:r>
                  <a:rPr lang="ko-KR" altLang="en-US" dirty="0">
                    <a:solidFill>
                      <a:srgbClr val="424242"/>
                    </a:solidFill>
                    <a:latin typeface="gothic_l"/>
                  </a:rPr>
                  <a:t>으로 나타나고 지역 최솟값은 매우 드물다</a:t>
                </a:r>
                <a:r>
                  <a:rPr lang="en-US" altLang="ko-KR" dirty="0">
                    <a:solidFill>
                      <a:srgbClr val="424242"/>
                    </a:solidFill>
                    <a:latin typeface="gothic_l"/>
                  </a:rPr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8D8A-2617-475A-B4A5-C4F6936A2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18" y="5229200"/>
                <a:ext cx="8676964" cy="1293624"/>
              </a:xfrm>
              <a:prstGeom prst="rect">
                <a:avLst/>
              </a:prstGeom>
              <a:blipFill>
                <a:blip r:embed="rId8"/>
                <a:stretch>
                  <a:fillRect l="-562" r="-140" b="-7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72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781912" y="1419882"/>
            <a:ext cx="3549913" cy="108224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심볼릭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30213" y="3891533"/>
            <a:ext cx="3549913" cy="1082249"/>
          </a:xfrm>
          <a:prstGeom prst="round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머신 러닝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585259" y="1487977"/>
            <a:ext cx="1039088" cy="49796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규칙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2585259" y="2053225"/>
            <a:ext cx="1039088" cy="49796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2585259" y="3884397"/>
            <a:ext cx="1039088" cy="497965"/>
          </a:xfrm>
          <a:prstGeom prst="rightArrow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2585259" y="4475817"/>
            <a:ext cx="1039088" cy="497965"/>
          </a:xfrm>
          <a:prstGeom prst="rightArrow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해답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355186" y="1712023"/>
            <a:ext cx="1039088" cy="49796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해답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7388435" y="4183674"/>
            <a:ext cx="1039088" cy="497965"/>
          </a:xfrm>
          <a:prstGeom prst="rightArrow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3492" y="5363283"/>
            <a:ext cx="84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머신 러닝 시스템 </a:t>
            </a:r>
            <a:r>
              <a:rPr lang="en-US" altLang="ko-KR" b="1" dirty="0"/>
              <a:t>: </a:t>
            </a:r>
            <a:r>
              <a:rPr lang="ko-KR" altLang="en-US" b="1" dirty="0"/>
              <a:t>명시적으로 프로그램되는 것이 아니라 훈련</a:t>
            </a:r>
            <a:r>
              <a:rPr lang="en-US" altLang="ko-KR" b="1" dirty="0"/>
              <a:t>(training) </a:t>
            </a:r>
            <a:r>
              <a:rPr lang="ko-KR" altLang="en-US" b="1" dirty="0"/>
              <a:t>됨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규칙 </a:t>
            </a:r>
            <a:r>
              <a:rPr lang="en-US" altLang="ko-KR" b="1" dirty="0"/>
              <a:t>-&gt; </a:t>
            </a:r>
            <a:r>
              <a:rPr lang="ko-KR" altLang="en-US" b="1" dirty="0"/>
              <a:t>새로운 데이터에 적용</a:t>
            </a:r>
            <a:r>
              <a:rPr lang="en-US" altLang="ko-KR" b="1" dirty="0"/>
              <a:t> =&gt; </a:t>
            </a:r>
            <a:r>
              <a:rPr lang="ko-KR" altLang="en-US" b="1" dirty="0"/>
              <a:t>창의적인 답을 만들 수 있음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343739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FC7B7-EEC5-49EF-ABD5-E966FEC6CEA5}"/>
              </a:ext>
            </a:extLst>
          </p:cNvPr>
          <p:cNvSpPr txBox="1"/>
          <p:nvPr/>
        </p:nvSpPr>
        <p:spPr>
          <a:xfrm>
            <a:off x="2135560" y="1988841"/>
            <a:ext cx="820891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변종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모멘텀을 사용한 </a:t>
            </a:r>
            <a:r>
              <a:rPr lang="en-US" altLang="ko-KR" sz="2000" dirty="0"/>
              <a:t>SGD, </a:t>
            </a:r>
            <a:r>
              <a:rPr lang="en-US" altLang="ko-KR" sz="2000" dirty="0" err="1"/>
              <a:t>Adagrad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RMSProp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&gt; </a:t>
            </a:r>
            <a:r>
              <a:rPr lang="ko-KR" altLang="en-US" sz="2000" dirty="0"/>
              <a:t>이런 변종들을 </a:t>
            </a:r>
            <a:r>
              <a:rPr lang="ko-KR" altLang="en-US" sz="2000" b="1" dirty="0"/>
              <a:t>최적화 방법</a:t>
            </a:r>
            <a:r>
              <a:rPr lang="en-US" altLang="ko-KR" sz="2000" b="1" dirty="0"/>
              <a:t>(optimization method)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ko-KR" altLang="en-US" sz="2000" b="1" dirty="0" err="1"/>
              <a:t>옵티마이저</a:t>
            </a:r>
            <a:r>
              <a:rPr lang="ko-KR" altLang="en-US" sz="2000" dirty="0" err="1"/>
              <a:t>라고</a:t>
            </a:r>
            <a:r>
              <a:rPr lang="ko-KR" altLang="en-US" sz="2000" dirty="0"/>
              <a:t> 부른다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91799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8498D-757C-4008-843A-70348803A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092" y="1262237"/>
            <a:ext cx="4215916" cy="2964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AAA7A-2F8A-4246-A3A3-FE459BC6ED1E}"/>
              </a:ext>
            </a:extLst>
          </p:cNvPr>
          <p:cNvSpPr txBox="1"/>
          <p:nvPr/>
        </p:nvSpPr>
        <p:spPr>
          <a:xfrm>
            <a:off x="1967364" y="4426288"/>
            <a:ext cx="8208912" cy="74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424242"/>
                </a:solidFill>
                <a:latin typeface="serif_l"/>
              </a:rPr>
              <a:t>지역 최솟값에 도달하는 파라미터 값에서는 </a:t>
            </a:r>
            <a:endParaRPr lang="en-US" altLang="ko-KR" sz="1500" dirty="0">
              <a:solidFill>
                <a:srgbClr val="424242"/>
              </a:solidFill>
              <a:latin typeface="serif_l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424242"/>
                </a:solidFill>
                <a:latin typeface="serif_l"/>
              </a:rPr>
              <a:t>왼쪽으로 이동해도 손실이 증가하고</a:t>
            </a:r>
            <a:r>
              <a:rPr lang="en-US" altLang="ko-KR" sz="1500" dirty="0">
                <a:solidFill>
                  <a:srgbClr val="424242"/>
                </a:solidFill>
                <a:latin typeface="serif_l"/>
              </a:rPr>
              <a:t>, </a:t>
            </a:r>
            <a:r>
              <a:rPr lang="ko-KR" altLang="en-US" sz="1500" dirty="0">
                <a:solidFill>
                  <a:srgbClr val="424242"/>
                </a:solidFill>
                <a:latin typeface="serif_l"/>
              </a:rPr>
              <a:t>오른쪽으로 이동해도 손실이 증가한다</a:t>
            </a:r>
            <a:r>
              <a:rPr lang="en-US" altLang="ko-KR" sz="1500" dirty="0">
                <a:solidFill>
                  <a:srgbClr val="424242"/>
                </a:solidFill>
                <a:latin typeface="serif_l"/>
              </a:rPr>
              <a:t>.</a:t>
            </a:r>
            <a:endParaRPr lang="ko-KR" alt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E77AAC-8E68-4A0C-85B7-C24D43CA35B7}"/>
                  </a:ext>
                </a:extLst>
              </p:cNvPr>
              <p:cNvSpPr txBox="1"/>
              <p:nvPr/>
            </p:nvSpPr>
            <p:spPr>
              <a:xfrm>
                <a:off x="1942805" y="5371241"/>
                <a:ext cx="8208912" cy="87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>
                    <a:solidFill>
                      <a:srgbClr val="424242"/>
                    </a:solidFill>
                    <a:latin typeface="serif_l"/>
                  </a:rPr>
                  <a:t>대상 파라미터가 작은 </a:t>
                </a:r>
                <a:r>
                  <a:rPr lang="ko-KR" altLang="en-US" dirty="0" err="1">
                    <a:solidFill>
                      <a:srgbClr val="424242"/>
                    </a:solidFill>
                    <a:latin typeface="serif_l"/>
                  </a:rPr>
                  <a:t>학습률을</a:t>
                </a:r>
                <a:r>
                  <a:rPr lang="ko-KR" altLang="en-US" dirty="0">
                    <a:solidFill>
                      <a:srgbClr val="424242"/>
                    </a:solidFill>
                    <a:latin typeface="serif_l"/>
                  </a:rPr>
                  <a:t> 가진 </a:t>
                </a:r>
                <a:r>
                  <a:rPr lang="en-US" altLang="ko-KR" dirty="0">
                    <a:solidFill>
                      <a:srgbClr val="424242"/>
                    </a:solidFill>
                    <a:latin typeface="serif_l"/>
                  </a:rPr>
                  <a:t>SGD</a:t>
                </a:r>
                <a:r>
                  <a:rPr lang="ko-KR" altLang="en-US" dirty="0">
                    <a:solidFill>
                      <a:srgbClr val="424242"/>
                    </a:solidFill>
                    <a:latin typeface="serif_l"/>
                  </a:rPr>
                  <a:t>로 최적화되었다면 최적화 과정이 전역 최솟값으로 향하지 못하고 이 지역 최솟값에 갇히게 됩니다</a:t>
                </a:r>
                <a:r>
                  <a:rPr lang="en-US" altLang="ko-KR" dirty="0">
                    <a:solidFill>
                      <a:srgbClr val="424242"/>
                    </a:solidFill>
                    <a:latin typeface="serif_l"/>
                  </a:rPr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E77AAC-8E68-4A0C-85B7-C24D43CA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05" y="5371241"/>
                <a:ext cx="8208912" cy="878126"/>
              </a:xfrm>
              <a:prstGeom prst="rect">
                <a:avLst/>
              </a:prstGeom>
              <a:blipFill>
                <a:blip r:embed="rId8"/>
                <a:stretch>
                  <a:fillRect l="-669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700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15A0E-4591-4B19-94F1-4A9800129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018" y="3284984"/>
            <a:ext cx="8137965" cy="2590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DD886-8CEA-45AC-9D3C-F51B6F9603F1}"/>
              </a:ext>
            </a:extLst>
          </p:cNvPr>
          <p:cNvSpPr txBox="1"/>
          <p:nvPr/>
        </p:nvSpPr>
        <p:spPr>
          <a:xfrm>
            <a:off x="1835231" y="1286716"/>
            <a:ext cx="8208912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24242"/>
                </a:solidFill>
                <a:latin typeface="gothic_m"/>
              </a:rPr>
              <a:t>모멘텀</a:t>
            </a:r>
            <a:r>
              <a:rPr lang="en-US" altLang="ko-KR" dirty="0">
                <a:solidFill>
                  <a:srgbClr val="8B8B8B"/>
                </a:solidFill>
                <a:latin typeface="serif_l"/>
              </a:rPr>
              <a:t>(momentum)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B8B8B"/>
                </a:solidFill>
                <a:latin typeface="serif_l"/>
              </a:rPr>
              <a:t>: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SGD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에 있는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2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개의 문제점인 수렴 속도와 지역 최솟값을 해결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FD1C72-A456-4058-B129-61037FA922E6}"/>
                  </a:ext>
                </a:extLst>
              </p:cNvPr>
              <p:cNvSpPr txBox="1"/>
              <p:nvPr/>
            </p:nvSpPr>
            <p:spPr>
              <a:xfrm>
                <a:off x="1847529" y="2241739"/>
                <a:ext cx="8245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dirty="0"/>
                  <a:t> 모멘텀이 충분하면 갇히지 않고 전역 최솟값에 도달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 모멘텀은 현재 기울기와 현재 속도를 같이 고려하여 각 단계 진행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FD1C72-A456-4058-B129-61037FA92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9" y="2241739"/>
                <a:ext cx="8245447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6349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2.4.4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변화율 연결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역전파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알고리즘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63D9C9-7998-406A-810D-F75F09A7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39" y="1988840"/>
            <a:ext cx="8748464" cy="225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610" tIns="158700" rIns="47610" bIns="1587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Arial Unicode MS" panose="020B0604020202020204" pitchFamily="50" charset="-127"/>
                <a:ea typeface="code"/>
              </a:rPr>
              <a:t>f</a:t>
            </a:r>
            <a:r>
              <a:rPr lang="ko-KR" altLang="ko-KR" sz="2000" dirty="0">
                <a:solidFill>
                  <a:srgbClr val="000000"/>
                </a:solidFill>
                <a:latin typeface="Arial Unicode MS" panose="020B0604020202020204" pitchFamily="50" charset="-127"/>
                <a:ea typeface="code"/>
              </a:rPr>
              <a:t>(W1, W2, W3) = </a:t>
            </a:r>
            <a:r>
              <a:rPr lang="ko-KR" altLang="ko-KR" sz="2000" dirty="0" err="1">
                <a:solidFill>
                  <a:srgbClr val="000000"/>
                </a:solidFill>
                <a:latin typeface="Arial Unicode MS" panose="020B0604020202020204" pitchFamily="50" charset="-127"/>
                <a:ea typeface="code"/>
              </a:rPr>
              <a:t>a</a:t>
            </a:r>
            <a:r>
              <a:rPr lang="ko-KR" altLang="ko-KR" sz="2000" dirty="0">
                <a:solidFill>
                  <a:srgbClr val="000000"/>
                </a:solidFill>
                <a:latin typeface="Arial Unicode MS" panose="020B0604020202020204" pitchFamily="50" charset="-127"/>
                <a:ea typeface="code"/>
              </a:rPr>
              <a:t>(W1, </a:t>
            </a:r>
            <a:r>
              <a:rPr lang="ko-KR" altLang="ko-KR" sz="2000" dirty="0" err="1">
                <a:solidFill>
                  <a:srgbClr val="000000"/>
                </a:solidFill>
                <a:latin typeface="Arial Unicode MS" panose="020B0604020202020204" pitchFamily="50" charset="-127"/>
                <a:ea typeface="code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Arial Unicode MS" panose="020B0604020202020204" pitchFamily="50" charset="-127"/>
                <a:ea typeface="code"/>
              </a:rPr>
              <a:t>(W2, c(W3)))</a:t>
            </a:r>
            <a:endParaRPr lang="en-US" altLang="ko-KR" sz="2000" dirty="0">
              <a:solidFill>
                <a:srgbClr val="000000"/>
              </a:solidFill>
              <a:latin typeface="Arial Unicode MS" panose="020B0604020202020204" pitchFamily="50" charset="-127"/>
              <a:ea typeface="code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  <a:ea typeface="code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424242"/>
                </a:solidFill>
                <a:latin typeface="+mj-lt"/>
              </a:rPr>
              <a:t>연쇄 법칙</a:t>
            </a:r>
            <a:r>
              <a:rPr lang="en-US" altLang="ko-KR" dirty="0">
                <a:solidFill>
                  <a:srgbClr val="8B8B8B"/>
                </a:solidFill>
                <a:latin typeface="+mj-lt"/>
              </a:rPr>
              <a:t>(chain rule)</a:t>
            </a:r>
            <a:r>
              <a:rPr lang="en-US" altLang="ko-KR" dirty="0">
                <a:solidFill>
                  <a:srgbClr val="424242"/>
                </a:solidFill>
                <a:latin typeface="+mj-lt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24242"/>
                </a:solidFill>
                <a:latin typeface="+mj-lt"/>
              </a:rPr>
              <a:t>-</a:t>
            </a:r>
            <a:r>
              <a:rPr lang="ko-KR" altLang="en-US" b="1" dirty="0">
                <a:solidFill>
                  <a:srgbClr val="424242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24242"/>
                </a:solidFill>
                <a:latin typeface="+mj-lt"/>
              </a:rPr>
              <a:t>f(g(x))’ = f’(g(x)) * g’(x)</a:t>
            </a:r>
            <a:r>
              <a:rPr lang="ko-KR" altLang="en-US" dirty="0">
                <a:solidFill>
                  <a:srgbClr val="424242"/>
                </a:solidFill>
                <a:latin typeface="+mj-lt"/>
              </a:rPr>
              <a:t>를 사용하여 유도될 수 있다</a:t>
            </a:r>
            <a:r>
              <a:rPr lang="en-US" altLang="ko-KR" dirty="0">
                <a:solidFill>
                  <a:srgbClr val="424242"/>
                </a:solidFill>
                <a:latin typeface="+mj-lt"/>
              </a:rPr>
              <a:t>.</a:t>
            </a: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dirty="0">
              <a:solidFill>
                <a:srgbClr val="424242"/>
              </a:solidFill>
              <a:latin typeface="+mj-l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rgbClr val="424242"/>
                </a:solidFill>
                <a:latin typeface="gothic_m"/>
              </a:rPr>
              <a:t>역전파</a:t>
            </a:r>
            <a:r>
              <a:rPr lang="en-US" altLang="ko-KR" dirty="0">
                <a:solidFill>
                  <a:srgbClr val="8B8B8B"/>
                </a:solidFill>
                <a:latin typeface="serif_l"/>
              </a:rPr>
              <a:t>(Backpropagation)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 알고리즘 </a:t>
            </a:r>
            <a:r>
              <a:rPr lang="en-US" altLang="ko-KR" sz="1500" dirty="0">
                <a:solidFill>
                  <a:srgbClr val="424242"/>
                </a:solidFill>
                <a:latin typeface="serif_l"/>
              </a:rPr>
              <a:t>(</a:t>
            </a:r>
            <a:r>
              <a:rPr lang="ko-KR" altLang="en-US" sz="1500" b="1" dirty="0">
                <a:solidFill>
                  <a:srgbClr val="424242"/>
                </a:solidFill>
                <a:latin typeface="gothic_m"/>
              </a:rPr>
              <a:t>후진 모드 자동 미분</a:t>
            </a:r>
            <a:r>
              <a:rPr lang="en-US" altLang="ko-KR" sz="1500" dirty="0">
                <a:solidFill>
                  <a:srgbClr val="8B8B8B"/>
                </a:solidFill>
                <a:latin typeface="serif_l"/>
              </a:rPr>
              <a:t>(reverse-mode automatic differentiation))</a:t>
            </a:r>
            <a:endParaRPr lang="en-US" altLang="ko-KR" sz="1500" dirty="0">
              <a:solidFill>
                <a:srgbClr val="424242"/>
              </a:solidFill>
              <a:latin typeface="serif_l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24242"/>
                </a:solidFill>
                <a:latin typeface="+mj-lt"/>
              </a:rPr>
              <a:t>-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 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연쇄 법칙을 신경망의 </a:t>
            </a:r>
            <a:r>
              <a:rPr lang="ko-KR" altLang="en-US" dirty="0" err="1">
                <a:solidFill>
                  <a:srgbClr val="424242"/>
                </a:solidFill>
                <a:latin typeface="serif_l"/>
              </a:rPr>
              <a:t>그래디언트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 계산에 적용</a:t>
            </a:r>
            <a:endParaRPr lang="ko-KR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64361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2.5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첫번째 예제 다시 살펴보기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64BF6-F1F3-4E74-A95D-474918E5C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789" y="1933422"/>
            <a:ext cx="7753593" cy="3295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011582-3722-48C4-8F08-1267EDA3B85A}"/>
                  </a:ext>
                </a:extLst>
              </p:cNvPr>
              <p:cNvSpPr txBox="1"/>
              <p:nvPr/>
            </p:nvSpPr>
            <p:spPr>
              <a:xfrm>
                <a:off x="1991544" y="1433101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dirty="0"/>
                  <a:t> 입력 데이터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011582-3722-48C4-8F08-1267EDA3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33101"/>
                <a:ext cx="345638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211566-FC5E-41CF-808E-6780B42E9432}"/>
              </a:ext>
            </a:extLst>
          </p:cNvPr>
          <p:cNvSpPr txBox="1"/>
          <p:nvPr/>
        </p:nvSpPr>
        <p:spPr>
          <a:xfrm>
            <a:off x="2019601" y="5297428"/>
            <a:ext cx="833069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입력 이미지의 데이터 타입은 </a:t>
            </a:r>
            <a:r>
              <a:rPr lang="en-US" altLang="ko-KR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"/>
              </a:rPr>
              <a:t>float32</a:t>
            </a:r>
            <a:r>
              <a:rPr lang="ko-KR" altLang="en-US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로</a:t>
            </a:r>
            <a:r>
              <a:rPr lang="en-US" altLang="ko-KR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, </a:t>
            </a:r>
            <a:r>
              <a:rPr lang="ko-KR" altLang="en-US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훈련 데이터는 </a:t>
            </a:r>
            <a:r>
              <a:rPr lang="en-US" altLang="ko-KR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"/>
              </a:rPr>
              <a:t>(60000, 784)</a:t>
            </a:r>
            <a:r>
              <a:rPr lang="ko-KR" altLang="en-US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 크기</a:t>
            </a:r>
            <a:r>
              <a:rPr lang="en-US" altLang="ko-KR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 </a:t>
            </a:r>
            <a:r>
              <a:rPr lang="ko-KR" altLang="en-US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테스트 데이터는 </a:t>
            </a:r>
            <a:r>
              <a:rPr lang="en-US" altLang="ko-KR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"/>
              </a:rPr>
              <a:t>(10000, 784)</a:t>
            </a:r>
            <a:r>
              <a:rPr lang="ko-KR" altLang="en-US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 크기의 </a:t>
            </a:r>
            <a:r>
              <a:rPr lang="ko-KR" altLang="en-US" sz="1700" dirty="0" err="1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넘파이</a:t>
            </a:r>
            <a:r>
              <a:rPr lang="ko-KR" altLang="en-US" sz="170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 배열로 저장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724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2.5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첫번째 예제 다시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611A9-C140-4BB8-BEE1-673A5DC09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696" y="2301535"/>
            <a:ext cx="8355043" cy="10296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733DB-F90A-407E-ABEF-17C1EBC4EF6E}"/>
                  </a:ext>
                </a:extLst>
              </p:cNvPr>
              <p:cNvSpPr txBox="1"/>
              <p:nvPr/>
            </p:nvSpPr>
            <p:spPr>
              <a:xfrm>
                <a:off x="1918478" y="170080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dirty="0">
                    <a:solidFill>
                      <a:srgbClr val="424242"/>
                    </a:solidFill>
                    <a:latin typeface="serif_l"/>
                  </a:rPr>
                  <a:t> 사용할 신경망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733DB-F90A-407E-ABEF-17C1EBC4E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478" y="1700808"/>
                <a:ext cx="4572000" cy="369332"/>
              </a:xfrm>
              <a:prstGeom prst="rect">
                <a:avLst/>
              </a:prstGeom>
              <a:blipFill>
                <a:blip r:embed="rId8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B9804CE-98A2-4E04-B196-AA4E5C28D722}"/>
              </a:ext>
            </a:extLst>
          </p:cNvPr>
          <p:cNvSpPr txBox="1"/>
          <p:nvPr/>
        </p:nvSpPr>
        <p:spPr>
          <a:xfrm>
            <a:off x="1918479" y="3587533"/>
            <a:ext cx="8355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424242"/>
                </a:solidFill>
                <a:latin typeface="serif_l"/>
              </a:rPr>
              <a:t>2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개의 </a:t>
            </a:r>
            <a:r>
              <a:rPr lang="en-US" altLang="ko-KR" dirty="0">
                <a:solidFill>
                  <a:srgbClr val="424242"/>
                </a:solidFill>
                <a:latin typeface="code"/>
              </a:rPr>
              <a:t>Dense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 층 연결</a:t>
            </a:r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24242"/>
                </a:solidFill>
                <a:latin typeface="serif_l"/>
              </a:rPr>
              <a:t>각 층은 가중치 </a:t>
            </a:r>
            <a:r>
              <a:rPr lang="ko-KR" altLang="en-US" dirty="0" err="1">
                <a:solidFill>
                  <a:srgbClr val="424242"/>
                </a:solidFill>
                <a:latin typeface="serif_l"/>
              </a:rPr>
              <a:t>텐서를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 포함하여 입력 데이터에 대한 몇 개의 간단한 </a:t>
            </a:r>
            <a:r>
              <a:rPr lang="ko-KR" altLang="en-US" dirty="0" err="1">
                <a:solidFill>
                  <a:srgbClr val="424242"/>
                </a:solidFill>
                <a:latin typeface="serif_l"/>
              </a:rPr>
              <a:t>텐서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 연산을 적용</a:t>
            </a:r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24242"/>
                </a:solidFill>
                <a:latin typeface="serif_l"/>
              </a:rPr>
              <a:t>층의 속성인 가중치 </a:t>
            </a:r>
            <a:r>
              <a:rPr lang="ko-KR" altLang="en-US" dirty="0" err="1">
                <a:solidFill>
                  <a:srgbClr val="424242"/>
                </a:solidFill>
                <a:latin typeface="serif_l"/>
              </a:rPr>
              <a:t>텐서는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 네트워크가 정보를 저장하는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974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2.5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첫번째 예제 다시 살펴보기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E1A454-27AC-474D-9107-7783D31AB8BF}"/>
                  </a:ext>
                </a:extLst>
              </p:cNvPr>
              <p:cNvSpPr txBox="1"/>
              <p:nvPr/>
            </p:nvSpPr>
            <p:spPr>
              <a:xfrm>
                <a:off x="1991544" y="148478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dirty="0">
                    <a:solidFill>
                      <a:srgbClr val="424242"/>
                    </a:solidFill>
                    <a:latin typeface="serif_l"/>
                  </a:rPr>
                  <a:t> 네트워크 컴파일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E1A454-27AC-474D-9107-7783D31A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5BDB6DA-D5D9-4F6D-8C00-3EE22FF474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1628"/>
          <a:stretch/>
        </p:blipFill>
        <p:spPr>
          <a:xfrm>
            <a:off x="2279576" y="2046505"/>
            <a:ext cx="6782326" cy="10051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3032513-2928-4203-8CAC-90C50937B488}"/>
              </a:ext>
            </a:extLst>
          </p:cNvPr>
          <p:cNvCxnSpPr>
            <a:cxnSpLocks/>
          </p:cNvCxnSpPr>
          <p:nvPr/>
        </p:nvCxnSpPr>
        <p:spPr>
          <a:xfrm>
            <a:off x="4583832" y="2607797"/>
            <a:ext cx="3456384" cy="288032"/>
          </a:xfrm>
          <a:prstGeom prst="bentConnector3">
            <a:avLst>
              <a:gd name="adj1" fmla="val 6844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EFC642-6D9D-4844-B3E3-E1ED10B61E01}"/>
              </a:ext>
            </a:extLst>
          </p:cNvPr>
          <p:cNvSpPr txBox="1"/>
          <p:nvPr/>
        </p:nvSpPr>
        <p:spPr>
          <a:xfrm>
            <a:off x="8112224" y="275181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highlight>
                  <a:srgbClr val="C0C0C0"/>
                </a:highlight>
              </a:rPr>
              <a:t>손실함수</a:t>
            </a:r>
            <a:endParaRPr lang="ko-KR" altLang="en-US" sz="1600" dirty="0">
              <a:highlight>
                <a:srgbClr val="C0C0C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6CAEF9-06B3-44AC-A15E-94210BBFC5C4}"/>
                  </a:ext>
                </a:extLst>
              </p:cNvPr>
              <p:cNvSpPr txBox="1"/>
              <p:nvPr/>
            </p:nvSpPr>
            <p:spPr>
              <a:xfrm>
                <a:off x="1991544" y="362168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dirty="0">
                    <a:solidFill>
                      <a:srgbClr val="424242"/>
                    </a:solidFill>
                    <a:latin typeface="serif_l"/>
                  </a:rPr>
                  <a:t> 훈련 반복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6CAEF9-06B3-44AC-A15E-94210BBFC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621684"/>
                <a:ext cx="4572000" cy="369332"/>
              </a:xfrm>
              <a:prstGeom prst="rect">
                <a:avLst/>
              </a:prstGeom>
              <a:blipFill>
                <a:blip r:embed="rId9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C0C783A8-FFB9-4584-8FF7-07678B0DDD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9577" y="4150558"/>
            <a:ext cx="7411747" cy="417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62400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2.6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6DFCC-CE11-49D3-9142-A349574C6843}"/>
              </a:ext>
            </a:extLst>
          </p:cNvPr>
          <p:cNvSpPr txBox="1"/>
          <p:nvPr/>
        </p:nvSpPr>
        <p:spPr>
          <a:xfrm>
            <a:off x="1844389" y="1196753"/>
            <a:ext cx="84249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serif_l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 </a:t>
            </a:r>
            <a:r>
              <a:rPr lang="ko-KR" altLang="en-US" sz="2000" b="1" dirty="0">
                <a:solidFill>
                  <a:srgbClr val="424242"/>
                </a:solidFill>
                <a:latin typeface="gothic_m"/>
              </a:rPr>
              <a:t>학습</a:t>
            </a:r>
            <a:r>
              <a:rPr lang="en-US" altLang="ko-KR" sz="2000" dirty="0">
                <a:solidFill>
                  <a:srgbClr val="8B8B8B"/>
                </a:solidFill>
                <a:latin typeface="serif_l"/>
              </a:rPr>
              <a:t>(Learning)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은 훈련 데이터 샘플과 그에 상응하는 타깃이 주어졌을 때 손실 함수를 최소화하는 모델 파라미터의 조합을 찾는 것을 의미한다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serif_l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serif_l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 데이터 샘플과 타깃의 배치를 랜덤하게 뽑고 이 배치에서 손실에 대한 파라미터의 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그래디언트를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계산함으로써 학습이 진행됩니다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 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네트워크의 파라미터는 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그래디언트의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반대 방향으로 조금씩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(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학습률에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의해 정의된 크기만큼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) 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움직입니다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serif_l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serif_l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 전체 학습 과정은 신경망이 미분 가능한 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텐서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연산으로 연결되어 있기 때문에 가능합니다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 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현재 파라미터와 배치 데이터를 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그래디언트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값에 매핑해 주는 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그래디언트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함수를 구성하기 위해 미분의 연쇄 법칙을 사용합니다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serif_l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serif_l"/>
              </a:rPr>
              <a:t>•</a:t>
            </a:r>
            <a:r>
              <a:rPr lang="ko-KR" altLang="en-US" sz="2000" b="1" dirty="0">
                <a:solidFill>
                  <a:srgbClr val="424242"/>
                </a:solidFill>
                <a:latin typeface="gothic_m"/>
              </a:rPr>
              <a:t>손실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과 </a:t>
            </a:r>
            <a:r>
              <a:rPr lang="ko-KR" altLang="en-US" sz="2000" b="1" dirty="0" err="1">
                <a:solidFill>
                  <a:srgbClr val="424242"/>
                </a:solidFill>
                <a:latin typeface="gothic_m"/>
              </a:rPr>
              <a:t>옵티마이저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는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네트워크에 데이터를 주입하기 전에 정의되어야 합니다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serif_l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serif_l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 손실은 훈련하는 동안 최소화해야 할 양이므로 해결하려는 문제의 성공을 측정하는 데 사용합니다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serif_l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serif_l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 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옵티마이저는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손실에 대한 </a:t>
            </a:r>
            <a:r>
              <a:rPr lang="ko-KR" altLang="en-US" sz="2000" dirty="0" err="1">
                <a:solidFill>
                  <a:srgbClr val="424242"/>
                </a:solidFill>
                <a:latin typeface="serif_l"/>
              </a:rPr>
              <a:t>그래디언트가</a:t>
            </a:r>
            <a:r>
              <a:rPr lang="ko-KR" altLang="en-US" sz="2000" dirty="0">
                <a:solidFill>
                  <a:srgbClr val="424242"/>
                </a:solidFill>
                <a:latin typeface="serif_l"/>
              </a:rPr>
              <a:t> 파라미터를 업데이트하는 정확한 방식을 정의합니다</a:t>
            </a:r>
            <a:r>
              <a:rPr lang="en-US" altLang="ko-KR" sz="2000" dirty="0">
                <a:solidFill>
                  <a:srgbClr val="424242"/>
                </a:solidFill>
                <a:latin typeface="serif_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32931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2492897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7608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7600" y="1064029"/>
            <a:ext cx="95275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작업과 관련 있는 많은 샘플을 제공</a:t>
            </a:r>
            <a:endParaRPr lang="en-US" altLang="ko-KR" sz="1600" dirty="0"/>
          </a:p>
          <a:p>
            <a:r>
              <a:rPr lang="ko-KR" altLang="en-US" sz="1600" dirty="0"/>
              <a:t>이 데이터에서 통계적 구조를 찾아 그 작업을 자동화하기 위한 규칙을 만듦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여행 사진 </a:t>
            </a:r>
            <a:r>
              <a:rPr lang="ko-KR" altLang="en-US" sz="1600" dirty="0" err="1"/>
              <a:t>태깅을</a:t>
            </a:r>
            <a:r>
              <a:rPr lang="ko-KR" altLang="en-US" sz="1600" dirty="0"/>
              <a:t> 자동화 하는 경우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※ </a:t>
            </a:r>
            <a:r>
              <a:rPr lang="ko-KR" altLang="en-US" sz="1600" b="1" dirty="0" err="1">
                <a:solidFill>
                  <a:srgbClr val="FF0000"/>
                </a:solidFill>
              </a:rPr>
              <a:t>머신러닝과</a:t>
            </a:r>
            <a:r>
              <a:rPr lang="ko-KR" altLang="en-US" sz="1600" b="1" dirty="0">
                <a:solidFill>
                  <a:srgbClr val="FF0000"/>
                </a:solidFill>
              </a:rPr>
              <a:t> 수리 통계의 차이점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머신 러닝 </a:t>
            </a:r>
            <a:r>
              <a:rPr lang="en-US" altLang="ko-KR" sz="1600" dirty="0"/>
              <a:t>: </a:t>
            </a:r>
            <a:r>
              <a:rPr lang="ko-KR" altLang="en-US" sz="1600" dirty="0"/>
              <a:t>통계와 달리 보통 대량의 복잡한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다룸</a:t>
            </a:r>
            <a:endParaRPr lang="en-US" altLang="ko-KR" sz="1600" dirty="0"/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전통적인 통계 분석 방법은 현실적으로 적용하기 어려움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☞ 수학적 이론이 비교적 부족함</a:t>
            </a:r>
            <a:endParaRPr lang="en-US" altLang="ko-KR" sz="1600" dirty="0"/>
          </a:p>
          <a:p>
            <a:r>
              <a:rPr lang="ko-KR" altLang="en-US" sz="1600" dirty="0"/>
              <a:t>☞ 엔지니어링 지향적</a:t>
            </a:r>
            <a:endParaRPr lang="en-US" altLang="ko-KR" sz="1600" dirty="0"/>
          </a:p>
          <a:p>
            <a:r>
              <a:rPr lang="ko-KR" altLang="en-US" sz="1600" dirty="0"/>
              <a:t>☞ 이론보다는 경험을 바탕으로 아이디어가 증명되는 경우가 많음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87600" y="2477192"/>
            <a:ext cx="2402378" cy="124690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다수의 사진 샘플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56116" y="2668385"/>
            <a:ext cx="2759826" cy="8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시스템에 제공</a:t>
            </a:r>
          </a:p>
        </p:txBody>
      </p:sp>
      <p:sp>
        <p:nvSpPr>
          <p:cNvPr id="6" name="타원 5"/>
          <p:cNvSpPr/>
          <p:nvPr/>
        </p:nvSpPr>
        <p:spPr>
          <a:xfrm>
            <a:off x="7464829" y="2431471"/>
            <a:ext cx="1645920" cy="1338349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13361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E0B2-9607-43EA-AAE2-47C17B95BF47}"/>
              </a:ext>
            </a:extLst>
          </p:cNvPr>
          <p:cNvSpPr txBox="1"/>
          <p:nvPr/>
        </p:nvSpPr>
        <p:spPr>
          <a:xfrm>
            <a:off x="1487600" y="338128"/>
            <a:ext cx="952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1.1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인공 지능과 머신 러닝</a:t>
            </a:r>
            <a:r>
              <a:rPr lang="en-US" altLang="ko-KR" sz="2000" b="1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2000" b="1" dirty="0">
                <a:latin typeface="Sandoll 고딕Neo2유니 06 Bd" pitchFamily="34" charset="-127"/>
                <a:ea typeface="Sandoll 고딕Neo2유니 06 Bd" pitchFamily="34" charset="-127"/>
              </a:rPr>
              <a:t>딥러닝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8853-4C27-46CB-AF7D-BBC202D42B8B}"/>
              </a:ext>
            </a:extLst>
          </p:cNvPr>
          <p:cNvSpPr txBox="1"/>
          <p:nvPr/>
        </p:nvSpPr>
        <p:spPr>
          <a:xfrm>
            <a:off x="1487600" y="915254"/>
            <a:ext cx="9527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1.1.3 </a:t>
            </a:r>
            <a:r>
              <a:rPr lang="ko-KR" altLang="en-US" b="1" dirty="0">
                <a:solidFill>
                  <a:srgbClr val="00B0F0"/>
                </a:solidFill>
              </a:rPr>
              <a:t>데이터에서 표현을 학습하기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/>
          </a:p>
          <a:p>
            <a:r>
              <a:rPr lang="ko-KR" altLang="en-US" b="1" dirty="0">
                <a:solidFill>
                  <a:srgbClr val="00B0F0"/>
                </a:solidFill>
              </a:rPr>
              <a:t>머신 러닝</a:t>
            </a:r>
            <a:br>
              <a:rPr lang="en-US" altLang="ko-KR" b="1" dirty="0"/>
            </a:br>
            <a:r>
              <a:rPr lang="ko-KR" altLang="en-US" dirty="0"/>
              <a:t>샘플과 </a:t>
            </a:r>
            <a:r>
              <a:rPr lang="ko-KR" altLang="en-US" dirty="0" err="1"/>
              <a:t>기댓값이</a:t>
            </a:r>
            <a:r>
              <a:rPr lang="ko-KR" altLang="en-US" dirty="0"/>
              <a:t> 주어졌을 때 데이터 처리 작업을 위한 실행 규칙을 찾는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738589398"/>
              </p:ext>
            </p:extLst>
          </p:nvPr>
        </p:nvGraphicFramePr>
        <p:xfrm>
          <a:off x="673708" y="2441478"/>
          <a:ext cx="4007113" cy="312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289174458"/>
              </p:ext>
            </p:extLst>
          </p:nvPr>
        </p:nvGraphicFramePr>
        <p:xfrm>
          <a:off x="5145198" y="2598510"/>
          <a:ext cx="6409491" cy="246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62693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5729</Words>
  <Application>Microsoft Office PowerPoint</Application>
  <PresentationFormat>와이드스크린</PresentationFormat>
  <Paragraphs>904</Paragraphs>
  <Slides>78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5" baseType="lpstr">
      <vt:lpstr>-apple-system</vt:lpstr>
      <vt:lpstr>Arial Unicode MS</vt:lpstr>
      <vt:lpstr>code</vt:lpstr>
      <vt:lpstr>gothic_l</vt:lpstr>
      <vt:lpstr>gothic_m</vt:lpstr>
      <vt:lpstr>MathJax_Main</vt:lpstr>
      <vt:lpstr>MathJax_Math-italic</vt:lpstr>
      <vt:lpstr>Sandoll 고딕Neo1유니코드 03 Lt</vt:lpstr>
      <vt:lpstr>Sandoll 고딕Neo2유니 06 Bd</vt:lpstr>
      <vt:lpstr>serif_l</vt:lpstr>
      <vt:lpstr>맑은 고딕</vt:lpstr>
      <vt:lpstr>Batang</vt:lpstr>
      <vt:lpstr>Arial</vt:lpstr>
      <vt:lpstr>Cambria Math</vt:lpstr>
      <vt:lpstr>Wingdings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개요: 왜 딥러닝이고 지금일까</vt:lpstr>
      <vt:lpstr>1.3.1 하드웨어</vt:lpstr>
      <vt:lpstr>1.3.2 데이터</vt:lpstr>
      <vt:lpstr>1.3.3 알고리즘</vt:lpstr>
      <vt:lpstr>1.3.4 새로운 투자의 바람</vt:lpstr>
      <vt:lpstr>1.3.5 딥러닝의 대중화</vt:lpstr>
      <vt:lpstr>1.3.6 지속될까?</vt:lpstr>
      <vt:lpstr>PowerPoint 프레젠테이션</vt:lpstr>
      <vt:lpstr>PowerPoint 프레젠테이션</vt:lpstr>
      <vt:lpstr>개요: 신경망과의 첫만남</vt:lpstr>
      <vt:lpstr>케라스에서 MNIST 데이터셋 적재</vt:lpstr>
      <vt:lpstr>신경망 구조</vt:lpstr>
      <vt:lpstr>컴파일 단계</vt:lpstr>
      <vt:lpstr>이미지 데이터, 레이블 준비하기</vt:lpstr>
      <vt:lpstr>훈련 후 정확도 확인</vt:lpstr>
      <vt:lpstr>PowerPoint 프레젠테이션</vt:lpstr>
      <vt:lpstr>2.2 신경망을 위한 데이터 표현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정 영도</cp:lastModifiedBy>
  <cp:revision>53</cp:revision>
  <dcterms:created xsi:type="dcterms:W3CDTF">2021-01-25T00:32:33Z</dcterms:created>
  <dcterms:modified xsi:type="dcterms:W3CDTF">2021-01-25T11:54:09Z</dcterms:modified>
</cp:coreProperties>
</file>