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77CB2-C6B3-4AA9-A4AD-9E1631E6720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77E0E-6DDD-4188-B1E2-9DC460A23F3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ko-KR"/>
            <a:t>소개</a:t>
          </a:r>
          <a:endParaRPr lang="en-US"/>
        </a:p>
      </dgm:t>
    </dgm:pt>
    <dgm:pt modelId="{816127CA-180A-43A2-8C93-265BA215438A}" type="parTrans" cxnId="{2E52FC69-4028-409D-AEB6-23E4D224D19A}">
      <dgm:prSet/>
      <dgm:spPr/>
      <dgm:t>
        <a:bodyPr/>
        <a:lstStyle/>
        <a:p>
          <a:endParaRPr lang="en-US"/>
        </a:p>
      </dgm:t>
    </dgm:pt>
    <dgm:pt modelId="{117930D3-0482-4B79-9C54-E1151C3BB338}" type="sibTrans" cxnId="{2E52FC69-4028-409D-AEB6-23E4D224D19A}">
      <dgm:prSet/>
      <dgm:spPr/>
      <dgm:t>
        <a:bodyPr/>
        <a:lstStyle/>
        <a:p>
          <a:endParaRPr lang="en-US"/>
        </a:p>
      </dgm:t>
    </dgm:pt>
    <dgm:pt modelId="{A2C20D7C-BBB3-48DC-A0DA-9CEC552ED0D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1.3.1</a:t>
          </a:r>
          <a:r>
            <a:rPr lang="ko-KR"/>
            <a:t> 하드웨어</a:t>
          </a:r>
          <a:endParaRPr lang="en-US"/>
        </a:p>
      </dgm:t>
    </dgm:pt>
    <dgm:pt modelId="{00A33FE2-3D82-4C87-AAE8-2E0FEBAEE08A}" type="parTrans" cxnId="{239EB314-9D75-4318-AAAD-169D8275D80A}">
      <dgm:prSet/>
      <dgm:spPr/>
      <dgm:t>
        <a:bodyPr/>
        <a:lstStyle/>
        <a:p>
          <a:endParaRPr lang="en-US"/>
        </a:p>
      </dgm:t>
    </dgm:pt>
    <dgm:pt modelId="{75F4954B-9411-4745-BD59-B4E84F4F8A4C}" type="sibTrans" cxnId="{239EB314-9D75-4318-AAAD-169D8275D80A}">
      <dgm:prSet/>
      <dgm:spPr/>
      <dgm:t>
        <a:bodyPr/>
        <a:lstStyle/>
        <a:p>
          <a:endParaRPr lang="en-US"/>
        </a:p>
      </dgm:t>
    </dgm:pt>
    <dgm:pt modelId="{BCDED3AF-28D4-426B-BB54-3A151040EC5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1.3.2 </a:t>
          </a:r>
          <a:r>
            <a:rPr lang="ko-KR"/>
            <a:t>데이터</a:t>
          </a:r>
          <a:endParaRPr lang="en-US"/>
        </a:p>
      </dgm:t>
    </dgm:pt>
    <dgm:pt modelId="{75563AB9-8F5C-4A04-90B6-C1593648EE67}" type="parTrans" cxnId="{50548157-325C-499E-8F98-81F6008641AB}">
      <dgm:prSet/>
      <dgm:spPr/>
      <dgm:t>
        <a:bodyPr/>
        <a:lstStyle/>
        <a:p>
          <a:endParaRPr lang="en-US"/>
        </a:p>
      </dgm:t>
    </dgm:pt>
    <dgm:pt modelId="{F98D0CC5-7067-4BC2-98CE-989BB5A44683}" type="sibTrans" cxnId="{50548157-325C-499E-8F98-81F6008641AB}">
      <dgm:prSet/>
      <dgm:spPr/>
      <dgm:t>
        <a:bodyPr/>
        <a:lstStyle/>
        <a:p>
          <a:endParaRPr lang="en-US"/>
        </a:p>
      </dgm:t>
    </dgm:pt>
    <dgm:pt modelId="{82376BAF-8449-46F1-83B6-73A0EB97F9E2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1.3.3 </a:t>
          </a:r>
          <a:r>
            <a:rPr lang="ko-KR"/>
            <a:t>알고리즘</a:t>
          </a:r>
          <a:endParaRPr lang="en-US"/>
        </a:p>
      </dgm:t>
    </dgm:pt>
    <dgm:pt modelId="{27712718-031B-496F-BF40-DE97C24C2555}" type="parTrans" cxnId="{C3F85C44-731F-4C31-8B5E-3165D749CF7D}">
      <dgm:prSet/>
      <dgm:spPr/>
      <dgm:t>
        <a:bodyPr/>
        <a:lstStyle/>
        <a:p>
          <a:endParaRPr lang="en-US"/>
        </a:p>
      </dgm:t>
    </dgm:pt>
    <dgm:pt modelId="{ECE1222C-F6F5-4B31-BA19-B9AD37E6B6BF}" type="sibTrans" cxnId="{C3F85C44-731F-4C31-8B5E-3165D749CF7D}">
      <dgm:prSet/>
      <dgm:spPr/>
      <dgm:t>
        <a:bodyPr/>
        <a:lstStyle/>
        <a:p>
          <a:endParaRPr lang="en-US"/>
        </a:p>
      </dgm:t>
    </dgm:pt>
    <dgm:pt modelId="{64DD15C7-DA9A-432B-8984-924EBC4398A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1.3.6 </a:t>
          </a:r>
          <a:r>
            <a:rPr lang="ko-KR" dirty="0"/>
            <a:t>지속될까</a:t>
          </a:r>
          <a:r>
            <a:rPr lang="en-US" dirty="0"/>
            <a:t>?</a:t>
          </a:r>
        </a:p>
      </dgm:t>
    </dgm:pt>
    <dgm:pt modelId="{E7D91614-783C-4CC8-9264-EAD3DEFC01BD}" type="parTrans" cxnId="{3A95FE93-D1CB-4927-B41D-7495D3C87138}">
      <dgm:prSet/>
      <dgm:spPr/>
      <dgm:t>
        <a:bodyPr/>
        <a:lstStyle/>
        <a:p>
          <a:endParaRPr lang="en-US"/>
        </a:p>
      </dgm:t>
    </dgm:pt>
    <dgm:pt modelId="{28D6C6DE-8950-4881-A4BA-71B24218FBED}" type="sibTrans" cxnId="{3A95FE93-D1CB-4927-B41D-7495D3C87138}">
      <dgm:prSet/>
      <dgm:spPr/>
      <dgm:t>
        <a:bodyPr/>
        <a:lstStyle/>
        <a:p>
          <a:endParaRPr lang="en-US"/>
        </a:p>
      </dgm:t>
    </dgm:pt>
    <dgm:pt modelId="{CCBCD1ED-5F8D-41D6-A2FF-D42FDAA6647A}" type="pres">
      <dgm:prSet presAssocID="{56977CB2-C6B3-4AA9-A4AD-9E1631E672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635A44-6402-4EB8-BD80-5D2D5562F367}" type="pres">
      <dgm:prSet presAssocID="{82077E0E-6DDD-4188-B1E2-9DC460A23F38}" presName="parentLin" presStyleCnt="0"/>
      <dgm:spPr/>
    </dgm:pt>
    <dgm:pt modelId="{7C4A2F42-C0B8-4DC9-9129-218F37683351}" type="pres">
      <dgm:prSet presAssocID="{82077E0E-6DDD-4188-B1E2-9DC460A23F38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4BAAD0E-EDB4-4767-813F-F03ED1EEFA92}" type="pres">
      <dgm:prSet presAssocID="{82077E0E-6DDD-4188-B1E2-9DC460A23F3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F3F036-4EE8-473E-9F9C-25E1397791E6}" type="pres">
      <dgm:prSet presAssocID="{82077E0E-6DDD-4188-B1E2-9DC460A23F38}" presName="negativeSpace" presStyleCnt="0"/>
      <dgm:spPr/>
    </dgm:pt>
    <dgm:pt modelId="{AF422A08-92A1-420A-85A1-0A866DA44906}" type="pres">
      <dgm:prSet presAssocID="{82077E0E-6DDD-4188-B1E2-9DC460A23F38}" presName="childText" presStyleLbl="conFgAcc1" presStyleIdx="0" presStyleCnt="5">
        <dgm:presLayoutVars>
          <dgm:bulletEnabled val="1"/>
        </dgm:presLayoutVars>
      </dgm:prSet>
      <dgm:spPr/>
    </dgm:pt>
    <dgm:pt modelId="{4AD459A2-15C9-4FED-B1B3-D98C3DDBCA95}" type="pres">
      <dgm:prSet presAssocID="{117930D3-0482-4B79-9C54-E1151C3BB338}" presName="spaceBetweenRectangles" presStyleCnt="0"/>
      <dgm:spPr/>
    </dgm:pt>
    <dgm:pt modelId="{D190E4D7-6BF7-4CF3-999D-80A2058FAE3B}" type="pres">
      <dgm:prSet presAssocID="{A2C20D7C-BBB3-48DC-A0DA-9CEC552ED0D1}" presName="parentLin" presStyleCnt="0"/>
      <dgm:spPr/>
    </dgm:pt>
    <dgm:pt modelId="{AC989798-0441-4BC1-B4D1-FD93B507D416}" type="pres">
      <dgm:prSet presAssocID="{A2C20D7C-BBB3-48DC-A0DA-9CEC552ED0D1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E4CAEB63-2476-45B9-B0C4-D728E1A212C0}" type="pres">
      <dgm:prSet presAssocID="{A2C20D7C-BBB3-48DC-A0DA-9CEC552ED0D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0AE52-9C5A-4B0C-A304-2C240AE15057}" type="pres">
      <dgm:prSet presAssocID="{A2C20D7C-BBB3-48DC-A0DA-9CEC552ED0D1}" presName="negativeSpace" presStyleCnt="0"/>
      <dgm:spPr/>
    </dgm:pt>
    <dgm:pt modelId="{EB4F0002-9CCA-44D6-A648-BD2D3A2590ED}" type="pres">
      <dgm:prSet presAssocID="{A2C20D7C-BBB3-48DC-A0DA-9CEC552ED0D1}" presName="childText" presStyleLbl="conFgAcc1" presStyleIdx="1" presStyleCnt="5">
        <dgm:presLayoutVars>
          <dgm:bulletEnabled val="1"/>
        </dgm:presLayoutVars>
      </dgm:prSet>
      <dgm:spPr/>
    </dgm:pt>
    <dgm:pt modelId="{23683CE9-16D0-46EE-9996-3E8BA5B3DE36}" type="pres">
      <dgm:prSet presAssocID="{75F4954B-9411-4745-BD59-B4E84F4F8A4C}" presName="spaceBetweenRectangles" presStyleCnt="0"/>
      <dgm:spPr/>
    </dgm:pt>
    <dgm:pt modelId="{202E93B1-4EF0-4F84-A25A-074AB00D8906}" type="pres">
      <dgm:prSet presAssocID="{BCDED3AF-28D4-426B-BB54-3A151040EC5E}" presName="parentLin" presStyleCnt="0"/>
      <dgm:spPr/>
    </dgm:pt>
    <dgm:pt modelId="{039FFD68-C828-429F-A1B7-1FDB12A38E3E}" type="pres">
      <dgm:prSet presAssocID="{BCDED3AF-28D4-426B-BB54-3A151040EC5E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8E2A937-D972-4316-82D5-06165986B91C}" type="pres">
      <dgm:prSet presAssocID="{BCDED3AF-28D4-426B-BB54-3A151040EC5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DC98BA-EE3D-4AE2-9DE6-BE95728784E4}" type="pres">
      <dgm:prSet presAssocID="{BCDED3AF-28D4-426B-BB54-3A151040EC5E}" presName="negativeSpace" presStyleCnt="0"/>
      <dgm:spPr/>
    </dgm:pt>
    <dgm:pt modelId="{1B0FBA01-9C04-452C-B0C4-126285DAF9F5}" type="pres">
      <dgm:prSet presAssocID="{BCDED3AF-28D4-426B-BB54-3A151040EC5E}" presName="childText" presStyleLbl="conFgAcc1" presStyleIdx="2" presStyleCnt="5">
        <dgm:presLayoutVars>
          <dgm:bulletEnabled val="1"/>
        </dgm:presLayoutVars>
      </dgm:prSet>
      <dgm:spPr/>
    </dgm:pt>
    <dgm:pt modelId="{0B8D8B46-D405-49F7-BF3B-769E61DCA89B}" type="pres">
      <dgm:prSet presAssocID="{F98D0CC5-7067-4BC2-98CE-989BB5A44683}" presName="spaceBetweenRectangles" presStyleCnt="0"/>
      <dgm:spPr/>
    </dgm:pt>
    <dgm:pt modelId="{C741826F-785C-4C45-8CBE-36DF97F62688}" type="pres">
      <dgm:prSet presAssocID="{82376BAF-8449-46F1-83B6-73A0EB97F9E2}" presName="parentLin" presStyleCnt="0"/>
      <dgm:spPr/>
    </dgm:pt>
    <dgm:pt modelId="{40ACFAF3-8D59-4849-9A45-7D1E5D3F93DC}" type="pres">
      <dgm:prSet presAssocID="{82376BAF-8449-46F1-83B6-73A0EB97F9E2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18BBA15-04D4-4AEA-A36E-89F04D6ECF61}" type="pres">
      <dgm:prSet presAssocID="{82376BAF-8449-46F1-83B6-73A0EB97F9E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E810E7-032A-4D95-9248-6BAC908B3738}" type="pres">
      <dgm:prSet presAssocID="{82376BAF-8449-46F1-83B6-73A0EB97F9E2}" presName="negativeSpace" presStyleCnt="0"/>
      <dgm:spPr/>
    </dgm:pt>
    <dgm:pt modelId="{84953D51-96A9-46D9-AD9B-0B7D5DA84FF4}" type="pres">
      <dgm:prSet presAssocID="{82376BAF-8449-46F1-83B6-73A0EB97F9E2}" presName="childText" presStyleLbl="conFgAcc1" presStyleIdx="3" presStyleCnt="5">
        <dgm:presLayoutVars>
          <dgm:bulletEnabled val="1"/>
        </dgm:presLayoutVars>
      </dgm:prSet>
      <dgm:spPr/>
    </dgm:pt>
    <dgm:pt modelId="{8099E3AE-06BB-4564-A619-EDF067140864}" type="pres">
      <dgm:prSet presAssocID="{ECE1222C-F6F5-4B31-BA19-B9AD37E6B6BF}" presName="spaceBetweenRectangles" presStyleCnt="0"/>
      <dgm:spPr/>
    </dgm:pt>
    <dgm:pt modelId="{0611EFEE-DDD9-4D14-AB5B-834F3D856996}" type="pres">
      <dgm:prSet presAssocID="{64DD15C7-DA9A-432B-8984-924EBC4398A7}" presName="parentLin" presStyleCnt="0"/>
      <dgm:spPr/>
    </dgm:pt>
    <dgm:pt modelId="{4940BACE-A525-4558-955B-43B64B2C3167}" type="pres">
      <dgm:prSet presAssocID="{64DD15C7-DA9A-432B-8984-924EBC4398A7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47E2770-5967-429C-8989-BF70F33653D8}" type="pres">
      <dgm:prSet presAssocID="{64DD15C7-DA9A-432B-8984-924EBC4398A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7880EF-5E65-41FC-BEFC-F853D9135123}" type="pres">
      <dgm:prSet presAssocID="{64DD15C7-DA9A-432B-8984-924EBC4398A7}" presName="negativeSpace" presStyleCnt="0"/>
      <dgm:spPr/>
    </dgm:pt>
    <dgm:pt modelId="{CF272434-AF1B-4FF9-A96D-5AEEC2D77D07}" type="pres">
      <dgm:prSet presAssocID="{64DD15C7-DA9A-432B-8984-924EBC4398A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E6F6092-E338-47FF-B4A1-5BE6CE83BE19}" type="presOf" srcId="{BCDED3AF-28D4-426B-BB54-3A151040EC5E}" destId="{039FFD68-C828-429F-A1B7-1FDB12A38E3E}" srcOrd="0" destOrd="0" presId="urn:microsoft.com/office/officeart/2005/8/layout/list1"/>
    <dgm:cxn modelId="{200B3CE0-F972-4BA7-86F7-254921263146}" type="presOf" srcId="{64DD15C7-DA9A-432B-8984-924EBC4398A7}" destId="{4940BACE-A525-4558-955B-43B64B2C3167}" srcOrd="0" destOrd="0" presId="urn:microsoft.com/office/officeart/2005/8/layout/list1"/>
    <dgm:cxn modelId="{2E52FC69-4028-409D-AEB6-23E4D224D19A}" srcId="{56977CB2-C6B3-4AA9-A4AD-9E1631E6720B}" destId="{82077E0E-6DDD-4188-B1E2-9DC460A23F38}" srcOrd="0" destOrd="0" parTransId="{816127CA-180A-43A2-8C93-265BA215438A}" sibTransId="{117930D3-0482-4B79-9C54-E1151C3BB338}"/>
    <dgm:cxn modelId="{59F29A44-B16D-4F86-AD9B-B975038BEC5D}" type="presOf" srcId="{BCDED3AF-28D4-426B-BB54-3A151040EC5E}" destId="{B8E2A937-D972-4316-82D5-06165986B91C}" srcOrd="1" destOrd="0" presId="urn:microsoft.com/office/officeart/2005/8/layout/list1"/>
    <dgm:cxn modelId="{50548157-325C-499E-8F98-81F6008641AB}" srcId="{56977CB2-C6B3-4AA9-A4AD-9E1631E6720B}" destId="{BCDED3AF-28D4-426B-BB54-3A151040EC5E}" srcOrd="2" destOrd="0" parTransId="{75563AB9-8F5C-4A04-90B6-C1593648EE67}" sibTransId="{F98D0CC5-7067-4BC2-98CE-989BB5A44683}"/>
    <dgm:cxn modelId="{2E22FAD3-B502-457A-A96D-604C06AC91C0}" type="presOf" srcId="{A2C20D7C-BBB3-48DC-A0DA-9CEC552ED0D1}" destId="{E4CAEB63-2476-45B9-B0C4-D728E1A212C0}" srcOrd="1" destOrd="0" presId="urn:microsoft.com/office/officeart/2005/8/layout/list1"/>
    <dgm:cxn modelId="{1F1364C0-3AA9-42CB-90FE-ACF1D227B1B6}" type="presOf" srcId="{82376BAF-8449-46F1-83B6-73A0EB97F9E2}" destId="{C18BBA15-04D4-4AEA-A36E-89F04D6ECF61}" srcOrd="1" destOrd="0" presId="urn:microsoft.com/office/officeart/2005/8/layout/list1"/>
    <dgm:cxn modelId="{C3F85C44-731F-4C31-8B5E-3165D749CF7D}" srcId="{56977CB2-C6B3-4AA9-A4AD-9E1631E6720B}" destId="{82376BAF-8449-46F1-83B6-73A0EB97F9E2}" srcOrd="3" destOrd="0" parTransId="{27712718-031B-496F-BF40-DE97C24C2555}" sibTransId="{ECE1222C-F6F5-4B31-BA19-B9AD37E6B6BF}"/>
    <dgm:cxn modelId="{8DCF398E-E80E-4D6F-9A18-C3076378C48C}" type="presOf" srcId="{56977CB2-C6B3-4AA9-A4AD-9E1631E6720B}" destId="{CCBCD1ED-5F8D-41D6-A2FF-D42FDAA6647A}" srcOrd="0" destOrd="0" presId="urn:microsoft.com/office/officeart/2005/8/layout/list1"/>
    <dgm:cxn modelId="{B74ED341-EB50-42F1-93B1-7A35E1B82F1E}" type="presOf" srcId="{64DD15C7-DA9A-432B-8984-924EBC4398A7}" destId="{747E2770-5967-429C-8989-BF70F33653D8}" srcOrd="1" destOrd="0" presId="urn:microsoft.com/office/officeart/2005/8/layout/list1"/>
    <dgm:cxn modelId="{3A95FE93-D1CB-4927-B41D-7495D3C87138}" srcId="{56977CB2-C6B3-4AA9-A4AD-9E1631E6720B}" destId="{64DD15C7-DA9A-432B-8984-924EBC4398A7}" srcOrd="4" destOrd="0" parTransId="{E7D91614-783C-4CC8-9264-EAD3DEFC01BD}" sibTransId="{28D6C6DE-8950-4881-A4BA-71B24218FBED}"/>
    <dgm:cxn modelId="{0B55EF19-AC90-45ED-8998-DCFC111BA263}" type="presOf" srcId="{82077E0E-6DDD-4188-B1E2-9DC460A23F38}" destId="{94BAAD0E-EDB4-4767-813F-F03ED1EEFA92}" srcOrd="1" destOrd="0" presId="urn:microsoft.com/office/officeart/2005/8/layout/list1"/>
    <dgm:cxn modelId="{4E4FFAA1-CAC0-4E43-B826-CA4F18CD2F8E}" type="presOf" srcId="{82376BAF-8449-46F1-83B6-73A0EB97F9E2}" destId="{40ACFAF3-8D59-4849-9A45-7D1E5D3F93DC}" srcOrd="0" destOrd="0" presId="urn:microsoft.com/office/officeart/2005/8/layout/list1"/>
    <dgm:cxn modelId="{00951AC4-ECAA-4DAD-8095-0A05E837CEFA}" type="presOf" srcId="{A2C20D7C-BBB3-48DC-A0DA-9CEC552ED0D1}" destId="{AC989798-0441-4BC1-B4D1-FD93B507D416}" srcOrd="0" destOrd="0" presId="urn:microsoft.com/office/officeart/2005/8/layout/list1"/>
    <dgm:cxn modelId="{239EB314-9D75-4318-AAAD-169D8275D80A}" srcId="{56977CB2-C6B3-4AA9-A4AD-9E1631E6720B}" destId="{A2C20D7C-BBB3-48DC-A0DA-9CEC552ED0D1}" srcOrd="1" destOrd="0" parTransId="{00A33FE2-3D82-4C87-AAE8-2E0FEBAEE08A}" sibTransId="{75F4954B-9411-4745-BD59-B4E84F4F8A4C}"/>
    <dgm:cxn modelId="{3440B553-78E1-4DED-BF99-57342F818170}" type="presOf" srcId="{82077E0E-6DDD-4188-B1E2-9DC460A23F38}" destId="{7C4A2F42-C0B8-4DC9-9129-218F37683351}" srcOrd="0" destOrd="0" presId="urn:microsoft.com/office/officeart/2005/8/layout/list1"/>
    <dgm:cxn modelId="{61949107-99FD-49DA-8B0F-3CA80CF985D6}" type="presParOf" srcId="{CCBCD1ED-5F8D-41D6-A2FF-D42FDAA6647A}" destId="{6E635A44-6402-4EB8-BD80-5D2D5562F367}" srcOrd="0" destOrd="0" presId="urn:microsoft.com/office/officeart/2005/8/layout/list1"/>
    <dgm:cxn modelId="{32EA804E-8881-4FE7-9680-F268F5928575}" type="presParOf" srcId="{6E635A44-6402-4EB8-BD80-5D2D5562F367}" destId="{7C4A2F42-C0B8-4DC9-9129-218F37683351}" srcOrd="0" destOrd="0" presId="urn:microsoft.com/office/officeart/2005/8/layout/list1"/>
    <dgm:cxn modelId="{42A6E657-C27E-48CC-A2C9-EFD783BC1553}" type="presParOf" srcId="{6E635A44-6402-4EB8-BD80-5D2D5562F367}" destId="{94BAAD0E-EDB4-4767-813F-F03ED1EEFA92}" srcOrd="1" destOrd="0" presId="urn:microsoft.com/office/officeart/2005/8/layout/list1"/>
    <dgm:cxn modelId="{43BA2759-DC3C-4381-93CB-3A7B591D6814}" type="presParOf" srcId="{CCBCD1ED-5F8D-41D6-A2FF-D42FDAA6647A}" destId="{70F3F036-4EE8-473E-9F9C-25E1397791E6}" srcOrd="1" destOrd="0" presId="urn:microsoft.com/office/officeart/2005/8/layout/list1"/>
    <dgm:cxn modelId="{D471D521-A088-4148-BAB7-AEF307CB4F68}" type="presParOf" srcId="{CCBCD1ED-5F8D-41D6-A2FF-D42FDAA6647A}" destId="{AF422A08-92A1-420A-85A1-0A866DA44906}" srcOrd="2" destOrd="0" presId="urn:microsoft.com/office/officeart/2005/8/layout/list1"/>
    <dgm:cxn modelId="{88ED8FD2-56CB-4F8B-9070-ED1F15546448}" type="presParOf" srcId="{CCBCD1ED-5F8D-41D6-A2FF-D42FDAA6647A}" destId="{4AD459A2-15C9-4FED-B1B3-D98C3DDBCA95}" srcOrd="3" destOrd="0" presId="urn:microsoft.com/office/officeart/2005/8/layout/list1"/>
    <dgm:cxn modelId="{A0CACDEA-52A6-4645-BA25-561D127C7DC5}" type="presParOf" srcId="{CCBCD1ED-5F8D-41D6-A2FF-D42FDAA6647A}" destId="{D190E4D7-6BF7-4CF3-999D-80A2058FAE3B}" srcOrd="4" destOrd="0" presId="urn:microsoft.com/office/officeart/2005/8/layout/list1"/>
    <dgm:cxn modelId="{8B678C07-9452-41E0-9C84-F17D2B729A02}" type="presParOf" srcId="{D190E4D7-6BF7-4CF3-999D-80A2058FAE3B}" destId="{AC989798-0441-4BC1-B4D1-FD93B507D416}" srcOrd="0" destOrd="0" presId="urn:microsoft.com/office/officeart/2005/8/layout/list1"/>
    <dgm:cxn modelId="{7840D4F2-DE43-4390-A46B-F522EF24B236}" type="presParOf" srcId="{D190E4D7-6BF7-4CF3-999D-80A2058FAE3B}" destId="{E4CAEB63-2476-45B9-B0C4-D728E1A212C0}" srcOrd="1" destOrd="0" presId="urn:microsoft.com/office/officeart/2005/8/layout/list1"/>
    <dgm:cxn modelId="{FFA50F5D-64E7-47F8-908E-C69EB76F9D8F}" type="presParOf" srcId="{CCBCD1ED-5F8D-41D6-A2FF-D42FDAA6647A}" destId="{ACF0AE52-9C5A-4B0C-A304-2C240AE15057}" srcOrd="5" destOrd="0" presId="urn:microsoft.com/office/officeart/2005/8/layout/list1"/>
    <dgm:cxn modelId="{A6AF5A46-A7B5-4037-9BC1-E88846F112C7}" type="presParOf" srcId="{CCBCD1ED-5F8D-41D6-A2FF-D42FDAA6647A}" destId="{EB4F0002-9CCA-44D6-A648-BD2D3A2590ED}" srcOrd="6" destOrd="0" presId="urn:microsoft.com/office/officeart/2005/8/layout/list1"/>
    <dgm:cxn modelId="{FE6EB6EE-0106-47C8-9B32-B3EEB0C3901B}" type="presParOf" srcId="{CCBCD1ED-5F8D-41D6-A2FF-D42FDAA6647A}" destId="{23683CE9-16D0-46EE-9996-3E8BA5B3DE36}" srcOrd="7" destOrd="0" presId="urn:microsoft.com/office/officeart/2005/8/layout/list1"/>
    <dgm:cxn modelId="{9F8651FC-07BA-4700-89ED-743C0F688407}" type="presParOf" srcId="{CCBCD1ED-5F8D-41D6-A2FF-D42FDAA6647A}" destId="{202E93B1-4EF0-4F84-A25A-074AB00D8906}" srcOrd="8" destOrd="0" presId="urn:microsoft.com/office/officeart/2005/8/layout/list1"/>
    <dgm:cxn modelId="{DA7BB332-B978-434C-8065-B94E2B5AC911}" type="presParOf" srcId="{202E93B1-4EF0-4F84-A25A-074AB00D8906}" destId="{039FFD68-C828-429F-A1B7-1FDB12A38E3E}" srcOrd="0" destOrd="0" presId="urn:microsoft.com/office/officeart/2005/8/layout/list1"/>
    <dgm:cxn modelId="{F98AAEEA-F0DF-4587-ACC6-D8D75CF70033}" type="presParOf" srcId="{202E93B1-4EF0-4F84-A25A-074AB00D8906}" destId="{B8E2A937-D972-4316-82D5-06165986B91C}" srcOrd="1" destOrd="0" presId="urn:microsoft.com/office/officeart/2005/8/layout/list1"/>
    <dgm:cxn modelId="{3C796418-6337-4391-8012-E9D495494B4E}" type="presParOf" srcId="{CCBCD1ED-5F8D-41D6-A2FF-D42FDAA6647A}" destId="{CFDC98BA-EE3D-4AE2-9DE6-BE95728784E4}" srcOrd="9" destOrd="0" presId="urn:microsoft.com/office/officeart/2005/8/layout/list1"/>
    <dgm:cxn modelId="{FD84E372-2984-40BD-A726-3BDEC2AFA6B1}" type="presParOf" srcId="{CCBCD1ED-5F8D-41D6-A2FF-D42FDAA6647A}" destId="{1B0FBA01-9C04-452C-B0C4-126285DAF9F5}" srcOrd="10" destOrd="0" presId="urn:microsoft.com/office/officeart/2005/8/layout/list1"/>
    <dgm:cxn modelId="{91EF651E-C2BE-4751-9AD5-843D2BB9E778}" type="presParOf" srcId="{CCBCD1ED-5F8D-41D6-A2FF-D42FDAA6647A}" destId="{0B8D8B46-D405-49F7-BF3B-769E61DCA89B}" srcOrd="11" destOrd="0" presId="urn:microsoft.com/office/officeart/2005/8/layout/list1"/>
    <dgm:cxn modelId="{C9D75CFD-75DD-458D-A66A-F691FCCBA91A}" type="presParOf" srcId="{CCBCD1ED-5F8D-41D6-A2FF-D42FDAA6647A}" destId="{C741826F-785C-4C45-8CBE-36DF97F62688}" srcOrd="12" destOrd="0" presId="urn:microsoft.com/office/officeart/2005/8/layout/list1"/>
    <dgm:cxn modelId="{345F456E-1AFE-4BF5-8077-E71E98CEC05B}" type="presParOf" srcId="{C741826F-785C-4C45-8CBE-36DF97F62688}" destId="{40ACFAF3-8D59-4849-9A45-7D1E5D3F93DC}" srcOrd="0" destOrd="0" presId="urn:microsoft.com/office/officeart/2005/8/layout/list1"/>
    <dgm:cxn modelId="{6B4D3AA4-845E-493F-B1FF-9DF783120F00}" type="presParOf" srcId="{C741826F-785C-4C45-8CBE-36DF97F62688}" destId="{C18BBA15-04D4-4AEA-A36E-89F04D6ECF61}" srcOrd="1" destOrd="0" presId="urn:microsoft.com/office/officeart/2005/8/layout/list1"/>
    <dgm:cxn modelId="{297E6D76-C74F-466D-BA67-60E93595D83B}" type="presParOf" srcId="{CCBCD1ED-5F8D-41D6-A2FF-D42FDAA6647A}" destId="{72E810E7-032A-4D95-9248-6BAC908B3738}" srcOrd="13" destOrd="0" presId="urn:microsoft.com/office/officeart/2005/8/layout/list1"/>
    <dgm:cxn modelId="{8654E366-3FC0-4410-91D1-5D30D1759B88}" type="presParOf" srcId="{CCBCD1ED-5F8D-41D6-A2FF-D42FDAA6647A}" destId="{84953D51-96A9-46D9-AD9B-0B7D5DA84FF4}" srcOrd="14" destOrd="0" presId="urn:microsoft.com/office/officeart/2005/8/layout/list1"/>
    <dgm:cxn modelId="{F45346A7-6D2F-4251-8917-8B516992BD1D}" type="presParOf" srcId="{CCBCD1ED-5F8D-41D6-A2FF-D42FDAA6647A}" destId="{8099E3AE-06BB-4564-A619-EDF067140864}" srcOrd="15" destOrd="0" presId="urn:microsoft.com/office/officeart/2005/8/layout/list1"/>
    <dgm:cxn modelId="{48D5B384-8479-49AB-ACCC-4511D7581EEF}" type="presParOf" srcId="{CCBCD1ED-5F8D-41D6-A2FF-D42FDAA6647A}" destId="{0611EFEE-DDD9-4D14-AB5B-834F3D856996}" srcOrd="16" destOrd="0" presId="urn:microsoft.com/office/officeart/2005/8/layout/list1"/>
    <dgm:cxn modelId="{4B2D11E6-2305-4537-A989-763C349C88A0}" type="presParOf" srcId="{0611EFEE-DDD9-4D14-AB5B-834F3D856996}" destId="{4940BACE-A525-4558-955B-43B64B2C3167}" srcOrd="0" destOrd="0" presId="urn:microsoft.com/office/officeart/2005/8/layout/list1"/>
    <dgm:cxn modelId="{7A28E9A9-5405-460E-99A0-01AB69029CA9}" type="presParOf" srcId="{0611EFEE-DDD9-4D14-AB5B-834F3D856996}" destId="{747E2770-5967-429C-8989-BF70F33653D8}" srcOrd="1" destOrd="0" presId="urn:microsoft.com/office/officeart/2005/8/layout/list1"/>
    <dgm:cxn modelId="{F0C16DDF-715B-44FA-BD60-5B6D7CC87086}" type="presParOf" srcId="{CCBCD1ED-5F8D-41D6-A2FF-D42FDAA6647A}" destId="{2E7880EF-5E65-41FC-BEFC-F853D9135123}" srcOrd="17" destOrd="0" presId="urn:microsoft.com/office/officeart/2005/8/layout/list1"/>
    <dgm:cxn modelId="{A2D97E36-2972-418F-8563-1021A81B335D}" type="presParOf" srcId="{CCBCD1ED-5F8D-41D6-A2FF-D42FDAA6647A}" destId="{CF272434-AF1B-4FF9-A96D-5AEEC2D77D0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22A08-92A1-420A-85A1-0A866DA44906}">
      <dsp:nvSpPr>
        <dsp:cNvPr id="0" name=""/>
        <dsp:cNvSpPr/>
      </dsp:nvSpPr>
      <dsp:spPr>
        <a:xfrm>
          <a:off x="0" y="314541"/>
          <a:ext cx="51705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AAD0E-EDB4-4767-813F-F03ED1EEFA92}">
      <dsp:nvSpPr>
        <dsp:cNvPr id="0" name=""/>
        <dsp:cNvSpPr/>
      </dsp:nvSpPr>
      <dsp:spPr>
        <a:xfrm>
          <a:off x="258525" y="78381"/>
          <a:ext cx="3619361" cy="47232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803" tIns="0" rIns="13680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/>
            <a:t>소개</a:t>
          </a:r>
          <a:endParaRPr lang="en-US" sz="1600" kern="1200"/>
        </a:p>
      </dsp:txBody>
      <dsp:txXfrm>
        <a:off x="281582" y="101438"/>
        <a:ext cx="3573247" cy="426206"/>
      </dsp:txXfrm>
    </dsp:sp>
    <dsp:sp modelId="{EB4F0002-9CCA-44D6-A648-BD2D3A2590ED}">
      <dsp:nvSpPr>
        <dsp:cNvPr id="0" name=""/>
        <dsp:cNvSpPr/>
      </dsp:nvSpPr>
      <dsp:spPr>
        <a:xfrm>
          <a:off x="0" y="1040301"/>
          <a:ext cx="51705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AEB63-2476-45B9-B0C4-D728E1A212C0}">
      <dsp:nvSpPr>
        <dsp:cNvPr id="0" name=""/>
        <dsp:cNvSpPr/>
      </dsp:nvSpPr>
      <dsp:spPr>
        <a:xfrm>
          <a:off x="258525" y="804142"/>
          <a:ext cx="3619361" cy="47232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803" tIns="0" rIns="13680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1.3.1</a:t>
          </a:r>
          <a:r>
            <a:rPr lang="ko-KR" sz="1600" kern="1200"/>
            <a:t> 하드웨어</a:t>
          </a:r>
          <a:endParaRPr lang="en-US" sz="1600" kern="1200"/>
        </a:p>
      </dsp:txBody>
      <dsp:txXfrm>
        <a:off x="281582" y="827199"/>
        <a:ext cx="3573247" cy="426206"/>
      </dsp:txXfrm>
    </dsp:sp>
    <dsp:sp modelId="{1B0FBA01-9C04-452C-B0C4-126285DAF9F5}">
      <dsp:nvSpPr>
        <dsp:cNvPr id="0" name=""/>
        <dsp:cNvSpPr/>
      </dsp:nvSpPr>
      <dsp:spPr>
        <a:xfrm>
          <a:off x="0" y="1766061"/>
          <a:ext cx="51705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A937-D972-4316-82D5-06165986B91C}">
      <dsp:nvSpPr>
        <dsp:cNvPr id="0" name=""/>
        <dsp:cNvSpPr/>
      </dsp:nvSpPr>
      <dsp:spPr>
        <a:xfrm>
          <a:off x="258525" y="1529901"/>
          <a:ext cx="3619361" cy="47232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803" tIns="0" rIns="13680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1.3.2 </a:t>
          </a:r>
          <a:r>
            <a:rPr lang="ko-KR" sz="1600" kern="1200"/>
            <a:t>데이터</a:t>
          </a:r>
          <a:endParaRPr lang="en-US" sz="1600" kern="1200"/>
        </a:p>
      </dsp:txBody>
      <dsp:txXfrm>
        <a:off x="281582" y="1552958"/>
        <a:ext cx="3573247" cy="426206"/>
      </dsp:txXfrm>
    </dsp:sp>
    <dsp:sp modelId="{84953D51-96A9-46D9-AD9B-0B7D5DA84FF4}">
      <dsp:nvSpPr>
        <dsp:cNvPr id="0" name=""/>
        <dsp:cNvSpPr/>
      </dsp:nvSpPr>
      <dsp:spPr>
        <a:xfrm>
          <a:off x="0" y="2491821"/>
          <a:ext cx="51705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BBA15-04D4-4AEA-A36E-89F04D6ECF61}">
      <dsp:nvSpPr>
        <dsp:cNvPr id="0" name=""/>
        <dsp:cNvSpPr/>
      </dsp:nvSpPr>
      <dsp:spPr>
        <a:xfrm>
          <a:off x="258525" y="2255661"/>
          <a:ext cx="3619361" cy="47232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803" tIns="0" rIns="13680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1.3.3 </a:t>
          </a:r>
          <a:r>
            <a:rPr lang="ko-KR" sz="1600" kern="1200"/>
            <a:t>알고리즘</a:t>
          </a:r>
          <a:endParaRPr lang="en-US" sz="1600" kern="1200"/>
        </a:p>
      </dsp:txBody>
      <dsp:txXfrm>
        <a:off x="281582" y="2278718"/>
        <a:ext cx="3573247" cy="426206"/>
      </dsp:txXfrm>
    </dsp:sp>
    <dsp:sp modelId="{CF272434-AF1B-4FF9-A96D-5AEEC2D77D07}">
      <dsp:nvSpPr>
        <dsp:cNvPr id="0" name=""/>
        <dsp:cNvSpPr/>
      </dsp:nvSpPr>
      <dsp:spPr>
        <a:xfrm>
          <a:off x="0" y="3217582"/>
          <a:ext cx="51705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E2770-5967-429C-8989-BF70F33653D8}">
      <dsp:nvSpPr>
        <dsp:cNvPr id="0" name=""/>
        <dsp:cNvSpPr/>
      </dsp:nvSpPr>
      <dsp:spPr>
        <a:xfrm>
          <a:off x="258525" y="2981422"/>
          <a:ext cx="3619361" cy="47232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803" tIns="0" rIns="13680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1.3.6 </a:t>
          </a:r>
          <a:r>
            <a:rPr lang="ko-KR" sz="1600" kern="1200" dirty="0"/>
            <a:t>지속될까</a:t>
          </a:r>
          <a:r>
            <a:rPr lang="en-US" sz="1600" kern="1200" dirty="0"/>
            <a:t>?</a:t>
          </a:r>
        </a:p>
      </dsp:txBody>
      <dsp:txXfrm>
        <a:off x="281582" y="3004479"/>
        <a:ext cx="357324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539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2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498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0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3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7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9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97978E-D5E7-4F4D-89A1-FC7184712B4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A86687-9B36-45B4-B1C7-A97560A63A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6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82E38E-8D7F-4A82-9614-D60562B1D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 </a:t>
            </a:r>
            <a:r>
              <a:rPr lang="ko-KR" altLang="en-US" dirty="0" err="1"/>
              <a:t>스터디</a:t>
            </a:r>
            <a:r>
              <a:rPr lang="ko-KR" altLang="en-US" dirty="0"/>
              <a:t> </a:t>
            </a:r>
            <a:r>
              <a:rPr lang="en-US" altLang="ko-KR" dirty="0" smtClean="0"/>
              <a:t>B</a:t>
            </a:r>
            <a:r>
              <a:rPr lang="ko-KR" altLang="en-US" dirty="0"/>
              <a:t>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, 2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5D5748F-A902-4143-91A1-7DAC67A26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684" y="3964906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 smtClean="0"/>
              <a:t>박관희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황인호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김민우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신용진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염주헌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51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41E5E6-4A5D-4E36-844C-8A216A24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82953D-A8C6-4EC0-8E1E-11E362DC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층에서 입력 데이터가 처리되는 상세 내용은 일련의 숫자로 이루어진 층의 </a:t>
            </a:r>
            <a:r>
              <a:rPr lang="ko-KR" altLang="en-US" b="1" dirty="0"/>
              <a:t>가중치</a:t>
            </a:r>
            <a:r>
              <a:rPr lang="ko-KR" altLang="en-US" dirty="0"/>
              <a:t>에 저장되어 있습니다</a:t>
            </a:r>
            <a:r>
              <a:rPr lang="en-US" altLang="ko-KR" dirty="0"/>
              <a:t>.</a:t>
            </a:r>
          </a:p>
          <a:p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가중치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(weight)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머신 러닝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딥러닝 모두 결국은 가장 효율적인 식을 찾는 것이 목표이며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이런 식 또는 식에 필요한 파라미터를 칭합니다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dirty="0"/>
              <a:t>결국 학습은 주어진 입력을 정확한 타깃에 </a:t>
            </a:r>
            <a:r>
              <a:rPr lang="ko-KR" altLang="en-US" b="1" dirty="0"/>
              <a:t>매핑</a:t>
            </a:r>
            <a:r>
              <a:rPr lang="ko-KR" altLang="en-US" dirty="0"/>
              <a:t>하기 위해 신경망의 모든 층에 있는 가중치 값을 찾는 것을 의미 합니다</a:t>
            </a:r>
            <a:r>
              <a:rPr lang="en-US" altLang="ko-KR" dirty="0"/>
              <a:t>.</a:t>
            </a:r>
          </a:p>
          <a:p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매핑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(mapping)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입력과 타깃의 관계로 입력을 변환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연관시키는 것을 의미합니다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41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2FB5AD-964F-4C3E-AB17-48B1F76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FA8C3F-3F93-4F74-97FC-C54A145C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336" y="2171700"/>
            <a:ext cx="4420339" cy="4587860"/>
          </a:xfrm>
        </p:spPr>
        <p:txBody>
          <a:bodyPr/>
          <a:lstStyle/>
          <a:p>
            <a:r>
              <a:rPr lang="ko-KR" altLang="en-US" dirty="0"/>
              <a:t>신경망은 가중치를 파라미터로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1F40A455-4FE5-4183-BBC2-198CF4D4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5084208" cy="28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775163-E59F-4CCE-A3D1-ABD4319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4EEEB-8A85-483B-AEA6-0E4F7F94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624" y="2171700"/>
            <a:ext cx="4686670" cy="462337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신경망의 출력을 제어하려면 출력이 기대하는 것보다 얼마나 벗어났는지를 측정해야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이는 신경망의 손실 함수 또는 목적 함수가 담당하는 일입니다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손실 함수가 신경망의 출력 품질을 측정</a:t>
            </a:r>
            <a:endParaRPr lang="en-US" altLang="ko-KR" sz="1700" dirty="0"/>
          </a:p>
          <a:p>
            <a:r>
              <a:rPr lang="ko-KR" altLang="en-US" sz="1700" b="1" i="0" dirty="0">
                <a:solidFill>
                  <a:srgbClr val="494E52"/>
                </a:solidFill>
                <a:effectLst/>
                <a:latin typeface="-apple-system"/>
              </a:rPr>
              <a:t>손실 함수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(loss function)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: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타깃과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출력값의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차이를 계산하는 함수입니다</a:t>
            </a:r>
          </a:p>
          <a:p>
            <a:endParaRPr lang="ko-KR" altLang="en-US" sz="17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F01B35B4-CC39-4A08-B8E5-D9203EE4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4045408" cy="349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30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B64344-E96C-45E3-97F8-78376685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76ACCDE-70C6-4CE3-95E3-408B9007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420" y="2171700"/>
            <a:ext cx="5183819" cy="4561227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기본적인 딥러닝 방식은 이 점수를 피드백 신호로 사용하여 현재 샘플의 손실 점수가 감소되는 방향으로 가중치 값을 조금씩 수정하는 것입니다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이런 수정 과정은 </a:t>
            </a:r>
            <a:r>
              <a:rPr lang="ko-KR" altLang="en-US" sz="1700" dirty="0" err="1"/>
              <a:t>딥러닝의</a:t>
            </a:r>
            <a:r>
              <a:rPr lang="ko-KR" altLang="en-US" sz="1700" dirty="0"/>
              <a:t> 핵심 알고리즘 </a:t>
            </a:r>
            <a:r>
              <a:rPr lang="ko-KR" altLang="en-US" sz="1700" dirty="0" err="1"/>
              <a:t>역전파</a:t>
            </a:r>
            <a:r>
              <a:rPr lang="ko-KR" altLang="en-US" sz="1700" dirty="0"/>
              <a:t> 알고리즘을 구현한 </a:t>
            </a:r>
            <a:r>
              <a:rPr lang="ko-KR" altLang="en-US" sz="1700" dirty="0" err="1"/>
              <a:t>옵티마이저가</a:t>
            </a:r>
            <a:r>
              <a:rPr lang="ko-KR" altLang="en-US" sz="1700" dirty="0"/>
              <a:t> 담당합니다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초기엔 가중치가 </a:t>
            </a:r>
            <a:r>
              <a:rPr lang="ko-KR" altLang="en-US" sz="1700" dirty="0" err="1"/>
              <a:t>랜덤한</a:t>
            </a:r>
            <a:r>
              <a:rPr lang="ko-KR" altLang="en-US" sz="1700" dirty="0"/>
              <a:t> 값으로 할당</a:t>
            </a:r>
            <a:r>
              <a:rPr lang="en-US" altLang="ko-KR" sz="1700" dirty="0"/>
              <a:t>. </a:t>
            </a:r>
            <a:r>
              <a:rPr lang="ko-KR" altLang="en-US" sz="1700" dirty="0"/>
              <a:t>점차 네트워크가 샘플을 처리하면서 가중치가 조금씩 올바른 방향으로 조정</a:t>
            </a:r>
            <a:r>
              <a:rPr lang="en-US" altLang="ko-KR" sz="1700" dirty="0"/>
              <a:t>. </a:t>
            </a:r>
            <a:r>
              <a:rPr lang="ko-KR" altLang="en-US" sz="1700" dirty="0"/>
              <a:t>이에 손실 점수 감소</a:t>
            </a:r>
            <a:r>
              <a:rPr lang="en-US" altLang="ko-KR" sz="1700" dirty="0"/>
              <a:t>. </a:t>
            </a:r>
            <a:r>
              <a:rPr lang="ko-KR" altLang="en-US" sz="1700" dirty="0"/>
              <a:t>이를 훈련 반복이라 함</a:t>
            </a:r>
            <a:r>
              <a:rPr lang="en-US" altLang="ko-KR" sz="1700" dirty="0"/>
              <a:t>. </a:t>
            </a:r>
            <a:r>
              <a:rPr lang="ko-KR" altLang="en-US" sz="1700" dirty="0"/>
              <a:t>충분한 횟수만큼 </a:t>
            </a:r>
            <a:r>
              <a:rPr lang="ko-KR" altLang="en-US" sz="1700" dirty="0" err="1"/>
              <a:t>반복시</a:t>
            </a:r>
            <a:r>
              <a:rPr lang="ko-KR" altLang="en-US" sz="1700" dirty="0"/>
              <a:t> 손실 함수를 최소화하는 가중치 값을 산출</a:t>
            </a:r>
            <a:r>
              <a:rPr lang="en-US" altLang="ko-KR" sz="1700" dirty="0"/>
              <a:t>.</a:t>
            </a:r>
          </a:p>
          <a:p>
            <a:r>
              <a:rPr lang="ko-KR" altLang="en-US" sz="1700" b="1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(Backpropagation)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: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손실함수의 결과를 개선하기 위해서 다시 결과에서부터 가중치를 수정하는 과정입니다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이를 </a:t>
            </a:r>
            <a:r>
              <a:rPr lang="ko-KR" altLang="en-US" sz="1700" b="1" i="0" dirty="0" err="1">
                <a:solidFill>
                  <a:srgbClr val="494E52"/>
                </a:solidFill>
                <a:effectLst/>
                <a:latin typeface="-apple-system"/>
              </a:rPr>
              <a:t>옵티마이저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(optimizer)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가 담당합니다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sz="17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9E7F8BC0-8BED-42D8-92A2-F78426FB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3972521" cy="332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4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8A2361-354C-469C-A200-CE76424A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3AB51B-66FE-4473-B24B-E468957F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즉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딥러닝은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다음과 같은 순서로 진행됩니다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데이터를 입력합니다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여러 층을 통해 예상 결과값을 만듭니다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매핑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실제 값과 비교해서 그 차이를 구합니다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타깃과 손실함수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차이를 줄이기 위한 방법으로 앞의 층들의 가중치를 수정해줍니다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(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 방법의 반복으로 규칙을 계속 개선합니다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4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2EF5B2-A6A0-4E18-8226-C3671C6B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1.1.6 </a:t>
            </a:r>
            <a:r>
              <a:rPr lang="ko-KR" altLang="en-US" dirty="0"/>
              <a:t>지금까지 </a:t>
            </a:r>
            <a:r>
              <a:rPr lang="ko-KR" altLang="en-US" dirty="0" err="1"/>
              <a:t>딥러닝의</a:t>
            </a:r>
            <a:r>
              <a:rPr lang="ko-KR" altLang="en-US" dirty="0"/>
              <a:t> 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B66556-A38C-4CDA-840D-560919FC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81796"/>
          </a:xfrm>
        </p:spPr>
        <p:txBody>
          <a:bodyPr>
            <a:normAutofit/>
          </a:bodyPr>
          <a:lstStyle/>
          <a:p>
            <a:pPr algn="l"/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현재 책에 쓰여진 바에 의하면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딥러닝은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다음과 같은 획기적인 발전을 이루었습니다</a:t>
            </a:r>
            <a:r>
              <a:rPr lang="en-US" altLang="ko-KR" sz="1700" b="0" i="0" dirty="0" smtClean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사람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수준의 이미지 분류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음성 인식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필기 </a:t>
            </a:r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인식</a:t>
            </a:r>
            <a:endParaRPr lang="en-US" altLang="ko-KR" sz="1700" b="0" i="0" dirty="0" smtClean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향상된 번역</a:t>
            </a:r>
            <a:endParaRPr lang="en-US" altLang="ko-KR" sz="1700" b="0" i="0" dirty="0" smtClean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향상된 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TTS </a:t>
            </a:r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변환</a:t>
            </a:r>
            <a:endParaRPr lang="en-US" altLang="ko-KR" sz="1700" b="0" i="0" dirty="0" smtClean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디지털 비서</a:t>
            </a:r>
            <a:endParaRPr lang="en-US" altLang="ko-KR" sz="1700" b="0" i="0" dirty="0" smtClean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자율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주행 </a:t>
            </a:r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능력</a:t>
            </a:r>
            <a:endParaRPr lang="en-US" altLang="ko-KR" sz="1700" b="0" i="0" dirty="0" smtClean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광고 </a:t>
            </a:r>
            <a:r>
              <a:rPr lang="ko-KR" altLang="en-US" sz="1700" b="0" i="0" dirty="0" err="1" smtClean="0">
                <a:solidFill>
                  <a:srgbClr val="494E52"/>
                </a:solidFill>
                <a:effectLst/>
                <a:latin typeface="-apple-system"/>
              </a:rPr>
              <a:t>타게팅</a:t>
            </a:r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pPr algn="l"/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웹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엔진 </a:t>
            </a:r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결과</a:t>
            </a:r>
            <a:endParaRPr lang="en-US" altLang="ko-KR" sz="1700" b="0" i="0" dirty="0" smtClean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자연어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질의 대답 </a:t>
            </a:r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능력</a:t>
            </a:r>
            <a:endParaRPr lang="en-US" altLang="ko-KR" sz="1700" b="0" i="0" dirty="0" smtClean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ko-KR" altLang="en-US" sz="1700" b="0" i="0" dirty="0" smtClean="0">
                <a:solidFill>
                  <a:srgbClr val="494E52"/>
                </a:solidFill>
                <a:effectLst/>
                <a:latin typeface="-apple-system"/>
              </a:rPr>
              <a:t>바둑</a:t>
            </a:r>
            <a:endParaRPr lang="ko-KR" altLang="en-US" sz="1700" b="0" i="0" dirty="0">
              <a:solidFill>
                <a:srgbClr val="494E52"/>
              </a:solidFill>
              <a:effectLst/>
              <a:latin typeface="-apple-system"/>
            </a:endParaRPr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81879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4D7F9C-3BEC-439A-99CF-2D17DBFA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1.1.7 </a:t>
            </a:r>
            <a:r>
              <a:rPr lang="ko-KR" altLang="en-US" dirty="0"/>
              <a:t>단기간의 과대 선전을 믿지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99992C6-2A23-4B8F-B61F-753456F8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딥러닝이</a:t>
            </a:r>
            <a:r>
              <a:rPr lang="ko-KR" altLang="en-US" dirty="0"/>
              <a:t> 단기간에 많이 성장할 것이라고 큰 기대를 하는 것은 위험합니다</a:t>
            </a:r>
            <a:r>
              <a:rPr lang="en-US" altLang="ko-KR" dirty="0"/>
              <a:t>. 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기술에 대한 거품이 증가하여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갑작스럽게 지원이 많아지고 훅 모두 투자를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안하는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상황이 올 수 있다는 것입니다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이미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번의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AI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겨울을 겪었고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현재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번째 겨울이 진행이 되고 있을지도 모른다는 점입니다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06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6ABD80-0E81-4FEE-B928-55A66DC2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1.1.8 AI</a:t>
            </a:r>
            <a:r>
              <a:rPr lang="ko-KR" altLang="en-US" dirty="0"/>
              <a:t>에 대한 전망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082F2F-19C9-46AE-A3BF-A7B87766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에 대한 단기간의 기대는 비현실적일지 모르지만</a:t>
            </a:r>
            <a:r>
              <a:rPr lang="en-US" altLang="ko-KR" dirty="0"/>
              <a:t>, </a:t>
            </a:r>
            <a:r>
              <a:rPr lang="ko-KR" altLang="en-US" dirty="0"/>
              <a:t>장기적인 전망을 매우 밝습니다</a:t>
            </a:r>
            <a:r>
              <a:rPr lang="en-US" altLang="ko-KR" dirty="0"/>
              <a:t>. </a:t>
            </a:r>
            <a:r>
              <a:rPr lang="ko-KR" altLang="en-US" dirty="0"/>
              <a:t>하지만 아직은 </a:t>
            </a:r>
            <a:r>
              <a:rPr lang="en-US" altLang="ko-KR" dirty="0"/>
              <a:t>AI</a:t>
            </a:r>
            <a:r>
              <a:rPr lang="ko-KR" altLang="en-US" dirty="0"/>
              <a:t>가 사람의 일을 생각하고 생활하는 것의 중심은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결국 </a:t>
            </a:r>
            <a:r>
              <a:rPr lang="en-US" altLang="ko-KR" dirty="0"/>
              <a:t>AI</a:t>
            </a:r>
            <a:r>
              <a:rPr lang="ko-KR" altLang="en-US" dirty="0"/>
              <a:t>의 시대는 도래할 것입니다</a:t>
            </a:r>
            <a:r>
              <a:rPr lang="en-US" altLang="ko-KR" dirty="0"/>
              <a:t>. AI</a:t>
            </a:r>
            <a:r>
              <a:rPr lang="ko-KR" altLang="en-US" dirty="0"/>
              <a:t>는 유전학에서부터 수학까지 모든 분야의 과학자들을 도와 인류 전체를 발전시킬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40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9AB80F-EFBE-44E6-BA41-BB0EA2F4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1.2 </a:t>
            </a:r>
            <a:r>
              <a:rPr lang="ko-KR" altLang="en-US" sz="3600" dirty="0"/>
              <a:t>딥러닝 이전</a:t>
            </a:r>
            <a:r>
              <a:rPr lang="en-US" altLang="ko-KR" sz="3600" dirty="0"/>
              <a:t>: </a:t>
            </a:r>
            <a:r>
              <a:rPr lang="ko-KR" altLang="en-US" sz="3600" dirty="0"/>
              <a:t>머신 러닝의 간략한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49931-ADC5-406A-BB2C-0E638D70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딥러닝은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역사에서 찾을 수 없을 만큼 대중에게 많은 관심과 업계의 투자를 받고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오늘날 산업계 대부분의 머신 러닝 알고리즘은 딥러닝 알고리즘이 아닙니다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이제부터 </a:t>
            </a:r>
            <a:r>
              <a:rPr lang="ko-KR" altLang="en-US" dirty="0" err="1"/>
              <a:t>딥러닝을</a:t>
            </a:r>
            <a:r>
              <a:rPr lang="ko-KR" altLang="en-US" dirty="0"/>
              <a:t> 머신 러닝의 넓은 범주 안으로 인식하고 </a:t>
            </a:r>
            <a:r>
              <a:rPr lang="ko-KR" altLang="en-US" dirty="0" err="1"/>
              <a:t>딥러닝이</a:t>
            </a:r>
            <a:r>
              <a:rPr lang="ko-KR" altLang="en-US" dirty="0"/>
              <a:t> 어디서 왔는지 왜 중요한지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08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65894C-D45A-4B9E-8FCC-D8A165FD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1.2.1 </a:t>
            </a:r>
            <a:r>
              <a:rPr lang="ko-KR" altLang="en-US" dirty="0"/>
              <a:t>확률적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C385078-53D9-4582-8AEF-C50B50BC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4676"/>
          </a:xfrm>
        </p:spPr>
        <p:txBody>
          <a:bodyPr>
            <a:normAutofit/>
          </a:bodyPr>
          <a:lstStyle/>
          <a:p>
            <a:r>
              <a:rPr lang="ko-KR" altLang="en-US" sz="1700" b="1" i="0" dirty="0">
                <a:solidFill>
                  <a:srgbClr val="494E52"/>
                </a:solidFill>
                <a:effectLst/>
                <a:latin typeface="-apple-system"/>
              </a:rPr>
              <a:t>확률적 모델링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(probability modeling)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은 통계학 이론을 데이터 분석에 응용한 것입니다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초창기 머신 러닝 형태 중 하나이고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현재에도 많이 사용됩니다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가장 잘 알려진 알고리즘은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나이브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베이즈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(Naive Bayes)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알고리즘입니다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나이브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베이즈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알고리즘이란 입력 데이터의 특성이 모두 독립적이라고 가정하고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베이즈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정리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(Bayes’ theorem)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를 적용하는 머신 러닝 분류 알고리즘입니다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이와 관련된 모델은 </a:t>
            </a:r>
            <a:r>
              <a:rPr lang="ko-KR" altLang="en-US" sz="1700" b="1" i="0" dirty="0">
                <a:solidFill>
                  <a:srgbClr val="494E52"/>
                </a:solidFill>
                <a:effectLst/>
                <a:latin typeface="-apple-system"/>
              </a:rPr>
              <a:t>로지스틱 회귀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(logistic regression)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 (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줄여서 </a:t>
            </a:r>
            <a:r>
              <a:rPr lang="en-US" altLang="ko-KR" sz="1700" b="0" i="0" dirty="0" err="1">
                <a:solidFill>
                  <a:srgbClr val="494E52"/>
                </a:solidFill>
                <a:effectLst/>
                <a:latin typeface="-apple-system"/>
              </a:rPr>
              <a:t>logreg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라고도 부르는 것 같습니다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.)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이름은 회귀인데 회귀 알고리즘이 아닌 분류 알고리즘 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r>
              <a:rPr lang="ko-KR" altLang="en-US" sz="1700" b="1" i="0" dirty="0">
                <a:solidFill>
                  <a:srgbClr val="404248"/>
                </a:solidFill>
                <a:effectLst/>
                <a:latin typeface="Graphik"/>
              </a:rPr>
              <a:t>로지스틱 회귀</a:t>
            </a:r>
            <a:r>
              <a:rPr lang="en-US" altLang="ko-KR" sz="1700" b="1" i="0" dirty="0">
                <a:solidFill>
                  <a:srgbClr val="404248"/>
                </a:solidFill>
                <a:effectLst/>
                <a:latin typeface="Graphik"/>
              </a:rPr>
              <a:t>(Logistic Regression)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는 회귀를 사용하여 데이터가 어떤 범주에 속할 확률을 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0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에서 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1 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사이의 값으로 예측하고 그 확률에 따라 가능성이 더 높은 범주에 속하는 것으로 분류해주는 지도 학습 알고리즘이다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700" dirty="0" smtClean="0"/>
              <a:t>※</a:t>
            </a:r>
            <a:r>
              <a:rPr lang="ko-KR" altLang="en-US" sz="1700" dirty="0" err="1"/>
              <a:t>베이즈</a:t>
            </a:r>
            <a:r>
              <a:rPr lang="ko-KR" altLang="en-US" sz="1700" dirty="0"/>
              <a:t> 정리</a:t>
            </a:r>
            <a:r>
              <a:rPr lang="en-US" altLang="ko-KR" sz="1700" dirty="0"/>
              <a:t>:</a:t>
            </a:r>
            <a:r>
              <a:rPr lang="ko-KR" altLang="en-US" sz="1700" b="0" i="0" dirty="0">
                <a:solidFill>
                  <a:srgbClr val="111111"/>
                </a:solidFill>
                <a:effectLst/>
                <a:latin typeface="Roboto"/>
              </a:rPr>
              <a:t>두 확률 변수의 사전 확률과 사후 확률 사이의 관계를 나타내는 정리다</a:t>
            </a:r>
            <a:r>
              <a:rPr lang="en-US" altLang="ko-KR" sz="1700" b="0" i="0" dirty="0">
                <a:solidFill>
                  <a:srgbClr val="111111"/>
                </a:solidFill>
                <a:effectLst/>
                <a:latin typeface="Roboto"/>
              </a:rPr>
              <a:t>. 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1299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06C601-04FA-4538-826B-81E0BA0B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딥러닝이란</a:t>
            </a:r>
            <a:r>
              <a:rPr lang="ko-KR" altLang="en-US" dirty="0" smtClean="0"/>
              <a:t>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5935990-D236-419F-BC8D-A085F6E0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r>
              <a:rPr lang="ko-KR" altLang="en-US" dirty="0"/>
              <a:t> 인공 지능과 머신 러닝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endParaRPr lang="en-US" altLang="ko-KR" dirty="0"/>
          </a:p>
          <a:p>
            <a:r>
              <a:rPr lang="en-US" altLang="ko-KR" dirty="0"/>
              <a:t>1.2 </a:t>
            </a:r>
            <a:r>
              <a:rPr lang="ko-KR" altLang="en-US" dirty="0"/>
              <a:t>딥러닝 이전</a:t>
            </a:r>
            <a:r>
              <a:rPr lang="en-US" altLang="ko-KR" dirty="0"/>
              <a:t>: </a:t>
            </a:r>
            <a:r>
              <a:rPr lang="ko-KR" altLang="en-US" dirty="0"/>
              <a:t>머신 러닝의 간략한 역사</a:t>
            </a:r>
            <a:endParaRPr lang="en-US" altLang="ko-KR" dirty="0"/>
          </a:p>
          <a:p>
            <a:r>
              <a:rPr lang="en-US" altLang="ko-KR" dirty="0"/>
              <a:t>1.3 </a:t>
            </a:r>
            <a:r>
              <a:rPr lang="ko-KR" altLang="en-US" dirty="0"/>
              <a:t>왜 </a:t>
            </a:r>
            <a:r>
              <a:rPr lang="ko-KR" altLang="en-US" dirty="0" err="1"/>
              <a:t>딥러닝일까</a:t>
            </a:r>
            <a:r>
              <a:rPr lang="en-US" altLang="ko-KR" dirty="0"/>
              <a:t>? </a:t>
            </a:r>
            <a:r>
              <a:rPr lang="ko-KR" altLang="en-US" dirty="0"/>
              <a:t>왜 지금일까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5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2D25FF-DF7A-411A-BE54-ABB913DB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1.2.2 </a:t>
            </a:r>
            <a:r>
              <a:rPr lang="ko-KR" altLang="en-US" dirty="0"/>
              <a:t>초창기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13DF1F-8FDC-4D1D-BC26-D01AD934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초창기 신경망과 현재의 신경망에는 큰 차이가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1950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년대에는 대규모 신경망에 대한 효율적인 학습 방법이 없었으나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1980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년대에 여러 사람들이 제각기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알고리즘을 발견하며 현재의 신경망까지 발전할 수 있었습니다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21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2EA6F2-DC50-4A11-AF5D-D9462F15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1.2.3 </a:t>
            </a:r>
            <a:r>
              <a:rPr lang="ko-KR" altLang="en-US" dirty="0"/>
              <a:t>커널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5D7CE8C-4ADE-4060-9D7B-6E3D79A3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21" y="1820456"/>
            <a:ext cx="6133730" cy="4756536"/>
          </a:xfrm>
        </p:spPr>
        <p:txBody>
          <a:bodyPr>
            <a:noAutofit/>
          </a:bodyPr>
          <a:lstStyle/>
          <a:p>
            <a:r>
              <a:rPr lang="ko-KR" altLang="en-US" sz="1500" b="1" i="0" dirty="0">
                <a:solidFill>
                  <a:srgbClr val="494E52"/>
                </a:solidFill>
                <a:effectLst/>
                <a:latin typeface="-apple-system"/>
              </a:rPr>
              <a:t>커널 방법</a:t>
            </a:r>
            <a:r>
              <a:rPr lang="en-US" altLang="ko-KR" sz="1500" b="1" i="0" dirty="0">
                <a:solidFill>
                  <a:srgbClr val="494E52"/>
                </a:solidFill>
                <a:effectLst/>
                <a:latin typeface="-apple-system"/>
              </a:rPr>
              <a:t>(Kernel method)</a:t>
            </a: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 분류 알고리즘의 한 종류로 그 중에서는 </a:t>
            </a:r>
            <a:r>
              <a:rPr lang="ko-KR" altLang="en-US" sz="1500" b="1" i="0" dirty="0">
                <a:solidFill>
                  <a:srgbClr val="494E52"/>
                </a:solidFill>
                <a:effectLst/>
                <a:latin typeface="-apple-system"/>
              </a:rPr>
              <a:t>서포트 벡터 머신</a:t>
            </a:r>
            <a:r>
              <a:rPr lang="en-US" altLang="ko-KR" sz="1500" b="1" i="0" dirty="0">
                <a:solidFill>
                  <a:srgbClr val="494E52"/>
                </a:solidFill>
                <a:effectLst/>
                <a:latin typeface="-apple-system"/>
              </a:rPr>
              <a:t>(Support Vector Machine, SVM)</a:t>
            </a: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 이 가장 유명합니다</a:t>
            </a: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sz="1500" b="1" dirty="0">
                <a:solidFill>
                  <a:srgbClr val="494E52"/>
                </a:solidFill>
                <a:latin typeface="-apple-system"/>
              </a:rPr>
              <a:t>서포트 벡터 머신</a:t>
            </a:r>
            <a:r>
              <a:rPr lang="en-US" altLang="ko-KR" sz="1500" b="1" dirty="0">
                <a:solidFill>
                  <a:srgbClr val="494E52"/>
                </a:solidFill>
                <a:latin typeface="-apple-system"/>
              </a:rPr>
              <a:t>(SVM)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은 분류 문제를 해결하기 위해 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2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개의 다른 범주에 속한 데이터 포인트 그룹 사이에 좋은 결정 경계를 찾습니다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새로운 데이터 포인트를 분류하려면 결정 경계 어느 쪽에 속하는지를 확인하기만 하면 됩니다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우리가 이렇게 시각적으로 인지할 수 있는 범위는 딱 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3</a:t>
            </a:r>
            <a:r>
              <a:rPr lang="ko-KR" altLang="en-US" sz="1500" b="0" i="0" dirty="0" err="1">
                <a:solidFill>
                  <a:srgbClr val="404248"/>
                </a:solidFill>
                <a:effectLst/>
                <a:latin typeface="Graphik"/>
              </a:rPr>
              <a:t>차원까지다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차원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즉 속성의 개수가 늘어날수록 당연히 복잡해질 거다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. </a:t>
            </a:r>
            <a:r>
              <a:rPr lang="ko-KR" altLang="en-US" sz="1500" b="1" i="0" dirty="0">
                <a:solidFill>
                  <a:srgbClr val="404248"/>
                </a:solidFill>
                <a:effectLst/>
                <a:latin typeface="Graphik"/>
              </a:rPr>
              <a:t>결정 경계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도 단순한 평면이 아닌 고차원이 될 텐데 이를 </a:t>
            </a:r>
            <a:r>
              <a:rPr lang="ko-KR" altLang="en-US" sz="1500" b="1" i="0" dirty="0">
                <a:solidFill>
                  <a:srgbClr val="404248"/>
                </a:solidFill>
                <a:effectLst/>
                <a:latin typeface="Graphik"/>
              </a:rPr>
              <a:t>“</a:t>
            </a:r>
            <a:r>
              <a:rPr lang="ko-KR" altLang="en-US" sz="1500" b="1" i="0" dirty="0" err="1">
                <a:solidFill>
                  <a:srgbClr val="404248"/>
                </a:solidFill>
                <a:effectLst/>
                <a:latin typeface="Graphik"/>
              </a:rPr>
              <a:t>초평면</a:t>
            </a:r>
            <a:r>
              <a:rPr lang="en-US" altLang="ko-KR" sz="1500" b="1" i="0" dirty="0">
                <a:solidFill>
                  <a:srgbClr val="404248"/>
                </a:solidFill>
                <a:effectLst/>
                <a:latin typeface="Graphik"/>
              </a:rPr>
              <a:t>(hyperplane)”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이라고 부른다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이제 </a:t>
            </a:r>
            <a:r>
              <a:rPr lang="ko-KR" altLang="en-US" sz="1500" b="1" i="0" dirty="0">
                <a:solidFill>
                  <a:srgbClr val="404248"/>
                </a:solidFill>
                <a:effectLst/>
                <a:latin typeface="Graphik"/>
              </a:rPr>
              <a:t>결정 경계는 데이터 군으로부터 최대한 멀리 떨어지는 게 좋다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는 걸 알았다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실제로 서포트 벡터 머신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(Support Vector Machine)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이라는 이름에서 </a:t>
            </a:r>
            <a:r>
              <a:rPr lang="en-US" altLang="ko-KR" sz="1500" b="1" i="0" dirty="0">
                <a:solidFill>
                  <a:srgbClr val="404248"/>
                </a:solidFill>
                <a:effectLst/>
                <a:latin typeface="Graphik"/>
              </a:rPr>
              <a:t>Support Vectors</a:t>
            </a:r>
            <a:r>
              <a:rPr lang="ko-KR" altLang="en-US" sz="1500" b="1" i="0" dirty="0">
                <a:solidFill>
                  <a:srgbClr val="404248"/>
                </a:solidFill>
                <a:effectLst/>
                <a:latin typeface="Graphik"/>
              </a:rPr>
              <a:t>는 결정 경계와 가까이 있는 데이터 포인트들을 의미한다</a:t>
            </a:r>
            <a:r>
              <a:rPr lang="en-US" altLang="ko-KR" sz="1500" b="1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 </a:t>
            </a:r>
            <a:endParaRPr lang="en-US" altLang="ko-KR" sz="1500" b="0" i="0" dirty="0">
              <a:solidFill>
                <a:srgbClr val="404248"/>
              </a:solidFill>
              <a:effectLst/>
              <a:latin typeface="Graphik"/>
            </a:endParaRPr>
          </a:p>
          <a:p>
            <a:r>
              <a:rPr lang="ko-KR" altLang="en-US" sz="1500" b="1" i="0" dirty="0">
                <a:solidFill>
                  <a:srgbClr val="404248"/>
                </a:solidFill>
                <a:effectLst/>
                <a:latin typeface="Graphik"/>
              </a:rPr>
              <a:t>마진</a:t>
            </a:r>
            <a:r>
              <a:rPr lang="en-US" altLang="ko-KR" sz="1500" b="1" i="0" dirty="0">
                <a:solidFill>
                  <a:srgbClr val="404248"/>
                </a:solidFill>
                <a:effectLst/>
                <a:latin typeface="Graphik"/>
              </a:rPr>
              <a:t>(Margin)</a:t>
            </a:r>
            <a:r>
              <a:rPr lang="ko-KR" altLang="en-US" sz="1500" b="1" i="0" dirty="0">
                <a:solidFill>
                  <a:srgbClr val="404248"/>
                </a:solidFill>
                <a:effectLst/>
                <a:latin typeface="Graphik"/>
              </a:rPr>
              <a:t>은 결정 경계와 서포트 벡터 사이의 거리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를 의미한다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초평면과 각 클래스의 가장 가까운 데이터 포인트 사이의 거리가 최대가 되는 최선의 결정 경계를 찾습니다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.(</a:t>
            </a:r>
            <a:r>
              <a:rPr lang="ko-KR" altLang="en-US" sz="1500" b="0" i="0" dirty="0">
                <a:solidFill>
                  <a:srgbClr val="404248"/>
                </a:solidFill>
                <a:effectLst/>
                <a:latin typeface="Graphik"/>
              </a:rPr>
              <a:t>마진최대화</a:t>
            </a:r>
            <a:r>
              <a:rPr lang="en-US" altLang="ko-KR" sz="1500" b="0" i="0" dirty="0">
                <a:solidFill>
                  <a:srgbClr val="404248"/>
                </a:solidFill>
                <a:effectLst/>
                <a:latin typeface="Graphik"/>
              </a:rPr>
              <a:t>)</a:t>
            </a:r>
            <a:endParaRPr lang="en-US" altLang="ko-KR" sz="1500" dirty="0">
              <a:solidFill>
                <a:srgbClr val="494E52"/>
              </a:solidFill>
              <a:latin typeface="-apple-system"/>
            </a:endParaRP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6F7B82-9965-4AF4-8369-F14A9FCC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2639964" cy="40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9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4480D8-0FF0-4BCB-B6F5-872D3C30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1.2.3 </a:t>
            </a:r>
            <a:r>
              <a:rPr lang="ko-KR" altLang="en-US" dirty="0"/>
              <a:t>커널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C903A4-9FD3-4DB0-8290-1E8D6886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/>
              <a:t>분류 문제를 간단하게 만들어 주기 위해 데이터를 고차원 표현으로 매핑하는 기법이 이론상으로는 좋아 보이지만 실제로는 구현이 어려운 경우가 많다</a:t>
            </a:r>
            <a:r>
              <a:rPr lang="en-US" altLang="ko-KR" sz="1700" dirty="0"/>
              <a:t>. </a:t>
            </a:r>
            <a:r>
              <a:rPr lang="ko-KR" altLang="en-US" sz="1700" dirty="0"/>
              <a:t>그래서 </a:t>
            </a:r>
            <a:r>
              <a:rPr lang="ko-KR" altLang="en-US" sz="1700" dirty="0" err="1">
                <a:solidFill>
                  <a:srgbClr val="FF0000"/>
                </a:solidFill>
              </a:rPr>
              <a:t>커널기법</a:t>
            </a:r>
            <a:r>
              <a:rPr lang="en-US" altLang="ko-KR" sz="1700" dirty="0">
                <a:solidFill>
                  <a:srgbClr val="FF0000"/>
                </a:solidFill>
              </a:rPr>
              <a:t>(kernel trick)</a:t>
            </a:r>
            <a:r>
              <a:rPr lang="ko-KR" altLang="en-US" sz="1700" dirty="0"/>
              <a:t>이 등장 했습니다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요지는 가장 좋은 결정 초평면을 찾기 위해 새로운 공간에서의 두 데이터 포인트 사이의 거리를 계산하는 것</a:t>
            </a:r>
            <a:r>
              <a:rPr lang="en-US" altLang="ko-KR" sz="1700" dirty="0"/>
              <a:t>!</a:t>
            </a:r>
          </a:p>
          <a:p>
            <a:r>
              <a:rPr lang="ko-KR" altLang="en-US" sz="1700" dirty="0" err="1"/>
              <a:t>커널함수</a:t>
            </a:r>
            <a:r>
              <a:rPr lang="en-US" altLang="ko-KR" sz="1700" dirty="0"/>
              <a:t>(kernel function)</a:t>
            </a:r>
            <a:r>
              <a:rPr lang="ko-KR" altLang="en-US" sz="1700" dirty="0"/>
              <a:t>를 사용하면 효율적으로 계산 가능합니다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 err="1">
                <a:solidFill>
                  <a:srgbClr val="FF0000"/>
                </a:solidFill>
              </a:rPr>
              <a:t>커널함수</a:t>
            </a:r>
            <a:r>
              <a:rPr lang="ko-KR" altLang="en-US" sz="1700" dirty="0" err="1"/>
              <a:t>는</a:t>
            </a:r>
            <a:r>
              <a:rPr lang="ko-KR" altLang="en-US" sz="1700" dirty="0"/>
              <a:t> 원본 공간에 있는 두 데이터 포인트를 새로운 표현으로 변환하지 않고</a:t>
            </a:r>
            <a:r>
              <a:rPr lang="en-US" altLang="ko-KR" sz="1700" dirty="0"/>
              <a:t>, </a:t>
            </a:r>
            <a:r>
              <a:rPr lang="ko-KR" altLang="en-US" sz="1700" dirty="0"/>
              <a:t>타깃 표현 공간에 </a:t>
            </a:r>
            <a:r>
              <a:rPr lang="ko-KR" altLang="en-US" sz="1700" dirty="0" err="1"/>
              <a:t>위치했을때의</a:t>
            </a:r>
            <a:r>
              <a:rPr lang="ko-KR" altLang="en-US" sz="1700" dirty="0"/>
              <a:t> 거리를 매핑해주는 계산법</a:t>
            </a:r>
            <a:endParaRPr lang="en-US" altLang="ko-KR" sz="1700" dirty="0"/>
          </a:p>
          <a:p>
            <a:r>
              <a:rPr lang="ko-KR" altLang="en-US" sz="1700" dirty="0" err="1"/>
              <a:t>커널함수는</a:t>
            </a:r>
            <a:r>
              <a:rPr lang="ko-KR" altLang="en-US" sz="1700" dirty="0"/>
              <a:t> 사람이 직접 만들어야 합니다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SVM</a:t>
            </a:r>
            <a:r>
              <a:rPr lang="ko-KR" altLang="en-US" sz="1700" dirty="0"/>
              <a:t>에서 학습 되는 것은 분할 </a:t>
            </a:r>
            <a:r>
              <a:rPr lang="ko-KR" altLang="en-US" sz="1700" dirty="0" err="1"/>
              <a:t>초평면뿐입니다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3595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C72F6E-EA2B-48EE-AE68-B8DF3B67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1.2.4 </a:t>
            </a:r>
            <a:r>
              <a:rPr lang="ko-KR" altLang="en-US" sz="3200" dirty="0"/>
              <a:t>결정 트리</a:t>
            </a:r>
            <a:r>
              <a:rPr lang="en-US" altLang="ko-KR" sz="3200" dirty="0"/>
              <a:t>, </a:t>
            </a:r>
            <a:r>
              <a:rPr lang="ko-KR" altLang="en-US" sz="3200" dirty="0"/>
              <a:t>랜덤 포레스트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그래디언트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부스팅</a:t>
            </a:r>
            <a:r>
              <a:rPr lang="ko-KR" altLang="en-US" sz="3200" dirty="0"/>
              <a:t> 머신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5CD217-11A9-42ED-BAFE-60BB3FE7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025" y="2171700"/>
            <a:ext cx="5041777" cy="4486275"/>
          </a:xfrm>
        </p:spPr>
        <p:txBody>
          <a:bodyPr/>
          <a:lstStyle/>
          <a:p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결정 트리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(decision tree)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는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플로우차트와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같은 구조를 가집니다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  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입력 데이터 포인트를 분류하거나 주어진 입력에 대해 출력 값을 예측합니다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시각화하고 이해하기 쉽습니다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494E52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D8A5B72-CA82-4B45-BC7E-5C9C7F4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4729677" cy="323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7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16D85B-B757-40CF-B247-3682DDE3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1.2.4 </a:t>
            </a:r>
            <a:r>
              <a:rPr lang="ko-KR" altLang="en-US" sz="3200" dirty="0"/>
              <a:t>결정 트리</a:t>
            </a:r>
            <a:r>
              <a:rPr lang="en-US" altLang="ko-KR" sz="3200" dirty="0"/>
              <a:t>, </a:t>
            </a:r>
            <a:r>
              <a:rPr lang="ko-KR" altLang="en-US" sz="3200" dirty="0"/>
              <a:t>랜덤 포레스트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그래디언트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부스팅</a:t>
            </a:r>
            <a:r>
              <a:rPr lang="ko-KR" altLang="en-US" sz="3200" dirty="0"/>
              <a:t> 머신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A019A0-9D0A-4B56-8BB0-C1CAB1B9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515" y="2669042"/>
            <a:ext cx="5077287" cy="463224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랜덤 포레스트</a:t>
            </a:r>
            <a:r>
              <a:rPr lang="en-US" altLang="ko-KR" dirty="0"/>
              <a:t>: </a:t>
            </a:r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랜덤 포레스트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(Random Forest)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알고리즘은 결정 트리 학습에 기초한 것으로 안정적이고 실전에 유용합니다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서로 다른 결정 트리를 만들고 그 출력을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앙상블하는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방법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1800" b="1" i="0" dirty="0">
                <a:solidFill>
                  <a:srgbClr val="444444"/>
                </a:solidFill>
                <a:effectLst/>
                <a:latin typeface="Arimo"/>
              </a:rPr>
              <a:t>앙상블 기법은 </a:t>
            </a:r>
            <a:r>
              <a:rPr lang="ko-KR" altLang="en-US" sz="1800" b="0" i="0" dirty="0" err="1">
                <a:solidFill>
                  <a:srgbClr val="444444"/>
                </a:solidFill>
                <a:effectLst/>
                <a:latin typeface="Arimo"/>
              </a:rPr>
              <a:t>이진트리로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rimo"/>
              </a:rPr>
              <a:t> 구성된 여러 개의 트리를 만들고 각 트리의 결과를 조합해 결과를 하나로 합치는 것을 말한다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rimo"/>
              </a:rPr>
              <a:t>.</a:t>
            </a:r>
            <a:endParaRPr lang="ko-KR" alt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B49E3CA-A0BA-4446-904B-3BD00284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75277"/>
            <a:ext cx="4513144" cy="21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62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7553FC-8C7F-4DFE-BA55-A1E5457A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1.2.4 </a:t>
            </a:r>
            <a:r>
              <a:rPr lang="ko-KR" altLang="en-US" sz="3200" dirty="0"/>
              <a:t>결정 트리</a:t>
            </a:r>
            <a:r>
              <a:rPr lang="en-US" altLang="ko-KR" sz="3200" dirty="0"/>
              <a:t>, </a:t>
            </a:r>
            <a:r>
              <a:rPr lang="ko-KR" altLang="en-US" sz="3200" dirty="0"/>
              <a:t>랜덤 포레스트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그래디언트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부스팅</a:t>
            </a:r>
            <a:r>
              <a:rPr lang="ko-KR" altLang="en-US" sz="3200" dirty="0"/>
              <a:t> 머신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2C2BF4F-2C9A-4945-A7DD-DAA6AC30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머신</a:t>
            </a:r>
            <a:r>
              <a:rPr lang="en-US" altLang="ko-KR" dirty="0"/>
              <a:t>: </a:t>
            </a:r>
            <a:r>
              <a:rPr lang="ko-KR" altLang="en-US" dirty="0"/>
              <a:t>랜덤 </a:t>
            </a:r>
            <a:r>
              <a:rPr lang="ko-KR" altLang="en-US" dirty="0" err="1"/>
              <a:t>포레스트와</a:t>
            </a:r>
            <a:r>
              <a:rPr lang="ko-KR" altLang="en-US" dirty="0"/>
              <a:t> 비슷하게 결정 트리를 </a:t>
            </a:r>
            <a:r>
              <a:rPr lang="ko-KR" altLang="en-US" dirty="0" err="1"/>
              <a:t>앙상블하는</a:t>
            </a:r>
            <a:r>
              <a:rPr lang="ko-KR" altLang="en-US" dirty="0"/>
              <a:t> 것을 기반으로 하는 머신 러닝입니다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그래디언트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부스팅을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사용합니다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그래디언트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부스팅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/>
              <a:t>이전 모델에서 놓친 데이터 포인트를 보완하는 새로운 모델을 반복적으로 훈련하여 머신 러닝 모델을 향상하는 방법</a:t>
            </a:r>
            <a:endParaRPr lang="en-US" altLang="ko-KR" dirty="0"/>
          </a:p>
          <a:p>
            <a:r>
              <a:rPr lang="ko-KR" altLang="en-US" dirty="0" err="1"/>
              <a:t>딥러닝을</a:t>
            </a:r>
            <a:r>
              <a:rPr lang="ko-KR" altLang="en-US" dirty="0"/>
              <a:t> 제외하고 </a:t>
            </a:r>
            <a:r>
              <a:rPr lang="ko-KR" altLang="en-US" dirty="0" err="1"/>
              <a:t>캐글</a:t>
            </a:r>
            <a:r>
              <a:rPr lang="ko-KR" altLang="en-US" dirty="0"/>
              <a:t> 경연 </a:t>
            </a:r>
            <a:r>
              <a:rPr lang="ko-KR" altLang="en-US" dirty="0" err="1"/>
              <a:t>대뢰에서</a:t>
            </a:r>
            <a:r>
              <a:rPr lang="ko-KR" altLang="en-US" dirty="0"/>
              <a:t> 가장 많이 사용되는 기법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893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262BBE-3C1E-4488-B224-5C40CF11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1.2.5 </a:t>
            </a:r>
            <a:r>
              <a:rPr lang="ko-KR" altLang="en-US" dirty="0"/>
              <a:t>다시 신경망으로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438137-7764-4A78-8143-157E02F9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2010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년경부터 일부 사람들이 중요한 성과를 내며 신경망은 다시 주목을 받았습니다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2015-2016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년에 열린 컴퓨터비전 콘퍼런스에서는 어떤 형태로든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컨브넷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(Convolution neural network -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영상 인식에 특화된 심층 신경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을 포함하지 않은 발표를 찾는 것이 어려울 정도로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합성곱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신경망은 이제 메인 알고리즘으로 자리잡았습니다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921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9785F-A823-498D-B429-24B1F446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1.2.6 </a:t>
            </a:r>
            <a:r>
              <a:rPr lang="ko-KR" altLang="en-US" dirty="0" err="1"/>
              <a:t>딥러닝의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FF14F6-18AF-423D-8085-3FD034CA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딥러닝은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머신 러닝에서 가장 중요한 단계인 특성 공학을 자동화 한다는 점에서 매우 큰 장점을 가지고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 </a:t>
            </a:r>
          </a:p>
          <a:p>
            <a:pPr algn="l"/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특성공학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(feature engineering)</a:t>
            </a:r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이란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머신 러닝 방법들로 처리하기 용이하게 초기 입력 데이터를 여러 방식으로 변환하는 것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 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ㄴ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층을 거치며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점진적으로 복잡한 표현이 만들어짐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ㄴ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점진적인 중간 표현이 공동으로 학습</a:t>
            </a:r>
          </a:p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이런 특징이 머신 러닝 접근 방법보다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딥러닝이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훨씬 성공하게 된 이유입니다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86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1ACD8F-8B3E-4759-B32E-2DDB084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1.2.7 </a:t>
            </a:r>
            <a:r>
              <a:rPr lang="ko-KR" altLang="en-US" dirty="0"/>
              <a:t>머신 러닝의 최근 동향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8FC4C5-4A9F-47B9-9F72-B062E346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동향을 알아보기 가장 좋은 방법은 사람들이 가장 많은 커뮤니티를 찾는 것입니다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그렇기에 머신 러닝 알고리즘과 도구의 동향에 대한 정보를 얻는 좋은 방법은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캐글의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머신 러닝 경연을 살펴보는 것입니다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2016-2017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캐글에는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그래디언트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부스팅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머신과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딥러닝의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두 가지 접근 방법이 주류를 이뤘다고 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dirty="0"/>
              <a:t>오늘날 머신 러닝을 성공적으로 적용하기 위해 알아야 할 두 가지 </a:t>
            </a:r>
            <a:r>
              <a:rPr lang="ko-KR" altLang="en-US"/>
              <a:t>기술은 얕은 학습 문제를 위한 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</a:t>
            </a:r>
            <a:r>
              <a:rPr lang="ko-KR" altLang="en-US" dirty="0" err="1"/>
              <a:t>머신과</a:t>
            </a:r>
            <a:r>
              <a:rPr lang="ko-KR" altLang="en-US" dirty="0"/>
              <a:t> 지각에 관한 문제를 위한 </a:t>
            </a:r>
            <a:r>
              <a:rPr lang="ko-KR" altLang="en-US" dirty="0" err="1"/>
              <a:t>딥러닝입니다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4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CC94AA-786E-4A2B-A17F-4F4CA0EE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9EAE34-019C-4B3E-AB8D-A741D93C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1.1 https://img1.daumcdn.net/thumb/R800x0/?scode=mtistory2&amp;fname=https%3A%2F%2Fblog.kakaocdn.net%2Fdn%2FcbREx5%2FbtqCzBpiWJj%2F9y3xPLAIL9qV6cFGvUWDiK%2Fimg.png</a:t>
            </a:r>
          </a:p>
          <a:p>
            <a:r>
              <a:rPr lang="en-US" altLang="ko-KR" sz="1700" dirty="0"/>
              <a:t>1.1.2. https://tensorflowkorea.files.wordpress.com/2018/12/030.jpg?w=300&amp;h=193</a:t>
            </a:r>
          </a:p>
          <a:p>
            <a:r>
              <a:rPr lang="en-US" altLang="ko-KR" sz="1700" dirty="0"/>
              <a:t>1.1.4. https://thebook.io/img/006975/035.jpg</a:t>
            </a:r>
          </a:p>
          <a:p>
            <a:r>
              <a:rPr lang="en-US" altLang="ko-KR" sz="1700" dirty="0"/>
              <a:t>1.1.5. https://thebook.io/img/006975/036_1.jpg</a:t>
            </a:r>
          </a:p>
          <a:p>
            <a:r>
              <a:rPr lang="en-US" altLang="ko-KR" sz="1700" dirty="0"/>
              <a:t>1.1.5. https://thebook.io/006975/part01/ch01/01/05-02/</a:t>
            </a:r>
          </a:p>
          <a:p>
            <a:r>
              <a:rPr lang="en-US" altLang="ko-KR" sz="1700" dirty="0"/>
              <a:t>1.1.5. https://thebook.io/006975/part01/ch01/01/05-03/</a:t>
            </a:r>
          </a:p>
          <a:p>
            <a:r>
              <a:rPr lang="en-US" altLang="ko-KR" sz="1700" dirty="0"/>
              <a:t>1.2.3. https://thebook.io/006975/part01/ch01/02/03-01/</a:t>
            </a:r>
          </a:p>
          <a:p>
            <a:r>
              <a:rPr lang="en-US" altLang="ko-KR" sz="1700" dirty="0"/>
              <a:t>1.2.4. https://thebook.io/006975/part01/ch01/02/04/</a:t>
            </a:r>
          </a:p>
          <a:p>
            <a:r>
              <a:rPr lang="en-US" altLang="ko-KR" sz="1700" dirty="0"/>
              <a:t>1.2.4. https://ldgeao99.wordpress.com/2017/04/11/%EC%95%99%EC%83%81%EB%B8%94-%EA%B8%B0%EB%B2%95/</a:t>
            </a:r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98778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62B3706D-4BDF-4328-9C7E-D0CFB019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인공 지능과 머신 러닝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0610F53-4C88-4F4D-B722-7132424544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952625"/>
            <a:ext cx="762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77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3992F7-26D0-4FBC-A434-99EBE69F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왜 </a:t>
            </a:r>
            <a:r>
              <a:rPr lang="ko-KR" altLang="en-US" dirty="0" err="1"/>
              <a:t>딥러닝일까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 </a:t>
            </a:r>
            <a:r>
              <a:rPr lang="ko-KR" altLang="en-US" dirty="0"/>
              <a:t>지금일까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="" xmlns:a16="http://schemas.microsoft.com/office/drawing/2014/main" id="{A32B5BF3-C73D-458A-903D-6A39D2C71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034267"/>
              </p:ext>
            </p:extLst>
          </p:nvPr>
        </p:nvGraphicFramePr>
        <p:xfrm>
          <a:off x="1371600" y="2171700"/>
          <a:ext cx="5170516" cy="369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98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0A3C68-EED4-4007-9EB6-2FFD9AE3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r>
              <a:rPr lang="en-US" altLang="ko-KR" dirty="0"/>
              <a:t>, </a:t>
            </a:r>
            <a:r>
              <a:rPr lang="ko-KR" altLang="en-US" dirty="0" err="1"/>
              <a:t>머신러닝의</a:t>
            </a:r>
            <a:r>
              <a:rPr lang="ko-KR" altLang="en-US" dirty="0"/>
              <a:t> 진보를 이끈 세가지 기술적인 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9F729EA-AB64-4733-988C-2E7AF59D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하드웨어의 </a:t>
            </a:r>
            <a:r>
              <a:rPr lang="ko-KR" altLang="en-US" dirty="0"/>
              <a:t>발달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데이터셋과</a:t>
            </a:r>
            <a:r>
              <a:rPr lang="ko-KR" altLang="en-US" dirty="0" smtClean="0"/>
              <a:t> </a:t>
            </a:r>
            <a:r>
              <a:rPr lang="ko-KR" altLang="en-US" dirty="0"/>
              <a:t>벤치마크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알고리즘 </a:t>
            </a:r>
            <a:r>
              <a:rPr lang="ko-KR" altLang="en-US" dirty="0"/>
              <a:t>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041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F55232-575A-4C89-A279-217C711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1.3.1 </a:t>
            </a:r>
            <a:r>
              <a:rPr lang="ko-KR" altLang="en-US"/>
              <a:t>하드웨어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D67C7B1-825B-401E-96A4-9912DD5F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하드웨어의 발달로 인한 </a:t>
            </a:r>
            <a:r>
              <a:rPr lang="ko-KR" altLang="en-US" dirty="0" err="1"/>
              <a:t>딥러닝의</a:t>
            </a:r>
            <a:r>
              <a:rPr lang="ko-KR" altLang="en-US" dirty="0"/>
              <a:t> 편리성 향상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의 발달로 심층 신경망도 높은 수준으로 병렬화 가능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의 발달로 훨씬 향상된 연산속도</a:t>
            </a:r>
            <a:endParaRPr lang="en-US" altLang="ko-KR" dirty="0"/>
          </a:p>
          <a:p>
            <a:r>
              <a:rPr lang="en-US" altLang="ko-KR" dirty="0"/>
              <a:t>TPU(</a:t>
            </a:r>
            <a:r>
              <a:rPr lang="ko-KR" altLang="en-US" dirty="0" err="1"/>
              <a:t>텐서</a:t>
            </a:r>
            <a:r>
              <a:rPr lang="ko-KR" altLang="en-US" dirty="0"/>
              <a:t> 처리 장치</a:t>
            </a:r>
            <a:r>
              <a:rPr lang="en-US" altLang="ko-KR" dirty="0"/>
              <a:t>)</a:t>
            </a:r>
            <a:r>
              <a:rPr lang="ko-KR" altLang="en-US" dirty="0"/>
              <a:t>의 개발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37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484AA1-EBF9-476C-AD83-ADA9C6FE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1.3.2 </a:t>
            </a:r>
            <a:r>
              <a:rPr lang="ko-KR" altLang="en-US" dirty="0"/>
              <a:t>데이터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DE94CFA-5001-42AE-B745-CEDA6FD7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으로</a:t>
            </a:r>
            <a:r>
              <a:rPr lang="ko-KR" altLang="en-US" dirty="0"/>
              <a:t> 머신 러닝을 위한 대량의 데이터셋 수집</a:t>
            </a:r>
            <a:r>
              <a:rPr lang="en-US" altLang="ko-KR" dirty="0"/>
              <a:t>, </a:t>
            </a:r>
            <a:r>
              <a:rPr lang="ko-KR" altLang="en-US" dirty="0"/>
              <a:t>배포 가능</a:t>
            </a:r>
            <a:endParaRPr lang="en-US" altLang="ko-KR" dirty="0"/>
          </a:p>
          <a:p>
            <a:r>
              <a:rPr lang="ko-KR" altLang="en-US" dirty="0" err="1"/>
              <a:t>딥러닝의</a:t>
            </a:r>
            <a:r>
              <a:rPr lang="ko-KR" altLang="en-US" dirty="0"/>
              <a:t> 성장을 이끈 </a:t>
            </a:r>
            <a:r>
              <a:rPr lang="en-US" altLang="ko-KR" dirty="0"/>
              <a:t>ImageNet </a:t>
            </a:r>
            <a:r>
              <a:rPr lang="ko-KR" altLang="en-US" dirty="0"/>
              <a:t>데이터셋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949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B57712-2C6F-42F8-94F0-48BC731A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1.3.3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5CEED15-1C5E-48D5-9F50-F845BA566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41171"/>
          </a:xfrm>
        </p:spPr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년도 후반까지는 매우 깊은 심층 신경망 훈련 불가</a:t>
            </a:r>
            <a:endParaRPr lang="en-US" altLang="ko-KR" dirty="0"/>
          </a:p>
          <a:p>
            <a:r>
              <a:rPr lang="ko-KR" altLang="en-US" dirty="0"/>
              <a:t>└</a:t>
            </a:r>
            <a:r>
              <a:rPr lang="en-US" altLang="ko-KR" dirty="0"/>
              <a:t>&gt;</a:t>
            </a:r>
            <a:r>
              <a:rPr lang="ko-KR" altLang="en-US" dirty="0"/>
              <a:t>원인</a:t>
            </a:r>
            <a:r>
              <a:rPr lang="en-US" altLang="ko-KR" dirty="0"/>
              <a:t>: </a:t>
            </a:r>
            <a:r>
              <a:rPr lang="ko-KR" altLang="en-US" dirty="0"/>
              <a:t>깊게 쌓은 층을 통과해서 기울기 전파 불가능</a:t>
            </a:r>
            <a:r>
              <a:rPr lang="en-US" altLang="ko-KR" dirty="0"/>
              <a:t>, </a:t>
            </a:r>
            <a:r>
              <a:rPr lang="ko-KR" altLang="en-US" dirty="0"/>
              <a:t>신경망을 훈련하기 위한 </a:t>
            </a:r>
            <a:r>
              <a:rPr lang="en-US" altLang="ko-KR" dirty="0"/>
              <a:t>  </a:t>
            </a:r>
            <a:r>
              <a:rPr lang="ko-KR" altLang="en-US" dirty="0"/>
              <a:t>피드백 신호가 층이 늘어남에 따라 희미해짐</a:t>
            </a:r>
            <a:endParaRPr lang="en-US" altLang="ko-KR" dirty="0"/>
          </a:p>
          <a:p>
            <a:r>
              <a:rPr lang="ko-KR" altLang="en-US" dirty="0"/>
              <a:t>└</a:t>
            </a:r>
            <a:r>
              <a:rPr lang="en-US" altLang="ko-KR" dirty="0"/>
              <a:t>&gt; 2009~2010</a:t>
            </a:r>
            <a:r>
              <a:rPr lang="ko-KR" altLang="en-US" dirty="0"/>
              <a:t>년경 알고리즘 개선을 통하여 해결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신경망의 층에 더 잘 맞는 </a:t>
            </a:r>
            <a:r>
              <a:rPr lang="ko-KR" altLang="en-US" b="1" dirty="0"/>
              <a:t>활성화 함수</a:t>
            </a:r>
            <a:r>
              <a:rPr lang="en-US" altLang="ko-KR" b="1" dirty="0"/>
              <a:t>  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층별 사전 훈련을 불필요하게 만든 </a:t>
            </a:r>
            <a:r>
              <a:rPr lang="ko-KR" altLang="en-US" b="1" dirty="0"/>
              <a:t>가중치 초기화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/>
              <a:t>3.RMSProp,  Adam </a:t>
            </a:r>
            <a:r>
              <a:rPr lang="ko-KR" altLang="en-US" dirty="0"/>
              <a:t>같은 더 좋은 </a:t>
            </a:r>
            <a:r>
              <a:rPr lang="ko-KR" altLang="en-US" b="1" dirty="0"/>
              <a:t>최적화 방법 </a:t>
            </a:r>
          </a:p>
        </p:txBody>
      </p:sp>
    </p:spTree>
    <p:extLst>
      <p:ext uri="{BB962C8B-B14F-4D97-AF65-F5344CB8AC3E}">
        <p14:creationId xmlns:p14="http://schemas.microsoft.com/office/powerpoint/2010/main" val="1446884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AF208F-C327-4446-92DB-040D71D6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1.3.6 </a:t>
            </a:r>
            <a:r>
              <a:rPr lang="ko-KR" altLang="en-US" dirty="0"/>
              <a:t>지속될까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DFF500-AAF8-4BA8-8938-95EAF17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ko-KR" altLang="en-US" dirty="0"/>
              <a:t>미래에는 </a:t>
            </a:r>
            <a:r>
              <a:rPr lang="ko-KR" altLang="en-US" dirty="0" err="1"/>
              <a:t>딥러닝으로</a:t>
            </a:r>
            <a:r>
              <a:rPr lang="ko-KR" altLang="en-US" dirty="0"/>
              <a:t> 개발한 심층 신경망을 사용하지 않을 수도 있음 하지만</a:t>
            </a:r>
            <a:r>
              <a:rPr lang="en-US" altLang="ko-KR" dirty="0"/>
              <a:t>, </a:t>
            </a:r>
            <a:r>
              <a:rPr lang="ko-KR" altLang="en-US" dirty="0" err="1"/>
              <a:t>딥러닝과</a:t>
            </a:r>
            <a:r>
              <a:rPr lang="en-US" altLang="ko-KR" dirty="0"/>
              <a:t>, </a:t>
            </a:r>
            <a:r>
              <a:rPr lang="ko-KR" altLang="en-US" dirty="0" err="1"/>
              <a:t>딥러닝의</a:t>
            </a:r>
            <a:r>
              <a:rPr lang="ko-KR" altLang="en-US" dirty="0"/>
              <a:t> 핵심 개념에서 직접 파생됨 무엇인 가를 사용할 가능성 있음 </a:t>
            </a:r>
            <a:endParaRPr lang="en-US" altLang="ko-KR" dirty="0"/>
          </a:p>
          <a:p>
            <a:r>
              <a:rPr lang="ko-KR" altLang="en-US" b="1" dirty="0"/>
              <a:t>단순함</a:t>
            </a:r>
            <a:r>
              <a:rPr lang="en-US" altLang="ko-KR" dirty="0"/>
              <a:t>:  </a:t>
            </a:r>
            <a:r>
              <a:rPr lang="ko-KR" altLang="en-US" dirty="0"/>
              <a:t>특성 공학이 필요하지 않아 복잡하고 불안정한 많은 엔지니어링  과정을  쉽게 변경 가능</a:t>
            </a:r>
            <a:endParaRPr lang="en-US" altLang="ko-KR" dirty="0"/>
          </a:p>
          <a:p>
            <a:r>
              <a:rPr lang="ko-KR" altLang="en-US" b="1" dirty="0"/>
              <a:t>확장성</a:t>
            </a:r>
            <a:r>
              <a:rPr lang="en-US" altLang="ko-KR" dirty="0"/>
              <a:t>: GPU, TPU</a:t>
            </a:r>
            <a:r>
              <a:rPr lang="ko-KR" altLang="en-US" dirty="0"/>
              <a:t>에서 쉽게 병렬화 가능해서 무어의 법칙 크게 적용</a:t>
            </a:r>
            <a:r>
              <a:rPr lang="en-US" altLang="ko-KR" dirty="0"/>
              <a:t>, </a:t>
            </a:r>
            <a:r>
              <a:rPr lang="ko-KR" altLang="en-US" dirty="0"/>
              <a:t>딥러닝 모델은 작은 배치 데이터에서 반복적으로 훈련 가능해서 어떤 크기의 데이터셋에서도 훈련 가능</a:t>
            </a:r>
            <a:endParaRPr lang="en-US" altLang="ko-KR" dirty="0"/>
          </a:p>
          <a:p>
            <a:r>
              <a:rPr lang="ko-KR" altLang="en-US" b="1" dirty="0"/>
              <a:t>다용도와 재사용성</a:t>
            </a:r>
            <a:r>
              <a:rPr lang="en-US" altLang="ko-KR" dirty="0"/>
              <a:t>:</a:t>
            </a:r>
            <a:r>
              <a:rPr lang="ko-KR" altLang="en-US" dirty="0"/>
              <a:t> 딥러닝 모델은 처음부터 다시 시작하지 않고</a:t>
            </a:r>
            <a:r>
              <a:rPr lang="en-US" altLang="ko-KR" dirty="0"/>
              <a:t>, </a:t>
            </a:r>
            <a:r>
              <a:rPr lang="ko-KR" altLang="en-US" dirty="0" err="1"/>
              <a:t>추가디는</a:t>
            </a:r>
            <a:r>
              <a:rPr lang="ko-KR" altLang="en-US" dirty="0"/>
              <a:t> 데이터로도 훈련 가능</a:t>
            </a:r>
            <a:r>
              <a:rPr lang="en-US" altLang="ko-KR" dirty="0"/>
              <a:t>,  </a:t>
            </a:r>
            <a:r>
              <a:rPr lang="ko-KR" altLang="en-US" dirty="0"/>
              <a:t>더 복잡하고 강력한 모델을 만들기 위해 이전의 작업 재활용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1944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26ABCA-BA77-4431-8CB1-07328DF0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신경망과의 첫 만남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2E6133A-4177-4E65-BB54-F02A6DC1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데이터셋 </a:t>
            </a:r>
            <a:r>
              <a:rPr lang="en-US" altLang="ko-KR" dirty="0"/>
              <a:t>: </a:t>
            </a:r>
            <a:r>
              <a:rPr lang="ko-KR" altLang="en-US" dirty="0"/>
              <a:t>흑백 손글씨의 </a:t>
            </a:r>
            <a:r>
              <a:rPr lang="en-US" altLang="ko-KR" dirty="0"/>
              <a:t>28*28</a:t>
            </a:r>
            <a:r>
              <a:rPr lang="ko-KR" altLang="en-US" dirty="0"/>
              <a:t>픽셀 이미지를 </a:t>
            </a:r>
            <a:r>
              <a:rPr lang="en-US" altLang="ko-KR" dirty="0"/>
              <a:t>10</a:t>
            </a:r>
            <a:r>
              <a:rPr lang="ko-KR" altLang="en-US" dirty="0"/>
              <a:t>개의 범주</a:t>
            </a:r>
            <a:r>
              <a:rPr lang="en-US" altLang="ko-KR" dirty="0"/>
              <a:t>(0~9)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만개의 </a:t>
            </a:r>
            <a:r>
              <a:rPr lang="en-US" altLang="ko-KR" dirty="0" err="1"/>
              <a:t>Train_data</a:t>
            </a:r>
            <a:r>
              <a:rPr lang="en-US" altLang="ko-KR" dirty="0"/>
              <a:t>, 1</a:t>
            </a:r>
            <a:r>
              <a:rPr lang="ko-KR" altLang="en-US" dirty="0"/>
              <a:t>만 개의 </a:t>
            </a:r>
            <a:r>
              <a:rPr lang="en-US" altLang="ko-KR" dirty="0" err="1"/>
              <a:t>Test_data</a:t>
            </a:r>
            <a:r>
              <a:rPr lang="ko-KR" altLang="en-US" dirty="0"/>
              <a:t>로 구성됨</a:t>
            </a:r>
            <a:endParaRPr lang="en-US" altLang="ko-KR" dirty="0"/>
          </a:p>
          <a:p>
            <a:r>
              <a:rPr lang="ko-KR" altLang="en-US" dirty="0" err="1"/>
              <a:t>크롤링으로</a:t>
            </a:r>
            <a:r>
              <a:rPr lang="ko-KR" altLang="en-US" dirty="0"/>
              <a:t> 가져올 필요 없이 배열 형태로 </a:t>
            </a:r>
            <a:r>
              <a:rPr lang="ko-KR" altLang="en-US" dirty="0" err="1"/>
              <a:t>케라스에</a:t>
            </a:r>
            <a:r>
              <a:rPr lang="ko-KR" altLang="en-US" dirty="0"/>
              <a:t> 포함되어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387154C-F9DD-4AD3-BAE0-33BE7C81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31005"/>
            <a:ext cx="3143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7403" y="825269"/>
            <a:ext cx="9604375" cy="5284586"/>
          </a:xfrm>
        </p:spPr>
        <p:txBody>
          <a:bodyPr/>
          <a:lstStyle/>
          <a:p>
            <a:r>
              <a:rPr lang="ko-KR" altLang="en-US" dirty="0" err="1" smtClean="0"/>
              <a:t>케라스에서</a:t>
            </a:r>
            <a:r>
              <a:rPr lang="ko-KR" altLang="en-US" dirty="0" smtClean="0"/>
              <a:t> </a:t>
            </a:r>
            <a:r>
              <a:rPr lang="en-US" altLang="ko-KR" dirty="0"/>
              <a:t>MNIST </a:t>
            </a:r>
            <a:r>
              <a:rPr lang="ko-KR" altLang="en-US" dirty="0"/>
              <a:t>데이터셋 적재하기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train_images</a:t>
            </a:r>
            <a:r>
              <a:rPr lang="ko-KR" altLang="en-US" dirty="0"/>
              <a:t>와 </a:t>
            </a:r>
            <a:r>
              <a:rPr lang="en-US" altLang="ko-KR" dirty="0" err="1"/>
              <a:t>train_labels</a:t>
            </a:r>
            <a:r>
              <a:rPr lang="ko-KR" altLang="en-US" dirty="0"/>
              <a:t>가 모델이 학습해야 할 </a:t>
            </a:r>
            <a:r>
              <a:rPr lang="ko-KR" altLang="en-US" b="1" dirty="0"/>
              <a:t>훈련 세트</a:t>
            </a:r>
            <a:r>
              <a:rPr lang="ko-KR" altLang="en-US" dirty="0"/>
              <a:t>를 구성</a:t>
            </a:r>
            <a:endParaRPr lang="en-US" altLang="ko-KR" dirty="0"/>
          </a:p>
          <a:p>
            <a:r>
              <a:rPr lang="ko-KR" altLang="en-US" dirty="0"/>
              <a:t>모델은 </a:t>
            </a:r>
            <a:r>
              <a:rPr lang="en-US" altLang="ko-KR" dirty="0" err="1"/>
              <a:t>test_images</a:t>
            </a:r>
            <a:r>
              <a:rPr lang="ko-KR" altLang="en-US" dirty="0"/>
              <a:t>와 </a:t>
            </a:r>
            <a:r>
              <a:rPr lang="en-US" altLang="ko-KR" dirty="0" err="1"/>
              <a:t>test_labels</a:t>
            </a:r>
            <a:r>
              <a:rPr lang="ko-KR" altLang="en-US" dirty="0"/>
              <a:t>로 구성된 </a:t>
            </a:r>
            <a:r>
              <a:rPr lang="ko-KR" altLang="en-US" b="1" dirty="0"/>
              <a:t>테스트 세트</a:t>
            </a:r>
            <a:r>
              <a:rPr lang="ko-KR" altLang="en-US" dirty="0"/>
              <a:t>에서</a:t>
            </a:r>
            <a:r>
              <a:rPr lang="ko-KR" altLang="en-US" b="1" dirty="0"/>
              <a:t> </a:t>
            </a:r>
            <a:r>
              <a:rPr lang="ko-KR" altLang="en-US" dirty="0"/>
              <a:t>테스트될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E57FB5C-62EB-4E72-8822-936CF8A5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34" y="1375928"/>
            <a:ext cx="6756400" cy="1177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147ABC7-8411-4135-A9D3-612D4F37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34" y="4063484"/>
            <a:ext cx="3752850" cy="1781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46EDC41-4D27-41D2-B194-9ADA3558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69" y="4046544"/>
            <a:ext cx="3819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7529" y="2140037"/>
            <a:ext cx="9604375" cy="3579812"/>
          </a:xfrm>
        </p:spPr>
        <p:txBody>
          <a:bodyPr/>
          <a:lstStyle/>
          <a:p>
            <a:r>
              <a:rPr lang="ko-KR" altLang="en-US" dirty="0"/>
              <a:t>작업순서</a:t>
            </a:r>
            <a:endParaRPr lang="en-US" altLang="ko-KR" dirty="0"/>
          </a:p>
          <a:p>
            <a:r>
              <a:rPr lang="en-US" altLang="ko-KR" dirty="0"/>
              <a:t>1.  </a:t>
            </a:r>
            <a:r>
              <a:rPr lang="ko-KR" altLang="en-US" dirty="0"/>
              <a:t>훈련 세트를 네트워크에 주입</a:t>
            </a:r>
            <a:endParaRPr lang="en-US" altLang="ko-KR" dirty="0"/>
          </a:p>
          <a:p>
            <a:r>
              <a:rPr lang="en-US" altLang="ko-KR" dirty="0"/>
              <a:t>2.  1</a:t>
            </a:r>
            <a:r>
              <a:rPr lang="ko-KR" altLang="en-US" dirty="0"/>
              <a:t>로 인해 네트워크는 이미지와 레이블을 연관시킬 수 있게 학습됨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테스트 세트의 입력 데이터</a:t>
            </a:r>
            <a:r>
              <a:rPr lang="en-US" altLang="ko-KR" dirty="0"/>
              <a:t>(</a:t>
            </a:r>
            <a:r>
              <a:rPr lang="en-US" altLang="ko-KR" dirty="0" err="1"/>
              <a:t>test_image</a:t>
            </a:r>
            <a:r>
              <a:rPr lang="en-US" altLang="ko-KR" dirty="0"/>
              <a:t>)</a:t>
            </a:r>
            <a:r>
              <a:rPr lang="ko-KR" altLang="en-US" dirty="0"/>
              <a:t>에 대한 출력을 네트워크에 요청</a:t>
            </a:r>
            <a:endParaRPr lang="en-US" altLang="ko-KR" dirty="0"/>
          </a:p>
          <a:p>
            <a:r>
              <a:rPr lang="en-US" altLang="ko-KR" dirty="0"/>
              <a:t>4.  3</a:t>
            </a:r>
            <a:r>
              <a:rPr lang="ko-KR" altLang="en-US" dirty="0"/>
              <a:t>번의 출력이 정답</a:t>
            </a:r>
            <a:r>
              <a:rPr lang="en-US" altLang="ko-KR" dirty="0"/>
              <a:t>(</a:t>
            </a:r>
            <a:r>
              <a:rPr lang="en-US" altLang="ko-KR" dirty="0" err="1"/>
              <a:t>test_labels</a:t>
            </a:r>
            <a:r>
              <a:rPr lang="en-US" altLang="ko-KR" dirty="0"/>
              <a:t>)</a:t>
            </a:r>
            <a:r>
              <a:rPr lang="ko-KR" altLang="en-US" dirty="0"/>
              <a:t>와 맞는지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3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9D9084-D43A-4D87-A21D-6D11F8B7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구조와 핵심 </a:t>
            </a:r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층</a:t>
            </a:r>
            <a:r>
              <a:rPr lang="en-US" altLang="ko-KR" dirty="0"/>
              <a:t>(layer): </a:t>
            </a:r>
            <a:r>
              <a:rPr lang="ko-KR" altLang="en-US" dirty="0"/>
              <a:t>데이터 처리 필터</a:t>
            </a:r>
            <a:r>
              <a:rPr lang="en-US" altLang="ko-KR" dirty="0"/>
              <a:t>, </a:t>
            </a:r>
            <a:r>
              <a:rPr lang="ko-KR" altLang="en-US" dirty="0"/>
              <a:t>입력 데이터가 들어가면 더 유용한 형태로 출력됨</a:t>
            </a:r>
            <a:endParaRPr lang="en-US" altLang="ko-KR" dirty="0"/>
          </a:p>
          <a:p>
            <a:r>
              <a:rPr lang="ko-KR" altLang="en-US" dirty="0"/>
              <a:t>층의 이름 </a:t>
            </a:r>
            <a:r>
              <a:rPr lang="en-US" altLang="ko-KR" dirty="0"/>
              <a:t>Dense: </a:t>
            </a:r>
            <a:r>
              <a:rPr lang="ko-KR" altLang="en-US" dirty="0"/>
              <a:t> 가장 기본적인 레이어</a:t>
            </a:r>
            <a:r>
              <a:rPr lang="en-US" altLang="ko-KR" dirty="0"/>
              <a:t>, </a:t>
            </a:r>
            <a:r>
              <a:rPr lang="ko-KR" altLang="en-US" dirty="0"/>
              <a:t>입력과 출력 사이에 모든 뉴런이 서로 연결됨</a:t>
            </a:r>
            <a:r>
              <a:rPr lang="en-US" altLang="ko-KR" dirty="0"/>
              <a:t>(Fully connected)</a:t>
            </a:r>
          </a:p>
          <a:p>
            <a:r>
              <a:rPr lang="ko-KR" altLang="en-US" dirty="0"/>
              <a:t>뉴런</a:t>
            </a:r>
            <a:r>
              <a:rPr lang="en-US" altLang="ko-KR" dirty="0"/>
              <a:t>(</a:t>
            </a:r>
            <a:r>
              <a:rPr lang="ko-KR" altLang="en-US" dirty="0"/>
              <a:t>유닛</a:t>
            </a:r>
            <a:r>
              <a:rPr lang="en-US" altLang="ko-KR" dirty="0"/>
              <a:t>): </a:t>
            </a:r>
            <a:r>
              <a:rPr lang="ko-KR" altLang="en-US" dirty="0"/>
              <a:t>일반적으로 많을수록 레이어의 성능이 좋아지지만 </a:t>
            </a:r>
            <a:r>
              <a:rPr lang="ko-KR" altLang="en-US" dirty="0" err="1"/>
              <a:t>계산량</a:t>
            </a:r>
            <a:r>
              <a:rPr lang="ko-KR" altLang="en-US" dirty="0"/>
              <a:t> 또한 많아지고 메모리도 많이 차지하게 됨</a:t>
            </a:r>
            <a:endParaRPr lang="en-US" altLang="ko-KR" dirty="0"/>
          </a:p>
          <a:p>
            <a:r>
              <a:rPr lang="ko-KR" altLang="en-US" dirty="0"/>
              <a:t>활성화 함수</a:t>
            </a:r>
            <a:r>
              <a:rPr lang="en-US" altLang="ko-KR" dirty="0"/>
              <a:t>: </a:t>
            </a:r>
            <a:r>
              <a:rPr lang="ko-KR" altLang="en-US" dirty="0"/>
              <a:t>뉴런의 </a:t>
            </a:r>
            <a:r>
              <a:rPr lang="ko-KR" altLang="en-US" dirty="0" err="1"/>
              <a:t>출력값을</a:t>
            </a:r>
            <a:r>
              <a:rPr lang="ko-KR" altLang="en-US" dirty="0"/>
              <a:t> 정하는 함수</a:t>
            </a:r>
            <a:r>
              <a:rPr lang="en-US" altLang="ko-KR" dirty="0"/>
              <a:t>( </a:t>
            </a:r>
            <a:r>
              <a:rPr lang="en-US" altLang="ko-KR" dirty="0" err="1"/>
              <a:t>relu</a:t>
            </a:r>
            <a:r>
              <a:rPr lang="en-US" altLang="ko-KR" dirty="0"/>
              <a:t>,  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8BE3A1C-F9CA-42EC-93E5-CE078B0F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10134"/>
            <a:ext cx="8867827" cy="14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058BB6-54C9-4939-A97A-572A9382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1.1.1 </a:t>
            </a:r>
            <a:r>
              <a:rPr lang="ko-KR" altLang="en-US" dirty="0"/>
              <a:t>인공 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37EA5C-5C78-424C-A18E-E8624528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간결한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sz="1500" dirty="0"/>
              <a:t>보통의 사람이 수행하는 지능적인 작업을 자동화하기 위한 연구 활동</a:t>
            </a:r>
            <a:endParaRPr lang="en-US" altLang="ko-KR" sz="1500" dirty="0"/>
          </a:p>
          <a:p>
            <a:r>
              <a:rPr lang="ko-KR" altLang="en-US" dirty="0"/>
              <a:t>머신 러닝과 </a:t>
            </a:r>
            <a:r>
              <a:rPr lang="ko-KR" altLang="en-US" dirty="0" err="1"/>
              <a:t>딥러닝을</a:t>
            </a:r>
            <a:r>
              <a:rPr lang="ko-KR" altLang="en-US" dirty="0"/>
              <a:t> 포괄하는 종합적인 분야</a:t>
            </a:r>
            <a:endParaRPr lang="en-US" altLang="ko-KR" dirty="0"/>
          </a:p>
          <a:p>
            <a:r>
              <a:rPr lang="ko-KR" altLang="en-US" dirty="0" err="1"/>
              <a:t>심볼릭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sz="1500" dirty="0"/>
              <a:t>명시적인 규칙의 지식을 충분히 다루어 인간 수준의 인공 지능을 만들 수 있다 믿는 접근법</a:t>
            </a:r>
            <a:endParaRPr lang="en-US" altLang="ko-KR" dirty="0"/>
          </a:p>
          <a:p>
            <a:r>
              <a:rPr lang="ko-KR" altLang="en-US" dirty="0"/>
              <a:t>머신 러닝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sz="1500" dirty="0"/>
              <a:t>규칙을 찾는 것에 대한 한계를 극복하기 위해 새로 나타난 접근법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094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9D9084-D43A-4D87-A21D-6D11F8B7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 함수 </a:t>
            </a:r>
            <a:r>
              <a:rPr lang="en-US" altLang="ko-KR" dirty="0"/>
              <a:t>: </a:t>
            </a:r>
            <a:r>
              <a:rPr lang="ko-KR" altLang="en-US" dirty="0"/>
              <a:t>훈련 데이터에서 신경망의 성능을 측정하는 방법으로 네트워크가 옳은 방향으로 학습될 수 있도록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r>
              <a:rPr lang="ko-KR" altLang="en-US" dirty="0" err="1"/>
              <a:t>옵티마이저</a:t>
            </a:r>
            <a:r>
              <a:rPr lang="en-US" altLang="ko-KR" dirty="0"/>
              <a:t>: </a:t>
            </a:r>
            <a:r>
              <a:rPr lang="ko-KR" altLang="en-US" dirty="0"/>
              <a:t>입력된 데이터와 손실 함수를 기반으로 네트워크를 업데이트하는 메커니즘</a:t>
            </a:r>
            <a:endParaRPr lang="en-US" altLang="ko-KR" dirty="0"/>
          </a:p>
          <a:p>
            <a:r>
              <a:rPr lang="ko-KR" altLang="en-US" dirty="0"/>
              <a:t>훈련과 테스트 과정을 모니터링할 지표 </a:t>
            </a:r>
            <a:r>
              <a:rPr lang="en-US" altLang="ko-KR" dirty="0"/>
              <a:t>: </a:t>
            </a:r>
            <a:r>
              <a:rPr lang="ko-KR" altLang="en-US" dirty="0"/>
              <a:t>여기에서는 정확도</a:t>
            </a:r>
            <a:r>
              <a:rPr lang="en-US" altLang="ko-KR" dirty="0"/>
              <a:t>(</a:t>
            </a:r>
            <a:r>
              <a:rPr lang="ko-KR" altLang="en-US" dirty="0"/>
              <a:t>정확히 분류된 이미지의 비율</a:t>
            </a:r>
            <a:r>
              <a:rPr lang="en-US" altLang="ko-KR" dirty="0"/>
              <a:t>)</a:t>
            </a:r>
            <a:r>
              <a:rPr lang="ko-KR" altLang="en-US" dirty="0"/>
              <a:t>만 고려함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C31DE50-4C89-47C8-B0CD-9BC14B18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66242"/>
            <a:ext cx="6312054" cy="10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95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9D9084-D43A-4D87-A21D-6D11F8B7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데이터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이미지가 </a:t>
            </a:r>
            <a:r>
              <a:rPr lang="en-US" altLang="ko-KR" dirty="0"/>
              <a:t>0~255</a:t>
            </a:r>
            <a:r>
              <a:rPr lang="ko-KR" altLang="en-US" dirty="0"/>
              <a:t>의 값을 가지는 </a:t>
            </a:r>
            <a:r>
              <a:rPr lang="en-US" altLang="ko-KR" dirty="0"/>
              <a:t>28*28 </a:t>
            </a:r>
            <a:r>
              <a:rPr lang="ko-KR" altLang="en-US" dirty="0"/>
              <a:t>픽셀 크기의 </a:t>
            </a:r>
            <a:r>
              <a:rPr lang="en-US" altLang="ko-KR" dirty="0"/>
              <a:t>2</a:t>
            </a:r>
            <a:r>
              <a:rPr lang="ko-KR" altLang="en-US" dirty="0"/>
              <a:t>차원 이미지임</a:t>
            </a:r>
            <a:endParaRPr lang="en-US" altLang="ko-KR" dirty="0"/>
          </a:p>
          <a:p>
            <a:r>
              <a:rPr lang="ko-KR" altLang="en-US" dirty="0"/>
              <a:t>최솟값</a:t>
            </a:r>
            <a:r>
              <a:rPr lang="en-US" altLang="ko-KR" dirty="0"/>
              <a:t>(0), </a:t>
            </a:r>
            <a:r>
              <a:rPr lang="ko-KR" altLang="en-US" dirty="0"/>
              <a:t>최댓값</a:t>
            </a:r>
            <a:r>
              <a:rPr lang="en-US" altLang="ko-KR" dirty="0"/>
              <a:t>(255)</a:t>
            </a:r>
            <a:r>
              <a:rPr lang="ko-KR" altLang="en-US" dirty="0"/>
              <a:t>을 </a:t>
            </a:r>
            <a:r>
              <a:rPr lang="ko-KR" altLang="en-US" dirty="0" err="1"/>
              <a:t>알고있기</a:t>
            </a:r>
            <a:r>
              <a:rPr lang="ko-KR" altLang="en-US" dirty="0"/>
              <a:t> 때문에 </a:t>
            </a:r>
            <a:r>
              <a:rPr lang="en-US" altLang="ko-KR" dirty="0"/>
              <a:t>255</a:t>
            </a:r>
            <a:r>
              <a:rPr lang="ko-KR" altLang="en-US" dirty="0"/>
              <a:t>로만 나누면 </a:t>
            </a:r>
            <a:r>
              <a:rPr lang="en-US" altLang="ko-KR" dirty="0"/>
              <a:t>0.0~1.0 </a:t>
            </a:r>
            <a:r>
              <a:rPr lang="ko-KR" altLang="en-US" dirty="0"/>
              <a:t>사이의 값으로 정규화 됨</a:t>
            </a:r>
            <a:endParaRPr lang="en-US" altLang="ko-KR" dirty="0"/>
          </a:p>
          <a:p>
            <a:r>
              <a:rPr lang="ko-KR" altLang="en-US" dirty="0"/>
              <a:t>정규화</a:t>
            </a:r>
            <a:r>
              <a:rPr lang="en-US" altLang="ko-KR" dirty="0"/>
              <a:t>:  </a:t>
            </a:r>
            <a:r>
              <a:rPr lang="ko-KR" altLang="en-US" dirty="0"/>
              <a:t>데이터의 범위를 일치시키거나 분포를 유사하게 만들어 주는 등의 작업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AD01E7E-4962-4F00-A6B2-6CEB2015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41635"/>
            <a:ext cx="6250723" cy="15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2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9D9084-D43A-4D87-A21D-6D11F8B7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레이블 준비하기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D3798218-438F-4566-9C54-C0C81B56F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20526"/>
            <a:ext cx="7980218" cy="1471791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4335ACF-ECA6-4C1F-9FF1-2A327990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380386"/>
            <a:ext cx="4588624" cy="10423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57FAF2B-628B-4A79-8BF9-BF88F4950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792039"/>
            <a:ext cx="7980218" cy="1159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4CF4948-A574-4F43-82AF-DEE47F55B94C}"/>
              </a:ext>
            </a:extLst>
          </p:cNvPr>
          <p:cNvSpPr txBox="1"/>
          <p:nvPr/>
        </p:nvSpPr>
        <p:spPr>
          <a:xfrm>
            <a:off x="6800333" y="5380386"/>
            <a:ext cx="510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 )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ko-KR" altLang="en-US" sz="2400" dirty="0"/>
              <a:t>예측</a:t>
            </a:r>
            <a:r>
              <a:rPr lang="en-US" altLang="ko-KR" sz="2400" dirty="0"/>
              <a:t>):5 = [0,0,0,0,1,0,0,0,0,0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4AE0D-A143-480C-9B1E-96344E487365}"/>
              </a:ext>
            </a:extLst>
          </p:cNvPr>
          <p:cNvSpPr txBox="1"/>
          <p:nvPr/>
        </p:nvSpPr>
        <p:spPr>
          <a:xfrm>
            <a:off x="1371600" y="1792013"/>
            <a:ext cx="952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to_categorical</a:t>
            </a:r>
            <a:r>
              <a:rPr lang="en-US" altLang="ko-KR" sz="2400" dirty="0"/>
              <a:t>:  </a:t>
            </a:r>
            <a:r>
              <a:rPr lang="ko-KR" altLang="en-US" sz="2400" dirty="0"/>
              <a:t>원</a:t>
            </a:r>
            <a:r>
              <a:rPr lang="en-US" altLang="ko-KR" sz="2400" dirty="0"/>
              <a:t>-</a:t>
            </a:r>
            <a:r>
              <a:rPr lang="ko-KR" altLang="en-US" sz="2400" dirty="0"/>
              <a:t>핫 인코딩해주는 함수</a:t>
            </a:r>
            <a:r>
              <a:rPr lang="en-US" altLang="ko-KR" sz="2400" dirty="0"/>
              <a:t>(</a:t>
            </a:r>
            <a:r>
              <a:rPr lang="ko-KR" altLang="en-US" sz="2400" dirty="0"/>
              <a:t>분류 문제에 자주 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4351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2342" y="1015975"/>
            <a:ext cx="9604375" cy="4279900"/>
          </a:xfrm>
        </p:spPr>
        <p:txBody>
          <a:bodyPr/>
          <a:lstStyle/>
          <a:p>
            <a:r>
              <a:rPr lang="ko-KR" altLang="en-US" dirty="0"/>
              <a:t>훈련 데이터로 학습</a:t>
            </a:r>
            <a:endParaRPr lang="en-US" altLang="ko-KR" dirty="0"/>
          </a:p>
          <a:p>
            <a:r>
              <a:rPr lang="en-US" altLang="ko-KR" dirty="0"/>
              <a:t>fit : </a:t>
            </a:r>
            <a:r>
              <a:rPr lang="ko-KR" altLang="en-US" dirty="0"/>
              <a:t>신경망에게 학습을 시작시키는 함수</a:t>
            </a:r>
            <a:endParaRPr lang="en-US" altLang="ko-KR" dirty="0"/>
          </a:p>
          <a:p>
            <a:r>
              <a:rPr lang="en-US" altLang="ko-KR" dirty="0"/>
              <a:t>Epochs: </a:t>
            </a:r>
            <a:r>
              <a:rPr lang="ko-KR" altLang="en-US" dirty="0"/>
              <a:t>학습 횟수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:  </a:t>
            </a:r>
            <a:r>
              <a:rPr lang="ko-KR" altLang="en-US" dirty="0"/>
              <a:t>한번에 학습시키는 데이터의 수</a:t>
            </a:r>
            <a:endParaRPr lang="en-US" altLang="ko-KR" dirty="0"/>
          </a:p>
          <a:p>
            <a:r>
              <a:rPr lang="en-US" altLang="ko-KR" dirty="0"/>
              <a:t>Loss : </a:t>
            </a:r>
            <a:r>
              <a:rPr lang="ko-KR" altLang="en-US" dirty="0"/>
              <a:t>오차</a:t>
            </a:r>
            <a:r>
              <a:rPr lang="en-US" altLang="ko-KR" dirty="0"/>
              <a:t>, acc :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F009EF0-B28D-4F86-89ED-E11F8C8B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31" y="3330492"/>
            <a:ext cx="7164233" cy="26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8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280" y="1540250"/>
            <a:ext cx="9604375" cy="4279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/>
              <a:t>테스트 세트의 정확도는 </a:t>
            </a:r>
            <a:r>
              <a:rPr lang="en-US" altLang="ko-KR" dirty="0"/>
              <a:t>97.8% </a:t>
            </a:r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/>
              <a:t>훈련 정확도와 테스트 정확도 사이의 차이는 </a:t>
            </a:r>
            <a:r>
              <a:rPr lang="ko-KR" altLang="en-US" dirty="0" err="1"/>
              <a:t>과적합</a:t>
            </a:r>
            <a:r>
              <a:rPr lang="ko-KR" altLang="en-US" dirty="0"/>
              <a:t> </a:t>
            </a:r>
            <a:r>
              <a:rPr lang="ko-KR" altLang="en-US" dirty="0" err="1"/>
              <a:t>댸문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 err="1"/>
              <a:t>과적합</a:t>
            </a:r>
            <a:r>
              <a:rPr lang="en-US" altLang="ko-KR" dirty="0"/>
              <a:t>:</a:t>
            </a:r>
            <a:r>
              <a:rPr lang="ko-KR" altLang="en-US" dirty="0"/>
              <a:t> 모델이 훈련 데이터보다 새로운 데이터에서 성능이 낮아지는 경향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3FC047D-CD7B-41C0-B5CA-E062D191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07" y="3332461"/>
            <a:ext cx="7495685" cy="19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9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신경망을 위한 데이터 표현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r>
              <a:rPr lang="en-US" altLang="ko-KR" dirty="0" smtClean="0"/>
              <a:t>(0D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벡터</a:t>
            </a:r>
            <a:r>
              <a:rPr lang="en-US" altLang="ko-KR" dirty="0" smtClean="0"/>
              <a:t>(1D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행렬</a:t>
            </a:r>
            <a:r>
              <a:rPr lang="en-US" altLang="ko-KR" dirty="0" smtClean="0"/>
              <a:t>(2D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3D </a:t>
            </a:r>
            <a:r>
              <a:rPr lang="ko-KR" altLang="en-US" dirty="0" err="1" smtClean="0"/>
              <a:t>텐서와</a:t>
            </a:r>
            <a:r>
              <a:rPr lang="ko-KR" altLang="en-US" dirty="0" smtClean="0"/>
              <a:t> 고차원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r>
              <a:rPr lang="ko-KR" altLang="en-US" dirty="0" smtClean="0"/>
              <a:t>핵심속성</a:t>
            </a:r>
            <a:endParaRPr lang="en-US" altLang="ko-KR" dirty="0" smtClean="0"/>
          </a:p>
          <a:p>
            <a:r>
              <a:rPr lang="ko-KR" altLang="en-US" dirty="0" err="1" smtClean="0"/>
              <a:t>넘파이로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조작하기</a:t>
            </a:r>
            <a:endParaRPr lang="en-US" altLang="ko-KR" dirty="0" smtClean="0"/>
          </a:p>
          <a:p>
            <a:r>
              <a:rPr lang="ko-KR" altLang="en-US" dirty="0" smtClean="0"/>
              <a:t>배치 데이터</a:t>
            </a:r>
            <a:endParaRPr lang="en-US" altLang="ko-KR" dirty="0" smtClean="0"/>
          </a:p>
          <a:p>
            <a:r>
              <a:rPr lang="ko-KR" altLang="en-US" dirty="0" err="1" smtClean="0"/>
              <a:t>텐서의</a:t>
            </a:r>
            <a:r>
              <a:rPr lang="ko-KR" altLang="en-US" dirty="0" smtClean="0"/>
              <a:t> 실제 사례</a:t>
            </a:r>
            <a:endParaRPr lang="en-US" altLang="ko-KR" dirty="0" smtClean="0"/>
          </a:p>
          <a:p>
            <a:r>
              <a:rPr lang="ko-KR" altLang="en-US" dirty="0" smtClean="0"/>
              <a:t>벡터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시퀀스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비디오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5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</a:t>
            </a:r>
            <a:r>
              <a:rPr lang="en-US" altLang="ko-KR" dirty="0" smtClean="0"/>
              <a:t>(tensor)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기본 구성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r>
              <a:rPr lang="ko-KR" altLang="en-US" dirty="0" smtClean="0"/>
              <a:t>데이터를 위한 컨테이너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거의 </a:t>
            </a:r>
            <a:r>
              <a:rPr lang="ko-KR" altLang="en-US" b="1" u="sng" dirty="0" err="1" smtClean="0"/>
              <a:t>수치형</a:t>
            </a:r>
            <a:r>
              <a:rPr lang="ko-KR" altLang="en-US" b="1" u="sng" dirty="0" smtClean="0"/>
              <a:t> 데이터</a:t>
            </a:r>
            <a:r>
              <a:rPr lang="ko-KR" altLang="en-US" dirty="0" smtClean="0"/>
              <a:t>를 다룬다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임의의 차원</a:t>
            </a:r>
            <a:r>
              <a:rPr lang="en-US" altLang="ko-KR" dirty="0" smtClean="0"/>
              <a:t>(= 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개수를 가지는 행렬의 일반화된 모습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62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r>
              <a:rPr lang="en-US" altLang="ko-KR" dirty="0" smtClean="0"/>
              <a:t>(0D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(1D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3318049"/>
            <a:ext cx="3258000" cy="2594006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5014" y="3333940"/>
            <a:ext cx="3257811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(2D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 / </a:t>
            </a:r>
            <a:br>
              <a:rPr lang="en-US" altLang="ko-KR" dirty="0" smtClean="0"/>
            </a:br>
            <a:r>
              <a:rPr lang="en-US" altLang="ko-KR" dirty="0" smtClean="0"/>
              <a:t>3D </a:t>
            </a:r>
            <a:r>
              <a:rPr lang="ko-KR" altLang="en-US" dirty="0" err="1" smtClean="0"/>
              <a:t>텐서와</a:t>
            </a:r>
            <a:r>
              <a:rPr lang="ko-KR" altLang="en-US" dirty="0" smtClean="0"/>
              <a:t> 고차원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3729052"/>
            <a:ext cx="3800475" cy="1647825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3D</a:t>
            </a:r>
            <a:r>
              <a:rPr lang="ko-KR" altLang="en-US" dirty="0"/>
              <a:t> </a:t>
            </a:r>
            <a:r>
              <a:rPr lang="ko-KR" altLang="en-US" dirty="0" err="1" smtClean="0"/>
              <a:t>텐서와</a:t>
            </a:r>
            <a:r>
              <a:rPr lang="ko-KR" altLang="en-US" dirty="0" smtClean="0"/>
              <a:t> 고차원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5331" y="3729051"/>
            <a:ext cx="39433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핵심속성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371600" y="2286000"/>
            <a:ext cx="9810750" cy="3581400"/>
          </a:xfrm>
        </p:spPr>
        <p:txBody>
          <a:bodyPr/>
          <a:lstStyle/>
          <a:p>
            <a:r>
              <a:rPr lang="ko-KR" altLang="en-US" dirty="0" smtClean="0"/>
              <a:t>축의 개수</a:t>
            </a:r>
            <a:r>
              <a:rPr lang="en-US" altLang="ko-KR" dirty="0" smtClean="0"/>
              <a:t>(rank) :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이라는 속성에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-&gt; 2D </a:t>
            </a:r>
            <a:r>
              <a:rPr lang="ko-KR" altLang="en-US" dirty="0" err="1" smtClean="0"/>
              <a:t>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축</a:t>
            </a:r>
            <a:r>
              <a:rPr lang="en-US" altLang="ko-KR" dirty="0" smtClean="0"/>
              <a:t>, 3D </a:t>
            </a:r>
            <a:r>
              <a:rPr lang="ko-KR" altLang="en-US" dirty="0" err="1" smtClean="0"/>
              <a:t>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크기</a:t>
            </a:r>
            <a:r>
              <a:rPr lang="en-US" altLang="ko-KR" dirty="0" smtClean="0"/>
              <a:t>(shape) :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각 축을 따라 얼마나 많은 차원이 있는지를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텐서에</a:t>
            </a:r>
            <a:r>
              <a:rPr lang="ko-KR" altLang="en-US" dirty="0" smtClean="0"/>
              <a:t> 포함된 데이터의 타입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ex) float32,float64, uint8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0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9B7990-194E-4AA7-9ED2-4AF44C5D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1.1.2 </a:t>
            </a:r>
            <a:r>
              <a:rPr lang="ko-KR" altLang="en-US" dirty="0"/>
              <a:t>머신 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F25830-1931-423F-B849-8FD98E63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390" y="1853739"/>
            <a:ext cx="6532418" cy="43980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 머신 러닝은 다음과 같은 질문에서 시작됩니다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ko-KR" altLang="en-US" b="1" i="1" dirty="0">
                <a:solidFill>
                  <a:srgbClr val="494E52"/>
                </a:solidFill>
                <a:effectLst/>
                <a:latin typeface="-apple-system"/>
              </a:rPr>
              <a:t>우리가 어떤 것을 작동시키기 위해 ‘어떻게 명령할 지 알고 있는 것’ 이상을 컴퓨터가 처리하는 것이 가능할까</a:t>
            </a:r>
            <a:r>
              <a:rPr lang="en-US" altLang="ko-KR" b="1" i="1" dirty="0">
                <a:solidFill>
                  <a:srgbClr val="494E52"/>
                </a:solidFill>
                <a:effectLst/>
                <a:latin typeface="-apple-system"/>
              </a:rPr>
              <a:t>?</a:t>
            </a:r>
            <a:endParaRPr lang="ko-KR" alt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즉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규칙을 학습할 수 있을지에 대한 의문입니다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pPr marL="0" indent="0" algn="l">
              <a:buNone/>
            </a:pP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  기존의 규칙과 데이터를 프로그램에 넣어서 결과를 얻는 프로그래밍의 단계에서 이제는 데이터와 결과를 넣으면 규칙을 찾는 프로그램을 목표로 합니다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494E52"/>
                </a:solidFill>
                <a:latin typeface="-apple-system"/>
              </a:rPr>
              <a:t> 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그렇기에 머신 러닝 시스템은 더 이상 명시적 프로그램이 되는 것이 아닌 훈련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(training) </a:t>
            </a:r>
            <a:r>
              <a:rPr lang="ko-KR" altLang="en-US" sz="1800" b="0" i="0" dirty="0" err="1">
                <a:solidFill>
                  <a:srgbClr val="494E52"/>
                </a:solidFill>
                <a:effectLst/>
                <a:latin typeface="-apple-system"/>
              </a:rPr>
              <a:t>이됩니다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많은 샘플을 준다면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시스템은 통계적 규칙과 등등을 통해 사용자가 원하는 규칙을 학습하는 것 입니다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FE6F5DCA-5600-4980-8BD3-A03176BF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46899"/>
            <a:ext cx="3545964" cy="22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81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핵심속성 예제</a:t>
            </a:r>
            <a:r>
              <a:rPr lang="en-US" altLang="ko-KR" dirty="0" smtClean="0"/>
              <a:t>(MNIST)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437008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0950" y="446353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(60000,28,28) = (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24125" y="4648200"/>
            <a:ext cx="4933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넘파이로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조작하기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67175"/>
          </a:xfrm>
        </p:spPr>
        <p:txBody>
          <a:bodyPr/>
          <a:lstStyle/>
          <a:p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원소들을 선택하는 것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콜론을 사용 </a:t>
            </a:r>
            <a:r>
              <a:rPr lang="en-US" altLang="ko-KR" dirty="0" smtClean="0"/>
              <a:t>(</a:t>
            </a:r>
            <a:r>
              <a:rPr lang="ko-KR" altLang="en-US" b="1" dirty="0" smtClean="0"/>
              <a:t>시작위치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끝위치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Ex) 100</a:t>
            </a:r>
            <a:r>
              <a:rPr lang="ko-KR" altLang="en-US" dirty="0" smtClean="0"/>
              <a:t>번째에서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번째까지 데이터 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개 데이터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77308"/>
            <a:ext cx="4524375" cy="26098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543175" y="3038475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010025" y="3091546"/>
            <a:ext cx="0" cy="594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모델은 한번에 전체 데이터 셋을 처리 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atch </a:t>
            </a:r>
            <a:r>
              <a:rPr lang="ko-KR" altLang="en-US" dirty="0" smtClean="0"/>
              <a:t>단위로 처리한다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batch size = 150 / </a:t>
            </a:r>
            <a:r>
              <a:rPr lang="ko-KR" altLang="en-US" dirty="0" smtClean="0"/>
              <a:t>전체 데이터 수 </a:t>
            </a:r>
            <a:r>
              <a:rPr lang="en-US" altLang="ko-KR" dirty="0" smtClean="0"/>
              <a:t>: 600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500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Batch = </a:t>
            </a:r>
            <a:r>
              <a:rPr lang="en-US" altLang="ko-KR" dirty="0" err="1" smtClean="0"/>
              <a:t>train_image</a:t>
            </a:r>
            <a:r>
              <a:rPr lang="en-US" altLang="ko-KR" dirty="0" smtClean="0"/>
              <a:t>[:150]</a:t>
            </a:r>
          </a:p>
          <a:p>
            <a:pPr marL="0" indent="0">
              <a:buNone/>
            </a:pPr>
            <a:r>
              <a:rPr lang="en-US" altLang="ko-KR" dirty="0" smtClean="0"/>
              <a:t>Batch = </a:t>
            </a:r>
            <a:r>
              <a:rPr lang="en-US" altLang="ko-KR" dirty="0" err="1" smtClean="0"/>
              <a:t>train_image</a:t>
            </a:r>
            <a:r>
              <a:rPr lang="en-US" altLang="ko-KR" dirty="0" smtClean="0"/>
              <a:t>[150:300]</a:t>
            </a:r>
          </a:p>
          <a:p>
            <a:pPr marL="0" indent="0">
              <a:buNone/>
            </a:pPr>
            <a:r>
              <a:rPr lang="en-US" altLang="ko-KR" dirty="0" smtClean="0"/>
              <a:t>Batch = </a:t>
            </a:r>
            <a:r>
              <a:rPr lang="en-US" altLang="ko-KR" dirty="0" err="1" smtClean="0"/>
              <a:t>train_image</a:t>
            </a:r>
            <a:r>
              <a:rPr lang="en-US" altLang="ko-KR" dirty="0" smtClean="0"/>
              <a:t>[150*n : 150*(n+1)]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371600" y="5844116"/>
          <a:ext cx="53022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3"/>
                <a:gridCol w="1325563"/>
                <a:gridCol w="1325563"/>
                <a:gridCol w="13255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150</a:t>
                      </a:r>
                      <a:r>
                        <a:rPr lang="ko-KR" altLang="en-US" baseline="0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71600" y="5101166"/>
          <a:ext cx="53022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3"/>
                <a:gridCol w="1325563"/>
                <a:gridCol w="1325563"/>
                <a:gridCol w="13255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150</a:t>
                      </a:r>
                      <a:r>
                        <a:rPr lang="ko-KR" altLang="en-US" baseline="0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6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텐서의</a:t>
            </a:r>
            <a:r>
              <a:rPr lang="ko-KR" altLang="en-US" dirty="0" smtClean="0"/>
              <a:t> 실제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5999"/>
            <a:ext cx="9877426" cy="4448175"/>
          </a:xfrm>
        </p:spPr>
        <p:txBody>
          <a:bodyPr/>
          <a:lstStyle/>
          <a:p>
            <a:r>
              <a:rPr lang="ko-KR" altLang="en-US" dirty="0" smtClean="0"/>
              <a:t>벡터 데이터</a:t>
            </a:r>
            <a:r>
              <a:rPr lang="en-US" altLang="ko-KR" dirty="0"/>
              <a:t> </a:t>
            </a:r>
            <a:r>
              <a:rPr lang="en-US" altLang="ko-KR" dirty="0" smtClean="0"/>
              <a:t>: (sample, feature)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2D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시퀀스 데이터 </a:t>
            </a:r>
            <a:r>
              <a:rPr lang="en-US" altLang="ko-KR" dirty="0" smtClean="0"/>
              <a:t>: (samples, </a:t>
            </a:r>
            <a:r>
              <a:rPr lang="en-US" altLang="ko-KR" dirty="0" err="1" smtClean="0">
                <a:solidFill>
                  <a:srgbClr val="FF0000"/>
                </a:solidFill>
              </a:rPr>
              <a:t>timesteps</a:t>
            </a:r>
            <a:r>
              <a:rPr lang="en-US" altLang="ko-KR" dirty="0" smtClean="0"/>
              <a:t>, feature)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3D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(sample, height, width, </a:t>
            </a:r>
            <a:r>
              <a:rPr lang="en-US" altLang="ko-KR" b="1" dirty="0" smtClean="0">
                <a:solidFill>
                  <a:srgbClr val="FF0000"/>
                </a:solidFill>
              </a:rPr>
              <a:t>channels</a:t>
            </a:r>
            <a:r>
              <a:rPr lang="en-US" altLang="ko-KR" dirty="0" smtClean="0"/>
              <a:t>) or (samples, </a:t>
            </a:r>
            <a:r>
              <a:rPr lang="en-US" altLang="ko-KR" dirty="0" smtClean="0">
                <a:solidFill>
                  <a:srgbClr val="FF0000"/>
                </a:solidFill>
              </a:rPr>
              <a:t>channels</a:t>
            </a:r>
            <a:r>
              <a:rPr lang="en-US" altLang="ko-KR" dirty="0" smtClean="0"/>
              <a:t>, height, width)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동영상 </a:t>
            </a:r>
            <a:r>
              <a:rPr lang="en-US" altLang="ko-KR" dirty="0" smtClean="0"/>
              <a:t>: (sample, </a:t>
            </a:r>
            <a:r>
              <a:rPr lang="en-US" altLang="ko-KR" dirty="0" smtClean="0">
                <a:solidFill>
                  <a:srgbClr val="FF0000"/>
                </a:solidFill>
              </a:rPr>
              <a:t>frames</a:t>
            </a:r>
            <a:r>
              <a:rPr lang="en-US" altLang="ko-KR" dirty="0" smtClean="0"/>
              <a:t>, height, width, channels) or </a:t>
            </a:r>
            <a:r>
              <a:rPr lang="en-US" altLang="ko-KR" dirty="0"/>
              <a:t>(sample, </a:t>
            </a:r>
            <a:r>
              <a:rPr lang="en-US" altLang="ko-KR" dirty="0">
                <a:solidFill>
                  <a:srgbClr val="FF0000"/>
                </a:solidFill>
              </a:rPr>
              <a:t>frames</a:t>
            </a:r>
            <a:r>
              <a:rPr lang="en-US" altLang="ko-KR" dirty="0"/>
              <a:t>, channels 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height</a:t>
            </a:r>
            <a:r>
              <a:rPr lang="en-US" altLang="ko-KR" dirty="0"/>
              <a:t>, </a:t>
            </a:r>
            <a:r>
              <a:rPr lang="en-US" altLang="ko-KR" dirty="0" smtClean="0"/>
              <a:t>width)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5D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9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벡터 데이터 </a:t>
            </a:r>
            <a:r>
              <a:rPr lang="en-US" altLang="ko-KR" dirty="0" smtClean="0"/>
              <a:t>/ </a:t>
            </a:r>
            <a:br>
              <a:rPr lang="en-US" altLang="ko-KR" dirty="0" smtClean="0"/>
            </a:br>
            <a:r>
              <a:rPr lang="ko-KR" altLang="en-US" dirty="0" err="1" smtClean="0"/>
              <a:t>시계열</a:t>
            </a:r>
            <a:r>
              <a:rPr lang="ko-KR" altLang="en-US" dirty="0" smtClean="0"/>
              <a:t> 또는 시퀀스 데이터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벡터 데이터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u="sng" dirty="0" smtClean="0"/>
              <a:t>사람의 나이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우편번호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소득</a:t>
            </a:r>
            <a:r>
              <a:rPr lang="ko-KR" altLang="en-US" dirty="0" smtClean="0"/>
              <a:t>의 특징을 가진 벡터로 구성되고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10</a:t>
            </a:r>
            <a:r>
              <a:rPr lang="ko-KR" altLang="en-US" b="1" dirty="0" smtClean="0"/>
              <a:t>만 명</a:t>
            </a:r>
            <a:r>
              <a:rPr lang="ko-KR" altLang="en-US" dirty="0" smtClean="0"/>
              <a:t>이 포함된 전체 데이터 셋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-&gt; (100000, 3) – 2D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시퀀스 데이터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주식 가격 데이터 셋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분마다 </a:t>
            </a:r>
            <a:r>
              <a:rPr lang="ko-KR" altLang="en-US" b="1" u="sng" dirty="0" smtClean="0"/>
              <a:t>현재 주식가격</a:t>
            </a:r>
            <a:r>
              <a:rPr lang="en-US" altLang="ko-KR" dirty="0" smtClean="0"/>
              <a:t>, 1</a:t>
            </a:r>
            <a:r>
              <a:rPr lang="ko-KR" altLang="en-US" dirty="0" err="1" smtClean="0"/>
              <a:t>분동안의</a:t>
            </a:r>
            <a:r>
              <a:rPr lang="ko-KR" altLang="en-US" dirty="0" smtClean="0"/>
              <a:t> </a:t>
            </a:r>
            <a:r>
              <a:rPr lang="ko-KR" altLang="en-US" b="1" u="sng" dirty="0" smtClean="0"/>
              <a:t>최고가격</a:t>
            </a:r>
            <a:r>
              <a:rPr lang="en-US" altLang="ko-KR" u="sng" dirty="0" smtClean="0"/>
              <a:t>, </a:t>
            </a:r>
            <a:r>
              <a:rPr lang="ko-KR" altLang="en-US" b="1" u="sng" dirty="0" smtClean="0"/>
              <a:t>최소가격</a:t>
            </a:r>
            <a:r>
              <a:rPr lang="ko-KR" altLang="en-US" dirty="0" smtClean="0"/>
              <a:t>을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하루 동안의 거래 데이터 셋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-&gt; (390, 3) - 2D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200</a:t>
            </a:r>
            <a:r>
              <a:rPr lang="ko-KR" altLang="en-US" dirty="0" smtClean="0"/>
              <a:t>일 동안의 데이터 셋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-&gt; (200, 390, 3) - 3D</a:t>
            </a:r>
            <a:r>
              <a:rPr lang="ko-KR" altLang="en-US" dirty="0"/>
              <a:t>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데이터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채널</a:t>
            </a:r>
            <a:r>
              <a:rPr lang="en-US" altLang="ko-KR" dirty="0" smtClean="0"/>
              <a:t>(3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구성된다</a:t>
            </a:r>
            <a:r>
              <a:rPr lang="en-US" altLang="ko-KR" dirty="0" smtClean="0"/>
              <a:t>. + </a:t>
            </a:r>
            <a:r>
              <a:rPr lang="ko-KR" altLang="en-US" dirty="0" smtClean="0"/>
              <a:t>이미지 수 </a:t>
            </a:r>
            <a:r>
              <a:rPr lang="en-US" altLang="ko-KR" dirty="0" smtClean="0"/>
              <a:t>-&gt; 4D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ex) </a:t>
            </a:r>
            <a:r>
              <a:rPr lang="ko-KR" altLang="en-US" dirty="0" smtClean="0"/>
              <a:t>컬러채널을 가진 </a:t>
            </a:r>
            <a:r>
              <a:rPr lang="en-US" altLang="ko-KR" dirty="0" smtClean="0"/>
              <a:t>28X28 </a:t>
            </a:r>
            <a:r>
              <a:rPr lang="ko-KR" altLang="en-US" dirty="0" smtClean="0"/>
              <a:t>크기의 사진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-&gt; (100,28,28,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or (100,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,28,28)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채널 마지막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플로우</a:t>
            </a:r>
            <a:endParaRPr lang="en-US" altLang="ko-KR" dirty="0" smtClean="0"/>
          </a:p>
          <a:p>
            <a:r>
              <a:rPr lang="ko-KR" altLang="en-US" dirty="0" smtClean="0"/>
              <a:t>채널 우선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씨아노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0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비디오는 </a:t>
            </a:r>
            <a:r>
              <a:rPr lang="ko-KR" altLang="en-US" b="1" dirty="0" smtClean="0">
                <a:solidFill>
                  <a:srgbClr val="FF0000"/>
                </a:solidFill>
              </a:rPr>
              <a:t>프레임의 연속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b="1" dirty="0" smtClean="0">
                <a:solidFill>
                  <a:srgbClr val="FF0000"/>
                </a:solidFill>
              </a:rPr>
              <a:t>프레임은</a:t>
            </a:r>
            <a:r>
              <a:rPr lang="ko-KR" altLang="en-US" b="1" dirty="0" smtClean="0"/>
              <a:t> 하나의 컬러 </a:t>
            </a:r>
            <a:r>
              <a:rPr lang="ko-KR" altLang="en-US" b="1" dirty="0" smtClean="0">
                <a:solidFill>
                  <a:srgbClr val="FF0000"/>
                </a:solidFill>
              </a:rPr>
              <a:t>이미지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ko-KR" altLang="en-US" dirty="0" smtClean="0"/>
              <a:t>이미지의 연속이다</a:t>
            </a:r>
            <a:r>
              <a:rPr lang="en-US" altLang="ko-KR" dirty="0" smtClean="0"/>
              <a:t>. 4D </a:t>
            </a:r>
            <a:r>
              <a:rPr lang="ko-KR" altLang="en-US" dirty="0" err="1" smtClean="0"/>
              <a:t>텐서가</a:t>
            </a:r>
            <a:r>
              <a:rPr lang="ko-KR" altLang="en-US" dirty="0" smtClean="0"/>
              <a:t> 여러 개 모였기 때문에 </a:t>
            </a:r>
            <a:r>
              <a:rPr lang="en-US" altLang="ko-KR" dirty="0" smtClean="0"/>
              <a:t>5D </a:t>
            </a:r>
            <a:r>
              <a:rPr lang="ko-KR" altLang="en-US" dirty="0" err="1" smtClean="0"/>
              <a:t>텐서이다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60</a:t>
            </a:r>
            <a:r>
              <a:rPr lang="ko-KR" altLang="en-US" dirty="0" smtClean="0"/>
              <a:t>초 동영상이 있다</a:t>
            </a:r>
            <a:r>
              <a:rPr lang="en-US" altLang="ko-KR" dirty="0" smtClean="0"/>
              <a:t>. 200X200 </a:t>
            </a:r>
            <a:r>
              <a:rPr lang="ko-KR" altLang="en-US" dirty="0" smtClean="0"/>
              <a:t>비디오 클립을 초당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프레임으로 </a:t>
            </a:r>
            <a:r>
              <a:rPr lang="ko-KR" altLang="en-US" dirty="0" err="1" smtClean="0"/>
              <a:t>샘플링하면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300</a:t>
            </a:r>
            <a:r>
              <a:rPr lang="ko-KR" altLang="en-US" dirty="0" smtClean="0"/>
              <a:t>프레임이 된다</a:t>
            </a:r>
            <a:r>
              <a:rPr lang="en-US" altLang="ko-KR" dirty="0" smtClean="0"/>
              <a:t>. -&gt; (5,300,200,200,3) or (5,300,3,200,200)</a:t>
            </a:r>
          </a:p>
        </p:txBody>
      </p:sp>
    </p:spTree>
    <p:extLst>
      <p:ext uri="{BB962C8B-B14F-4D97-AF65-F5344CB8AC3E}">
        <p14:creationId xmlns:p14="http://schemas.microsoft.com/office/powerpoint/2010/main" val="10658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2.3</a:t>
            </a:r>
            <a:r>
              <a:rPr lang="ko-KR" altLang="en-US" sz="4800" dirty="0" smtClean="0"/>
              <a:t>신경망의 톱니바퀴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46731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심층 신경망이 학습한 모든 변환을 수치 데이터 </a:t>
            </a:r>
            <a:r>
              <a:rPr lang="ko-KR" altLang="en-US" dirty="0" err="1" smtClean="0"/>
              <a:t>텐서에</a:t>
            </a:r>
            <a:r>
              <a:rPr lang="ko-KR" altLang="en-US" dirty="0" smtClean="0"/>
              <a:t> 적용하는 몇 종류의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연산으로 표현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덧셈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나눗셈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859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만들기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180407" y="2967017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2D </a:t>
            </a:r>
            <a:r>
              <a:rPr lang="ko-KR" altLang="en-US" sz="1800" dirty="0" err="1" smtClean="0"/>
              <a:t>텐서를</a:t>
            </a:r>
            <a:r>
              <a:rPr lang="ko-KR" altLang="en-US" sz="1800" dirty="0" smtClean="0"/>
              <a:t> 입력으로 받아 또 다른 </a:t>
            </a:r>
            <a:r>
              <a:rPr lang="en-US" altLang="ko-KR" sz="1800" dirty="0" smtClean="0"/>
              <a:t>2D</a:t>
            </a:r>
            <a:r>
              <a:rPr lang="ko-KR" altLang="en-US" sz="1800" dirty="0" err="1" smtClean="0"/>
              <a:t>텐서</a:t>
            </a:r>
            <a:r>
              <a:rPr lang="ko-KR" altLang="en-US" sz="1800" dirty="0" smtClean="0"/>
              <a:t> 반환</a:t>
            </a:r>
            <a:endParaRPr lang="en-US" altLang="ko-KR" sz="1800" dirty="0" smtClean="0"/>
          </a:p>
          <a:p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(512) = </a:t>
            </a:r>
            <a:r>
              <a:rPr lang="ko-KR" altLang="en-US" sz="1800" dirty="0" err="1" smtClean="0"/>
              <a:t>은닉유닛</a:t>
            </a:r>
            <a:r>
              <a:rPr lang="ko-KR" altLang="en-US" sz="1800" dirty="0" smtClean="0"/>
              <a:t> 개수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4294967295"/>
          </p:nvPr>
        </p:nvSpPr>
        <p:spPr>
          <a:xfrm>
            <a:off x="1180407" y="2121636"/>
            <a:ext cx="5157788" cy="53022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keras.layers.Dense</a:t>
            </a:r>
            <a:r>
              <a:rPr lang="en-US" altLang="ko-KR" sz="1800" dirty="0" smtClean="0"/>
              <a:t>(512, activation = ‘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’)</a:t>
            </a:r>
            <a:endParaRPr lang="ko-KR" altLang="en-US" sz="18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4294967295"/>
          </p:nvPr>
        </p:nvSpPr>
        <p:spPr>
          <a:xfrm>
            <a:off x="6909060" y="2044642"/>
            <a:ext cx="5183187" cy="53022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2. 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input)+ b)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294967295"/>
          </p:nvPr>
        </p:nvSpPr>
        <p:spPr>
          <a:xfrm>
            <a:off x="6909060" y="2967017"/>
            <a:ext cx="4445000" cy="256222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W = 2D</a:t>
            </a:r>
            <a:r>
              <a:rPr lang="ko-KR" altLang="en-US" sz="1800" dirty="0" err="1" smtClean="0"/>
              <a:t>텐서</a:t>
            </a:r>
            <a:endParaRPr lang="en-US" altLang="ko-KR" sz="1800" dirty="0" smtClean="0"/>
          </a:p>
          <a:p>
            <a:r>
              <a:rPr lang="en-US" altLang="ko-KR" sz="1800" dirty="0" smtClean="0"/>
              <a:t> b = </a:t>
            </a:r>
            <a:r>
              <a:rPr lang="ko-KR" altLang="en-US" sz="1800" dirty="0" smtClean="0"/>
              <a:t>벡터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입력텐서</a:t>
            </a:r>
            <a:r>
              <a:rPr lang="en-US" altLang="ko-KR" sz="1800" dirty="0" smtClean="0"/>
              <a:t>, w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점곱</a:t>
            </a:r>
            <a:endParaRPr lang="en-US" altLang="ko-KR" sz="1800" dirty="0" smtClean="0"/>
          </a:p>
          <a:p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점곱</a:t>
            </a:r>
            <a:r>
              <a:rPr lang="ko-KR" altLang="en-US" sz="1800" dirty="0" smtClean="0"/>
              <a:t> 결과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벡터 </a:t>
            </a:r>
            <a:r>
              <a:rPr lang="en-US" altLang="ko-KR" sz="1800" dirty="0" smtClean="0"/>
              <a:t>b</a:t>
            </a:r>
          </a:p>
          <a:p>
            <a:r>
              <a:rPr lang="en-US" altLang="ko-KR" sz="1800" dirty="0" err="1" smtClean="0"/>
              <a:t>Relu</a:t>
            </a:r>
            <a:r>
              <a:rPr lang="ko-KR" altLang="en-US" sz="1800" dirty="0" smtClean="0"/>
              <a:t>연산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670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BE71DF-7569-4544-B735-4A6DFD85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1.1.3 </a:t>
            </a:r>
            <a:r>
              <a:rPr lang="ko-KR" altLang="en-US" dirty="0"/>
              <a:t>데이터에서 표현을 학습하기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85D44D-8F9C-4399-A7A2-42AEA0C8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딥러닝</a:t>
            </a:r>
            <a:r>
              <a:rPr lang="ko-KR" altLang="en-US" sz="1700" dirty="0" err="1"/>
              <a:t>을</a:t>
            </a:r>
            <a:r>
              <a:rPr lang="ko-KR" altLang="en-US" sz="1700" dirty="0"/>
              <a:t> 정의하고 다른 머신 러닝 방식과의 차이점을 이해하기 위해 먼저 러닝 알고리즘이 하는 일이 무엇인지 알아야 합니다</a:t>
            </a:r>
            <a:r>
              <a:rPr lang="en-US" altLang="ko-KR" sz="1700" dirty="0"/>
              <a:t>.</a:t>
            </a:r>
          </a:p>
          <a:p>
            <a:r>
              <a:rPr lang="ko-KR" altLang="en-US" sz="2600" dirty="0">
                <a:solidFill>
                  <a:srgbClr val="FF0000"/>
                </a:solidFill>
              </a:rPr>
              <a:t>머신 러닝</a:t>
            </a:r>
            <a:r>
              <a:rPr lang="ko-KR" altLang="en-US" sz="1700" dirty="0"/>
              <a:t>은 샘플과 </a:t>
            </a:r>
            <a:r>
              <a:rPr lang="ko-KR" altLang="en-US" sz="1700" dirty="0" err="1"/>
              <a:t>기댓값이</a:t>
            </a:r>
            <a:r>
              <a:rPr lang="ko-KR" altLang="en-US" sz="1700" dirty="0"/>
              <a:t> 주어졌을 때 데이터 처리 작업을 위한 실행 규칙을 찾는 것입니다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머신 러닝을 하기 위해 세 가지가 필요합니다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ko-KR" altLang="en-US" sz="1700" dirty="0"/>
              <a:t>ㄴ 입력 데이터 포인트</a:t>
            </a:r>
            <a:r>
              <a:rPr lang="en-US" altLang="ko-KR" sz="1700" dirty="0"/>
              <a:t>: </a:t>
            </a:r>
            <a:r>
              <a:rPr lang="ko-KR" altLang="en-US" sz="1700" dirty="0"/>
              <a:t>예를 들어 주어진 문제가 음성 인식이라면</a:t>
            </a:r>
            <a:r>
              <a:rPr lang="en-US" altLang="ko-KR" sz="1700" dirty="0"/>
              <a:t>, </a:t>
            </a:r>
            <a:r>
              <a:rPr lang="ko-KR" altLang="en-US" sz="1700" dirty="0"/>
              <a:t>데이터 포인트는 사운드 파일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이미지 </a:t>
            </a:r>
            <a:r>
              <a:rPr lang="ko-KR" altLang="en-US" sz="1700" dirty="0" err="1"/>
              <a:t>태깅에</a:t>
            </a:r>
            <a:r>
              <a:rPr lang="ko-KR" altLang="en-US" sz="1700" dirty="0"/>
              <a:t> 관한 작업이라면</a:t>
            </a:r>
            <a:r>
              <a:rPr lang="en-US" altLang="ko-KR" sz="1700" dirty="0"/>
              <a:t>, </a:t>
            </a:r>
            <a:r>
              <a:rPr lang="ko-KR" altLang="en-US" sz="1700" dirty="0"/>
              <a:t>데이터 포인트는 사진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ko-KR" altLang="en-US" sz="1700" dirty="0"/>
              <a:t>ㄴ 기대 출력</a:t>
            </a:r>
            <a:r>
              <a:rPr lang="en-US" altLang="ko-KR" sz="1700" dirty="0"/>
              <a:t>: </a:t>
            </a:r>
            <a:r>
              <a:rPr lang="ko-KR" altLang="en-US" sz="1700" dirty="0"/>
              <a:t>예를 들어 음성 인식 작업에서는 기대 출력이 사운드 파일을 옮긴 글</a:t>
            </a:r>
            <a:r>
              <a:rPr lang="en-US" altLang="ko-KR" sz="1700" dirty="0"/>
              <a:t>, </a:t>
            </a:r>
            <a:r>
              <a:rPr lang="ko-KR" altLang="en-US" sz="1700" dirty="0"/>
              <a:t>이미지 작업에서는 기대 출력이 </a:t>
            </a:r>
            <a:r>
              <a:rPr lang="en-US" altLang="ko-KR" sz="1700" dirty="0"/>
              <a:t>‘</a:t>
            </a:r>
            <a:r>
              <a:rPr lang="ko-KR" altLang="en-US" sz="1700" dirty="0"/>
              <a:t>강아지</a:t>
            </a:r>
            <a:r>
              <a:rPr lang="en-US" altLang="ko-KR" sz="1700" dirty="0"/>
              <a:t>’, ‘</a:t>
            </a:r>
            <a:r>
              <a:rPr lang="ko-KR" altLang="en-US" sz="1700" dirty="0"/>
              <a:t>고양이</a:t>
            </a:r>
            <a:r>
              <a:rPr lang="en-US" altLang="ko-KR" sz="1700" dirty="0"/>
              <a:t>‘</a:t>
            </a:r>
            <a:r>
              <a:rPr lang="ko-KR" altLang="en-US" sz="1700" dirty="0"/>
              <a:t>등과 같은 태그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ko-KR" altLang="en-US" sz="1700" dirty="0"/>
              <a:t>ㄴ 알고리즘의 성능을 측정하는 방법</a:t>
            </a:r>
            <a:r>
              <a:rPr lang="en-US" altLang="ko-KR" sz="1700" dirty="0"/>
              <a:t>: </a:t>
            </a:r>
            <a:r>
              <a:rPr lang="ko-KR" altLang="en-US" sz="1700" dirty="0"/>
              <a:t>알고리즘의 현재 출력과 기대 출력 간의 차이를 결정하기 위해 필요</a:t>
            </a:r>
            <a:r>
              <a:rPr lang="en-US" altLang="ko-KR" sz="1700" dirty="0"/>
              <a:t>. </a:t>
            </a:r>
            <a:r>
              <a:rPr lang="ko-KR" altLang="en-US" sz="1700" dirty="0"/>
              <a:t>측정값은 알고리즘의 작동 방식을 교정하기 위한 신호로 다시 피드백</a:t>
            </a:r>
            <a:r>
              <a:rPr lang="en-US" altLang="ko-KR" sz="1700" dirty="0"/>
              <a:t>. </a:t>
            </a:r>
            <a:r>
              <a:rPr lang="ko-KR" altLang="en-US" sz="1700" dirty="0"/>
              <a:t>이런 수정 단계를 학습이라고 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669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71600" y="211347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활성화 함수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371600" y="2216989"/>
            <a:ext cx="9601200" cy="358140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입력이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크면 입력 반환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보다 작으면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dirty="0"/>
              <a:t>f(x)=max(0,x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sigmoid</a:t>
            </a:r>
            <a:r>
              <a:rPr lang="en-US" altLang="ko-KR" dirty="0"/>
              <a:t>, </a:t>
            </a:r>
            <a:r>
              <a:rPr lang="en-US" altLang="ko-KR" dirty="0" err="1"/>
              <a:t>tanh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ko-KR" altLang="en-US" dirty="0" err="1"/>
              <a:t>비교시</a:t>
            </a:r>
            <a:r>
              <a:rPr lang="ko-KR" altLang="en-US" dirty="0"/>
              <a:t> 학습이 훨씬 빨라진다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보다 작은 값들은 뉴런이 죽을 수 있는 단점 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8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 함수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640" y="2286000"/>
            <a:ext cx="503311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원소별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덧셈은 </a:t>
            </a:r>
            <a:r>
              <a:rPr lang="ko-KR" altLang="en-US" dirty="0" err="1" smtClean="0"/>
              <a:t>원소별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r>
              <a:rPr lang="ko-KR" altLang="en-US" dirty="0" err="1" smtClean="0"/>
              <a:t>텐서에</a:t>
            </a:r>
            <a:r>
              <a:rPr lang="ko-KR" altLang="en-US" dirty="0" smtClean="0"/>
              <a:t> 있는 각 원소에 독립적으로 적용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543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원소별</a:t>
            </a:r>
            <a:r>
              <a:rPr lang="ko-KR" altLang="en-US" dirty="0" smtClean="0"/>
              <a:t> 연산 구현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3428999"/>
            <a:ext cx="3762375" cy="2314575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5014" y="3595686"/>
            <a:ext cx="3514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584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50" y="1496825"/>
            <a:ext cx="5818561" cy="1913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9150" y="3798132"/>
            <a:ext cx="952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다룰 때는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함수로 처리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905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크기가 다른 두 </a:t>
            </a:r>
            <a:r>
              <a:rPr lang="ko-KR" altLang="en-US" dirty="0" err="1" smtClean="0"/>
              <a:t>텐서가</a:t>
            </a:r>
            <a:r>
              <a:rPr lang="ko-KR" altLang="en-US" dirty="0" smtClean="0"/>
              <a:t> 더해질 때 </a:t>
            </a:r>
            <a:r>
              <a:rPr lang="ko-KR" altLang="en-US" dirty="0" err="1" smtClean="0"/>
              <a:t>브로드캐스팅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작은 </a:t>
            </a:r>
            <a:r>
              <a:rPr lang="ko-KR" altLang="en-US" dirty="0" err="1" smtClean="0"/>
              <a:t>텐서가</a:t>
            </a:r>
            <a:r>
              <a:rPr lang="ko-KR" altLang="en-US" dirty="0" smtClean="0"/>
              <a:t> 큰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크기에 맞춤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에 맞도록 </a:t>
            </a:r>
            <a:r>
              <a:rPr lang="ko-KR" altLang="en-US" dirty="0" err="1" smtClean="0"/>
              <a:t>작은텐서에</a:t>
            </a:r>
            <a:r>
              <a:rPr lang="ko-KR" altLang="en-US" dirty="0" smtClean="0"/>
              <a:t> 축 추가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작은 </a:t>
            </a:r>
            <a:r>
              <a:rPr lang="ko-KR" altLang="en-US" dirty="0" err="1" smtClean="0"/>
              <a:t>텐서가</a:t>
            </a:r>
            <a:r>
              <a:rPr lang="ko-KR" altLang="en-US" dirty="0" smtClean="0"/>
              <a:t> 새 축을 따라서 큰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크기에 맞도록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5665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326202"/>
            <a:ext cx="3619500" cy="182880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half" idx="4294967295"/>
          </p:nvPr>
        </p:nvSpPr>
        <p:spPr>
          <a:xfrm>
            <a:off x="1371600" y="2022894"/>
            <a:ext cx="3932238" cy="3811588"/>
          </a:xfrm>
        </p:spPr>
        <p:txBody>
          <a:bodyPr/>
          <a:lstStyle/>
          <a:p>
            <a:r>
              <a:rPr lang="en-US" altLang="ko-KR" dirty="0" smtClean="0"/>
              <a:t>- Y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브로드캐스팅되어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z </a:t>
            </a:r>
            <a:r>
              <a:rPr lang="ko-KR" altLang="en-US" dirty="0" smtClean="0"/>
              <a:t>크기가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동일하게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1219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원소별</a:t>
            </a:r>
            <a:r>
              <a:rPr lang="ko-KR" altLang="en-US" dirty="0" smtClean="0"/>
              <a:t> 연산과 반대로 입력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원소들을 결합시킨다</a:t>
            </a:r>
            <a:endParaRPr lang="en-US" altLang="ko-KR" dirty="0" smtClean="0"/>
          </a:p>
          <a:p>
            <a:r>
              <a:rPr lang="ko-KR" altLang="en-US" dirty="0" err="1" smtClean="0"/>
              <a:t>넘파이와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케라스는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점곱</a:t>
            </a:r>
            <a:r>
              <a:rPr lang="ko-KR" altLang="en-US" dirty="0" smtClean="0"/>
              <a:t> 연산에 보편적인 </a:t>
            </a:r>
            <a:r>
              <a:rPr lang="en-US" altLang="ko-KR" dirty="0" smtClean="0"/>
              <a:t>dot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  <a:p>
            <a:r>
              <a:rPr lang="ko-KR" altLang="en-US" dirty="0" err="1" smtClean="0"/>
              <a:t>텐서플로에서는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tf.matmul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32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22" y="1772486"/>
            <a:ext cx="6232035" cy="23385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28222" y="949846"/>
            <a:ext cx="71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벡터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점곱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222" y="4474786"/>
            <a:ext cx="895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두 벡터의 </a:t>
            </a:r>
            <a:r>
              <a:rPr lang="ko-KR" altLang="en-US" dirty="0" err="1" smtClean="0"/>
              <a:t>점곱은</a:t>
            </a:r>
            <a:r>
              <a:rPr lang="ko-KR" altLang="en-US" dirty="0" smtClean="0"/>
              <a:t> 스칼라가 되므로 원소 개수가 같은 </a:t>
            </a:r>
            <a:r>
              <a:rPr lang="ko-KR" altLang="en-US" dirty="0" err="1" smtClean="0"/>
              <a:t>벡터끼리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점곱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en-US" altLang="ko-KR" dirty="0" smtClean="0"/>
              <a:t>Ex) x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([1,2])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y=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([3,4])</a:t>
            </a:r>
          </a:p>
          <a:p>
            <a:r>
              <a:rPr lang="en-US" altLang="ko-KR" dirty="0" err="1" smtClean="0"/>
              <a:t>Naïve_vector_dot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= 1*3 + 2*4 =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469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54" y="1639427"/>
            <a:ext cx="6631842" cy="2284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9954" y="836924"/>
            <a:ext cx="80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행렬과 벡터의 </a:t>
            </a:r>
            <a:r>
              <a:rPr lang="ko-KR" altLang="en-US" dirty="0" err="1" smtClean="0"/>
              <a:t>점곱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9954" y="4420645"/>
            <a:ext cx="854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행 사이에서 </a:t>
            </a:r>
            <a:r>
              <a:rPr lang="ko-KR" altLang="en-US" dirty="0" err="1" smtClean="0"/>
              <a:t>점곱이</a:t>
            </a:r>
            <a:r>
              <a:rPr lang="ko-KR" altLang="en-US" dirty="0" smtClean="0"/>
              <a:t> 일어나므로 벡터가 반환된다</a:t>
            </a:r>
            <a:endParaRPr lang="en-US" altLang="ko-KR" dirty="0" smtClean="0"/>
          </a:p>
          <a:p>
            <a:r>
              <a:rPr lang="en-US" altLang="ko-KR" dirty="0" smtClean="0"/>
              <a:t>Ex)  x=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([[1,2],[3,4]])</a:t>
            </a:r>
          </a:p>
          <a:p>
            <a:r>
              <a:rPr lang="en-US" altLang="ko-KR" dirty="0" smtClean="0"/>
              <a:t>      y=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([5,6])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Naïve_vector_dot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= 1*5+2*6,3*5+4*6 = ([17,39])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0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8C77E2-8E27-4E7E-9E8D-A8AAA2AD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1.1.3 </a:t>
            </a:r>
            <a:r>
              <a:rPr lang="ko-KR" altLang="en-US" dirty="0"/>
              <a:t>데이터에서 표현을 학습하기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0CF4D51-F7ED-48A9-A2FE-C3F91953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55622"/>
          </a:xfrm>
        </p:spPr>
        <p:txBody>
          <a:bodyPr>
            <a:normAutofit lnSpcReduction="10000"/>
          </a:bodyPr>
          <a:lstStyle/>
          <a:p>
            <a:r>
              <a:rPr lang="ko-KR" altLang="en-US" sz="1700" dirty="0"/>
              <a:t>머신 러닝과 </a:t>
            </a:r>
            <a:r>
              <a:rPr lang="ko-KR" altLang="en-US" sz="1700" dirty="0" err="1"/>
              <a:t>딥러닝의</a:t>
            </a:r>
            <a:r>
              <a:rPr lang="ko-KR" altLang="en-US" sz="1700" dirty="0"/>
              <a:t> 핵심 문제는 </a:t>
            </a:r>
            <a:r>
              <a:rPr lang="ko-KR" altLang="en-US" dirty="0">
                <a:solidFill>
                  <a:srgbClr val="FF0000"/>
                </a:solidFill>
              </a:rPr>
              <a:t>의미 있는 데이터로의 변환 </a:t>
            </a:r>
            <a:r>
              <a:rPr lang="ko-KR" altLang="en-US" sz="1700" dirty="0"/>
              <a:t>입니다</a:t>
            </a:r>
            <a:r>
              <a:rPr lang="en-US" altLang="ko-KR" sz="1700" dirty="0"/>
              <a:t>. </a:t>
            </a:r>
            <a:r>
              <a:rPr lang="ko-KR" altLang="en-US" sz="1700" dirty="0"/>
              <a:t>입력 데이터를 기반으로 기대 출력에 가깝게 만드는 유용한 표현을 학습하는 것입니다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여기에서 표현이란</a:t>
            </a:r>
            <a:r>
              <a:rPr lang="en-US" altLang="ko-KR" sz="1700" dirty="0"/>
              <a:t>? </a:t>
            </a:r>
            <a:r>
              <a:rPr lang="ko-KR" altLang="en-US" sz="1700" dirty="0"/>
              <a:t>데이터를 인코딩 하거나 묘사하기 위해 데이터를 바라보는 다른 방법입니다</a:t>
            </a:r>
            <a:r>
              <a:rPr lang="en-US" altLang="ko-KR" sz="1700" dirty="0"/>
              <a:t>.</a:t>
            </a:r>
          </a:p>
          <a:p>
            <a:endParaRPr lang="en-US" altLang="ko-KR" sz="1800" dirty="0"/>
          </a:p>
          <a:p>
            <a:pPr algn="l"/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시를 들어보면 </a:t>
            </a:r>
            <a:r>
              <a:rPr lang="ko-KR" altLang="en-US" sz="1800" b="0" i="0" dirty="0" err="1">
                <a:solidFill>
                  <a:srgbClr val="494E52"/>
                </a:solidFill>
                <a:effectLst/>
                <a:latin typeface="-apple-system"/>
              </a:rPr>
              <a:t>컬러이미지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 데이터는 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RGB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포맷으로 나타낼 수도 있고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HSV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포맷으로도 </a:t>
            </a:r>
            <a:r>
              <a:rPr lang="ko-KR" altLang="en-US" sz="1800" b="0" i="0" dirty="0" err="1">
                <a:solidFill>
                  <a:srgbClr val="494E52"/>
                </a:solidFill>
                <a:effectLst/>
                <a:latin typeface="-apple-system"/>
              </a:rPr>
              <a:t>인코딩될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 수 있습니다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하지만 빨간색을 찾는 문제에서는 앞의 포맷이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채도가 높은 것을 찾는 문제에서는 뒤의 포맷이 훨씬 편할 것입니다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가볍게는 데이터의 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N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차원 표현에서의 회전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대칭 변환이 될 수 있겠지만 어떤 문제에서는 복잡한 연산을 통해 새로운 값으로 표현될 수 있습니다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머신 러닝은 이런 많은 변환들을 하나씩 시도해보며 가장 나은 변환을 찾습니다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.(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가설 공간에서</a:t>
            </a:r>
            <a:r>
              <a:rPr lang="en-US" altLang="ko-KR" sz="1800" b="0" i="0" dirty="0" smtClean="0">
                <a:solidFill>
                  <a:srgbClr val="494E52"/>
                </a:solidFill>
                <a:effectLst/>
                <a:latin typeface="-apple-system"/>
              </a:rPr>
              <a:t>)</a:t>
            </a:r>
            <a:endParaRPr lang="en-US" altLang="ko-KR" sz="1800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sz="1800" dirty="0"/>
              <a:t>※</a:t>
            </a:r>
            <a:r>
              <a:rPr lang="ko-KR" altLang="en-US" sz="1800" dirty="0" err="1"/>
              <a:t>인코딩</a:t>
            </a:r>
            <a:r>
              <a:rPr lang="en-US" altLang="ko-KR" sz="1800" dirty="0"/>
              <a:t>: </a:t>
            </a:r>
            <a:r>
              <a:rPr lang="ko-KR" altLang="en-US" sz="1800" dirty="0"/>
              <a:t>사전상 문자를 부호화 </a:t>
            </a:r>
            <a:r>
              <a:rPr lang="ko-KR" altLang="en-US" sz="1800" dirty="0" err="1"/>
              <a:t>하는것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※</a:t>
            </a:r>
            <a:r>
              <a:rPr lang="ko-KR" altLang="en-US" sz="1800" dirty="0"/>
              <a:t>가설 공간</a:t>
            </a:r>
            <a:r>
              <a:rPr lang="en-US" altLang="ko-KR" sz="1800" dirty="0"/>
              <a:t>: </a:t>
            </a:r>
            <a:r>
              <a:rPr lang="ko-KR" altLang="en-US" sz="1800" dirty="0"/>
              <a:t>미리 정의된 연산</a:t>
            </a:r>
            <a:r>
              <a:rPr lang="en-US" altLang="ko-KR" sz="1800" dirty="0"/>
              <a:t>, </a:t>
            </a:r>
            <a:r>
              <a:rPr lang="ko-KR" altLang="en-US" sz="1800" dirty="0"/>
              <a:t>변환들의 모음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89" y="1385734"/>
            <a:ext cx="6890945" cy="1726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0489" y="3840793"/>
            <a:ext cx="82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중 하나라도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연산에 교환 법칙이 성립되지 않는다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5319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93" y="1609126"/>
            <a:ext cx="6432514" cy="2596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4393" y="835193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행렬간의 </a:t>
            </a:r>
            <a:r>
              <a:rPr lang="ko-KR" altLang="en-US" dirty="0" err="1" smtClean="0"/>
              <a:t>점곱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4393" y="4362805"/>
            <a:ext cx="8593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x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([[1,2],[2,3]])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y=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([[3,4],[4,5]])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naïve_vector_dot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= </a:t>
            </a:r>
          </a:p>
          <a:p>
            <a:r>
              <a:rPr lang="en-US" altLang="ko-KR" dirty="0" smtClean="0"/>
              <a:t>1*3 + 2*4 , 1*4 + 2*5</a:t>
            </a:r>
          </a:p>
          <a:p>
            <a:r>
              <a:rPr lang="en-US" altLang="ko-KR" dirty="0" smtClean="0"/>
              <a:t>2*3 + 3*4 , 2*4 + 3*5</a:t>
            </a:r>
          </a:p>
          <a:p>
            <a:r>
              <a:rPr lang="en-US" altLang="ko-KR" dirty="0" smtClean="0"/>
              <a:t>= [[11 , 14],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[18 , 23]]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76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02" y="1488413"/>
            <a:ext cx="4487921" cy="3982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0541" y="1488413"/>
            <a:ext cx="543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(</a:t>
            </a:r>
            <a:r>
              <a:rPr lang="en-US" altLang="ko-KR" dirty="0" err="1" smtClean="0"/>
              <a:t>a,b,c,d</a:t>
            </a:r>
            <a:r>
              <a:rPr lang="en-US" altLang="ko-KR" dirty="0" smtClean="0"/>
              <a:t>) 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(d,) -&gt; 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a,b,c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a,b,c,d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. 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d,e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-&gt; 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a,b,c,e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8186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</a:t>
            </a:r>
            <a:r>
              <a:rPr lang="ko-KR" altLang="en-US" dirty="0" smtClean="0"/>
              <a:t> 크기 변환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신경망에 주입할 숫자 데이터를 </a:t>
            </a:r>
            <a:r>
              <a:rPr lang="ko-KR" altLang="en-US" dirty="0" err="1" smtClean="0"/>
              <a:t>전처리할</a:t>
            </a:r>
            <a:r>
              <a:rPr lang="ko-KR" altLang="en-US" dirty="0" smtClean="0"/>
              <a:t> 때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크기에 맞게 열과 행을 재배열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48" y="2765586"/>
            <a:ext cx="5519007" cy="6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078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15" y="1286377"/>
            <a:ext cx="3130088" cy="29109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76" y="1284474"/>
            <a:ext cx="3419474" cy="2912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12515" y="4823734"/>
            <a:ext cx="45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Reshape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(6,1)</a:t>
            </a:r>
            <a:r>
              <a:rPr lang="ko-KR" altLang="en-US" dirty="0" smtClean="0"/>
              <a:t>로 재배열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14976" y="4823734"/>
            <a:ext cx="40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Reshape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(2,3)</a:t>
            </a:r>
            <a:r>
              <a:rPr lang="ko-KR" altLang="en-US" dirty="0" smtClean="0"/>
              <a:t>로 재배열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7207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560" y="928523"/>
            <a:ext cx="660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전치</a:t>
            </a:r>
            <a:r>
              <a:rPr lang="en-US" altLang="ko-KR" sz="2800" dirty="0"/>
              <a:t> </a:t>
            </a:r>
            <a:r>
              <a:rPr lang="ko-KR" altLang="en-US" sz="2800" dirty="0" err="1" smtClean="0"/>
              <a:t>크기변환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60" y="2064993"/>
            <a:ext cx="4739381" cy="20462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560" y="4646814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transpose(x)</a:t>
            </a:r>
            <a:r>
              <a:rPr lang="ko-KR" altLang="en-US" dirty="0" smtClean="0"/>
              <a:t>를 사용하여 행과 열을 바꾼다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659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</a:t>
            </a:r>
            <a:r>
              <a:rPr lang="ko-KR" altLang="en-US" dirty="0" smtClean="0"/>
              <a:t> 연산의 기하학적 해석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텐서의</a:t>
            </a:r>
            <a:r>
              <a:rPr lang="ko-KR" altLang="en-US" dirty="0" smtClean="0"/>
              <a:t> 내용은 어떤 기하학적 공간에 있는 좌표 포인트로 해석 될 수 있기 때문에 기하학적 해석 가능</a:t>
            </a:r>
            <a:endParaRPr lang="en-US" altLang="ko-KR" dirty="0" smtClean="0"/>
          </a:p>
          <a:p>
            <a:r>
              <a:rPr lang="ko-KR" altLang="en-US" dirty="0" err="1" smtClean="0"/>
              <a:t>아핀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스케일링 등처럼 기본적인 기하학적 연산은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연산으로 표현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5804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17" y="1263929"/>
            <a:ext cx="4825217" cy="27904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837" y="1263929"/>
            <a:ext cx="2984113" cy="2790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0217" y="4746881"/>
            <a:ext cx="862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 = [0.5, 1]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B = [1, 0.25]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43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3" y="1474794"/>
            <a:ext cx="6684907" cy="2469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93" y="3944626"/>
            <a:ext cx="668490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04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기하학적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신경망은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연산의 연결로 구성된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연산은 입력 데이터의 기하학적 변환</a:t>
            </a:r>
            <a:endParaRPr lang="en-US" altLang="ko-KR" dirty="0" smtClean="0"/>
          </a:p>
          <a:p>
            <a:r>
              <a:rPr lang="ko-KR" altLang="en-US" dirty="0" smtClean="0"/>
              <a:t>기초적인 연산을 길게 연결하여 복잡한 기하학적 변환을 조금씩 분해하는 방식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종이 공을 펼치는 것이 머신 러닝이 하는 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94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63E156-2AD2-4764-BC0A-BFF49D56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1.1.4 </a:t>
            </a:r>
            <a:r>
              <a:rPr lang="ko-KR" altLang="en-US" dirty="0" err="1"/>
              <a:t>딥러닝에서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딥</a:t>
            </a:r>
            <a:r>
              <a:rPr lang="en-US" altLang="ko-KR" dirty="0"/>
              <a:t>＇</a:t>
            </a:r>
            <a:r>
              <a:rPr lang="ko-KR" altLang="en-US" dirty="0"/>
              <a:t>이란 무엇일까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71F50E-1749-4AC2-8EB1-9132BA40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딥러닝은</a:t>
            </a:r>
            <a:r>
              <a:rPr lang="ko-KR" altLang="en-US" dirty="0"/>
              <a:t> 연속된 층</a:t>
            </a:r>
            <a:r>
              <a:rPr lang="en-US" altLang="ko-KR" dirty="0"/>
              <a:t>(layer)</a:t>
            </a:r>
            <a:r>
              <a:rPr lang="ko-KR" altLang="en-US" dirty="0"/>
              <a:t>에서 점진적으로 의미 있는 표현을 배움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딥</a:t>
            </a:r>
            <a:r>
              <a:rPr lang="en-US" altLang="ko-KR" dirty="0">
                <a:solidFill>
                  <a:srgbClr val="FF0000"/>
                </a:solidFill>
              </a:rPr>
              <a:t>(deep)</a:t>
            </a:r>
            <a:r>
              <a:rPr lang="ko-KR" altLang="en-US" dirty="0"/>
              <a:t>이란 연속된 층으로 표현을 학습한다는 개념</a:t>
            </a:r>
            <a:r>
              <a:rPr lang="en-US" altLang="ko-KR" dirty="0"/>
              <a:t>. </a:t>
            </a:r>
            <a:r>
              <a:rPr lang="ko-KR" altLang="en-US" dirty="0"/>
              <a:t>데이터로부터 모델을 만드는 데 얼마나 많은 층을 사용했는지가 그 모델의 깊이가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이름들</a:t>
            </a:r>
            <a:r>
              <a:rPr lang="en-US" altLang="ko-KR" dirty="0"/>
              <a:t>, “</a:t>
            </a:r>
            <a:r>
              <a:rPr lang="ko-KR" altLang="en-US" dirty="0"/>
              <a:t>층 기반 표현 학습</a:t>
            </a:r>
            <a:r>
              <a:rPr lang="en-US" altLang="ko-KR" dirty="0"/>
              <a:t>”, “</a:t>
            </a:r>
            <a:r>
              <a:rPr lang="ko-KR" altLang="en-US" dirty="0"/>
              <a:t>계층적 표현 학습</a:t>
            </a:r>
            <a:r>
              <a:rPr lang="en-US" altLang="ko-KR" dirty="0"/>
              <a:t>“</a:t>
            </a:r>
          </a:p>
          <a:p>
            <a:r>
              <a:rPr lang="ko-KR" altLang="en-US" dirty="0" err="1"/>
              <a:t>딥러닝에서는</a:t>
            </a:r>
            <a:r>
              <a:rPr lang="ko-KR" altLang="en-US" dirty="0"/>
              <a:t> 기본 층을 겹겹이 쌓아 올려 구성한 </a:t>
            </a:r>
            <a:r>
              <a:rPr lang="ko-KR" altLang="en-US" dirty="0">
                <a:solidFill>
                  <a:srgbClr val="FF0000"/>
                </a:solidFill>
              </a:rPr>
              <a:t>신경망</a:t>
            </a:r>
            <a:r>
              <a:rPr lang="en-US" altLang="ko-KR" dirty="0">
                <a:solidFill>
                  <a:srgbClr val="FF0000"/>
                </a:solidFill>
              </a:rPr>
              <a:t>(neural network)</a:t>
            </a:r>
            <a:r>
              <a:rPr lang="ko-KR" altLang="en-US" dirty="0"/>
              <a:t>이라는 모델을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48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신경망의 엔진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그래디언트</a:t>
            </a:r>
            <a:r>
              <a:rPr lang="ko-KR" altLang="en-US" dirty="0" smtClean="0"/>
              <a:t> 기반 최적화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1083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데이터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데이터를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가중치 또는 훈련되는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학습된 정보가 담겨있다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09" y="2778934"/>
            <a:ext cx="4440382" cy="6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24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훈련 반복 루프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훈련 샘플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이에 상응하는 타깃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배치 추출</a:t>
            </a:r>
            <a:endParaRPr lang="en-US" altLang="ko-KR" dirty="0" smtClean="0"/>
          </a:p>
          <a:p>
            <a:r>
              <a:rPr lang="en-US" altLang="ko-KR" dirty="0" smtClean="0"/>
              <a:t>2. x</a:t>
            </a:r>
            <a:r>
              <a:rPr lang="ko-KR" altLang="en-US" dirty="0" smtClean="0"/>
              <a:t>를 사용하여 네트워크를 실행하고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 </a:t>
            </a:r>
            <a:r>
              <a:rPr lang="en-US" altLang="ko-KR" dirty="0" err="1" smtClean="0"/>
              <a:t>y_pred</a:t>
            </a:r>
            <a:r>
              <a:rPr lang="ko-KR" altLang="en-US" dirty="0" smtClean="0"/>
              <a:t>를 구한다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y_pred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차이를 측정하여 네트워크 손실 계산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배치에 대한 손실이 조금 감소되도록 가중치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8136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변화율이란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0686"/>
            <a:ext cx="10515600" cy="435133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42465"/>
            <a:ext cx="3643312" cy="2942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0868" y="2342465"/>
            <a:ext cx="6458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포인트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에서의 변화율 </a:t>
            </a:r>
            <a:r>
              <a:rPr lang="en-US" altLang="ko-KR" dirty="0" smtClean="0"/>
              <a:t>= f’(p)</a:t>
            </a:r>
          </a:p>
          <a:p>
            <a:r>
              <a:rPr lang="en-US" altLang="ko-KR" dirty="0" smtClean="0"/>
              <a:t>-&gt; 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의 기울기</a:t>
            </a:r>
            <a:endParaRPr lang="en-US" altLang="ko-KR" dirty="0" smtClean="0"/>
          </a:p>
          <a:p>
            <a:r>
              <a:rPr lang="ko-KR" altLang="en-US" dirty="0" smtClean="0"/>
              <a:t>기울기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음수면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가 감소</a:t>
            </a:r>
            <a:endParaRPr lang="en-US" altLang="ko-KR" dirty="0" smtClean="0"/>
          </a:p>
          <a:p>
            <a:r>
              <a:rPr lang="ko-KR" altLang="en-US" dirty="0" smtClean="0"/>
              <a:t>기울기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양수면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f(x)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 smtClean="0"/>
              <a:t>- A</a:t>
            </a:r>
            <a:r>
              <a:rPr lang="ko-KR" altLang="en-US" dirty="0" smtClean="0"/>
              <a:t>의 절댓값은 증가나 감소가 얼마나 빠르게 일어날지 알려준다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409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</a:t>
            </a:r>
            <a:r>
              <a:rPr lang="ko-KR" altLang="en-US" dirty="0" smtClean="0"/>
              <a:t> 연산의 변화율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그래디언트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err="1" smtClean="0"/>
              <a:t>텐서</a:t>
            </a:r>
            <a:r>
              <a:rPr lang="ko-KR" altLang="en-US" sz="2000" dirty="0" smtClean="0"/>
              <a:t> 연산의 변화율</a:t>
            </a:r>
            <a:endParaRPr lang="en-US" altLang="ko-KR" sz="2000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 smtClean="0"/>
              <a:t>입력 데이터 </a:t>
            </a:r>
            <a:r>
              <a:rPr lang="en-US" altLang="ko-KR" sz="2000" dirty="0" err="1" smtClean="0"/>
              <a:t>x,y</a:t>
            </a:r>
            <a:r>
              <a:rPr lang="ko-KR" altLang="en-US" sz="2000" dirty="0" smtClean="0"/>
              <a:t>가 고정되어 있다면 함수 </a:t>
            </a:r>
            <a:r>
              <a:rPr lang="en-US" altLang="ko-KR" sz="2000" dirty="0" smtClean="0"/>
              <a:t>f(x)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w</a:t>
            </a:r>
            <a:r>
              <a:rPr lang="ko-KR" altLang="en-US" sz="2000" dirty="0" smtClean="0"/>
              <a:t>를 손실 값에 매핑하는 함수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72" y="2741156"/>
            <a:ext cx="3368040" cy="1127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172" y="4611026"/>
            <a:ext cx="2999509" cy="11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949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32" y="1699732"/>
            <a:ext cx="3455785" cy="135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632" y="3563494"/>
            <a:ext cx="10457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포인트 </a:t>
            </a:r>
            <a:r>
              <a:rPr lang="en-US" altLang="ko-KR" dirty="0" smtClean="0"/>
              <a:t>W0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의 변화율은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같은 크기의 </a:t>
            </a:r>
            <a:r>
              <a:rPr lang="ko-KR" altLang="en-US" dirty="0" err="1" smtClean="0"/>
              <a:t>텐서인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gradient(f)(W0)</a:t>
            </a:r>
          </a:p>
          <a:p>
            <a:r>
              <a:rPr lang="en-US" altLang="ko-KR" dirty="0" smtClean="0"/>
              <a:t>-&gt; f(W) = </a:t>
            </a:r>
            <a:r>
              <a:rPr lang="en-US" altLang="ko-KR" dirty="0" err="1" smtClean="0"/>
              <a:t>loss_value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그래디언트</a:t>
            </a:r>
            <a:endParaRPr lang="en-US" altLang="ko-KR" dirty="0" smtClean="0"/>
          </a:p>
          <a:p>
            <a:r>
              <a:rPr lang="en-US" altLang="ko-KR" dirty="0" smtClean="0"/>
              <a:t>-&gt; W0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f(w)</a:t>
            </a:r>
            <a:r>
              <a:rPr lang="ko-KR" altLang="en-US" dirty="0" smtClean="0"/>
              <a:t>의 기울기를 나타내는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4518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손실함수의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그래디언트를</a:t>
            </a:r>
            <a:r>
              <a:rPr lang="ko-KR" altLang="en-US" sz="2000" dirty="0" smtClean="0"/>
              <a:t> 계산하여 가중치를 업데이트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그래디언트의</a:t>
            </a:r>
            <a:r>
              <a:rPr lang="ko-KR" altLang="en-US" sz="2000" dirty="0" smtClean="0"/>
              <a:t> 반대 방향으로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조금 이동시킨다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ex) W -= step * gradient</a:t>
            </a:r>
            <a:r>
              <a:rPr lang="ko-KR" altLang="en-US" sz="2000" dirty="0" smtClean="0"/>
              <a:t>처럼 하면 배치에 대한 손실이 조금 감소한다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761905"/>
            <a:ext cx="3329077" cy="25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855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확률정</a:t>
            </a:r>
            <a:r>
              <a:rPr lang="ko-KR" altLang="en-US" dirty="0" smtClean="0"/>
              <a:t>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모멘텀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모멘텀은 </a:t>
            </a:r>
            <a:r>
              <a:rPr lang="en-US" altLang="ko-KR" dirty="0" smtClean="0"/>
              <a:t>SGD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문제점인 수렴 속도와 지역 최솟값을 해결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1" y="2684231"/>
            <a:ext cx="4715828" cy="33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27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88" y="1071877"/>
            <a:ext cx="7940571" cy="282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7988" y="4544238"/>
            <a:ext cx="95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현재 기울기 값 뿐만 아니라 현재 속도를 함께 고려한다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이전에 업데이트한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기초하여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업데이트한다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017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변화율 연결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역</a:t>
            </a:r>
            <a:r>
              <a:rPr lang="ko-KR" altLang="fr-FR" sz="2000" dirty="0" err="1" smtClean="0"/>
              <a:t>전파</a:t>
            </a:r>
            <a:r>
              <a:rPr lang="ko-KR" altLang="fr-FR" sz="2000" dirty="0"/>
              <a:t> 알고리즘은 </a:t>
            </a:r>
            <a:r>
              <a:rPr lang="fr-FR" altLang="ko-KR" sz="2000" dirty="0"/>
              <a:t>input</a:t>
            </a:r>
            <a:r>
              <a:rPr lang="ko-KR" altLang="fr-FR" sz="2000" dirty="0"/>
              <a:t>과 </a:t>
            </a:r>
            <a:r>
              <a:rPr lang="fr-FR" altLang="ko-KR" sz="2000" dirty="0"/>
              <a:t>output </a:t>
            </a:r>
            <a:r>
              <a:rPr lang="ko-KR" altLang="fr-FR" sz="2000" dirty="0"/>
              <a:t>값을 알고 있는 상태에서 신경망을 학습 시키는 방법이다</a:t>
            </a:r>
            <a:r>
              <a:rPr lang="fr-FR" altLang="ko-KR" sz="2000" dirty="0" smtClean="0"/>
              <a:t>.</a:t>
            </a:r>
          </a:p>
          <a:p>
            <a:r>
              <a:rPr lang="ko-KR" altLang="en-US" sz="2000" dirty="0" smtClean="0"/>
              <a:t>최종 손실 값에서부터 시작</a:t>
            </a:r>
            <a:endParaRPr lang="en-US" altLang="ko-KR" sz="2000" dirty="0" smtClean="0"/>
          </a:p>
          <a:p>
            <a:r>
              <a:rPr lang="ko-KR" altLang="en-US" sz="2000" dirty="0" smtClean="0"/>
              <a:t>연쇄 법칙을 적용하여 최상위 층에서 </a:t>
            </a:r>
            <a:r>
              <a:rPr lang="ko-KR" altLang="en-US" sz="2000" dirty="0" err="1" smtClean="0"/>
              <a:t>하위층까지</a:t>
            </a:r>
            <a:r>
              <a:rPr lang="ko-KR" altLang="en-US" sz="2000" dirty="0" smtClean="0"/>
              <a:t> 거꾸로 진행</a:t>
            </a:r>
            <a:endParaRPr lang="en-US" altLang="ko-KR" sz="2000" dirty="0" smtClean="0"/>
          </a:p>
          <a:p>
            <a:r>
              <a:rPr lang="ko-KR" altLang="en-US" sz="2000" dirty="0" smtClean="0"/>
              <a:t>변화율이 알려진 연산들로 연결되어 있으면 네트워크 </a:t>
            </a:r>
            <a:r>
              <a:rPr lang="ko-KR" altLang="en-US" sz="2000" dirty="0" err="1" smtClean="0"/>
              <a:t>파라미터와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값을 매핑하는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함수 계산 가능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함수를 호출하는 것으로 단순화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567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D8C01F-08DF-4397-998B-AFAD9BE3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1.1.4 </a:t>
            </a:r>
            <a:r>
              <a:rPr lang="ko-KR" altLang="en-US" dirty="0" err="1"/>
              <a:t>딥러닝에서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딥</a:t>
            </a:r>
            <a:r>
              <a:rPr lang="en-US" altLang="ko-KR" dirty="0"/>
              <a:t>＇</a:t>
            </a:r>
            <a:r>
              <a:rPr lang="ko-KR" altLang="en-US" dirty="0"/>
              <a:t>이란 무엇일까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09CDD8-9538-4741-89C9-0DB20A79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16" y="2354580"/>
            <a:ext cx="4961878" cy="4410307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딥러닝 알고리즘으로 학습된 표현은 어떻게 나타날까요</a:t>
            </a:r>
            <a:r>
              <a:rPr lang="en-US" altLang="ko-KR" sz="1700" dirty="0"/>
              <a:t>?</a:t>
            </a:r>
          </a:p>
          <a:p>
            <a:r>
              <a:rPr lang="ko-KR" altLang="en-US" sz="1700" dirty="0"/>
              <a:t>다음 그림은 이미지안의 숫자 인식입니다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최종 출력에 대해 점점 더 많은 정보를 가지지만 원본 이미지와는 점점 더 다른 표현으로 숫자 이미지가 변환됩니다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데이터 표현을 학습하기 위한 다단계 처리 방식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D3A3E49F-91E4-4F72-A6E2-292EDDFB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54580"/>
            <a:ext cx="4832673" cy="28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9516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  <a:br>
              <a:rPr lang="ko-KR" altLang="en-US" dirty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222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7B8F5E-0929-47CF-8AE2-F9F876B5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B61157-2DE4-4505-A994-A358839A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이전 절에서 배웠던 내용을 이용하여 코드를 자세히 리뷰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입력 데이터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train_images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train_labels</a:t>
            </a:r>
            <a:r>
              <a:rPr lang="ko-KR" altLang="en-US" dirty="0">
                <a:ea typeface="맑은 고딕"/>
              </a:rPr>
              <a:t>), (</a:t>
            </a:r>
            <a:r>
              <a:rPr lang="ko-KR" altLang="en-US" dirty="0" err="1">
                <a:ea typeface="맑은 고딕"/>
              </a:rPr>
              <a:t>test_images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test_labels</a:t>
            </a:r>
            <a:r>
              <a:rPr lang="ko-KR" altLang="en-US" dirty="0">
                <a:ea typeface="맑은 고딕"/>
              </a:rPr>
              <a:t>) = </a:t>
            </a:r>
            <a:r>
              <a:rPr lang="ko-KR" altLang="en-US" dirty="0" err="1">
                <a:ea typeface="맑은 고딕"/>
              </a:rPr>
              <a:t>mnist.load_data</a:t>
            </a:r>
            <a:r>
              <a:rPr lang="ko-KR" altLang="en-US" dirty="0">
                <a:ea typeface="맑은 고딕"/>
              </a:rPr>
              <a:t>()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train_images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train_image.reshape</a:t>
            </a:r>
            <a:r>
              <a:rPr lang="ko-KR" altLang="en-US" dirty="0">
                <a:ea typeface="맑은 고딕"/>
              </a:rPr>
              <a:t>((</a:t>
            </a:r>
            <a:r>
              <a:rPr lang="ko-KR" altLang="en-US" dirty="0">
                <a:solidFill>
                  <a:schemeClr val="accent6"/>
                </a:solidFill>
                <a:ea typeface="맑은 고딕"/>
              </a:rPr>
              <a:t>60000,28*28</a:t>
            </a:r>
            <a:r>
              <a:rPr lang="ko-KR" altLang="en-US" dirty="0">
                <a:ea typeface="맑은 고딕"/>
              </a:rPr>
              <a:t>))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train_images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train_images.astype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>
                <a:solidFill>
                  <a:schemeClr val="accent2"/>
                </a:solidFill>
                <a:ea typeface="맑은 고딕"/>
              </a:rPr>
              <a:t>'float32'</a:t>
            </a:r>
            <a:r>
              <a:rPr lang="ko-KR" altLang="en-US" dirty="0">
                <a:ea typeface="맑은 고딕"/>
              </a:rPr>
              <a:t>) / </a:t>
            </a:r>
            <a:r>
              <a:rPr lang="ko-KR" altLang="en-US" dirty="0">
                <a:solidFill>
                  <a:schemeClr val="accent6"/>
                </a:solidFill>
                <a:ea typeface="맑은 고딕"/>
              </a:rPr>
              <a:t>255</a:t>
            </a:r>
          </a:p>
          <a:p>
            <a:pPr marL="0" indent="0">
              <a:buNone/>
            </a:pPr>
            <a:endParaRPr lang="ko-KR" altLang="en-US" dirty="0">
              <a:solidFill>
                <a:schemeClr val="accent6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test_images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test_images.reshape</a:t>
            </a:r>
            <a:r>
              <a:rPr lang="ko-KR" altLang="en-US" dirty="0">
                <a:ea typeface="맑은 고딕"/>
              </a:rPr>
              <a:t>((</a:t>
            </a:r>
            <a:r>
              <a:rPr lang="ko-KR" altLang="en-US" dirty="0">
                <a:solidFill>
                  <a:schemeClr val="accent6"/>
                </a:solidFill>
                <a:ea typeface="맑은 고딕"/>
              </a:rPr>
              <a:t>10000,28*28</a:t>
            </a:r>
            <a:r>
              <a:rPr lang="ko-KR" altLang="en-US" dirty="0">
                <a:ea typeface="맑은 고딕"/>
              </a:rPr>
              <a:t>))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test_images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=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test_images.astype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chemeClr val="accent2"/>
                </a:solidFill>
                <a:ea typeface="맑은 고딕"/>
              </a:rPr>
              <a:t>'float32'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) / </a:t>
            </a:r>
            <a:r>
              <a:rPr lang="ko-KR" altLang="en-US" dirty="0">
                <a:solidFill>
                  <a:schemeClr val="accent6"/>
                </a:solidFill>
                <a:ea typeface="맑은 고딕"/>
              </a:rPr>
              <a:t>255</a:t>
            </a:r>
          </a:p>
          <a:p>
            <a:pPr marL="0" indent="0">
              <a:buNone/>
            </a:pPr>
            <a:endParaRPr lang="ko-KR" altLang="en-US" dirty="0">
              <a:solidFill>
                <a:schemeClr val="accent6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accent6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61142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3CE3B4-E49D-4A7E-AEB2-88AAC885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76AE8E6-05E4-4A3D-BC23-88DAABC6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신경망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network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models.Sequential</a:t>
            </a:r>
            <a:r>
              <a:rPr lang="ko-KR" altLang="en-US" dirty="0">
                <a:ea typeface="맑은 고딕"/>
              </a:rPr>
              <a:t>()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network.add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layers.Dense</a:t>
            </a:r>
            <a:r>
              <a:rPr lang="ko-KR" altLang="en-US" dirty="0">
                <a:ea typeface="맑은 고딕"/>
              </a:rPr>
              <a:t>(512, </a:t>
            </a:r>
            <a:r>
              <a:rPr lang="ko-KR" altLang="en-US" dirty="0" err="1">
                <a:ea typeface="맑은 고딕"/>
              </a:rPr>
              <a:t>activatioin</a:t>
            </a:r>
            <a:r>
              <a:rPr lang="ko-KR" altLang="en-US" dirty="0">
                <a:ea typeface="맑은 고딕"/>
              </a:rPr>
              <a:t>='</a:t>
            </a:r>
            <a:r>
              <a:rPr lang="ko-KR" altLang="en-US" dirty="0" err="1">
                <a:ea typeface="맑은 고딕"/>
              </a:rPr>
              <a:t>relu</a:t>
            </a:r>
            <a:r>
              <a:rPr lang="ko-KR" altLang="en-US" dirty="0">
                <a:ea typeface="맑은 고딕"/>
              </a:rPr>
              <a:t>', </a:t>
            </a:r>
            <a:r>
              <a:rPr lang="ko-KR" altLang="en-US" dirty="0" err="1">
                <a:ea typeface="맑은 고딕"/>
              </a:rPr>
              <a:t>input_shape</a:t>
            </a:r>
            <a:r>
              <a:rPr lang="ko-KR" altLang="en-US" dirty="0">
                <a:ea typeface="맑은 고딕"/>
              </a:rPr>
              <a:t>(28*28,)))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network.add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layers.Dense</a:t>
            </a:r>
            <a:r>
              <a:rPr lang="ko-KR" altLang="en-US" dirty="0">
                <a:ea typeface="맑은 고딕"/>
              </a:rPr>
              <a:t>(10,activation='</a:t>
            </a:r>
            <a:r>
              <a:rPr lang="ko-KR" altLang="en-US" dirty="0" err="1">
                <a:ea typeface="맑은 고딕"/>
              </a:rPr>
              <a:t>softmax</a:t>
            </a:r>
            <a:r>
              <a:rPr lang="ko-KR" altLang="en-US" dirty="0">
                <a:ea typeface="맑은 고딕"/>
              </a:rPr>
              <a:t>'))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2개의 </a:t>
            </a:r>
            <a:r>
              <a:rPr lang="ko-KR" altLang="en-US" dirty="0" err="1">
                <a:ea typeface="맑은 고딕"/>
              </a:rPr>
              <a:t>Dense</a:t>
            </a:r>
            <a:r>
              <a:rPr lang="ko-KR" altLang="en-US" dirty="0">
                <a:ea typeface="맑은 고딕"/>
              </a:rPr>
              <a:t> 층이 연결되어 있고, 각 층은 가중치 </a:t>
            </a:r>
            <a:r>
              <a:rPr lang="ko-KR" altLang="en-US" dirty="0" err="1">
                <a:ea typeface="맑은 고딕"/>
              </a:rPr>
              <a:t>텐서를</a:t>
            </a:r>
            <a:r>
              <a:rPr lang="ko-KR" altLang="en-US" dirty="0">
                <a:ea typeface="맑은 고딕"/>
              </a:rPr>
              <a:t> 포함하여 입력 데이터에 대한 몇개의 간단한 </a:t>
            </a:r>
            <a:r>
              <a:rPr lang="ko-KR" altLang="en-US" dirty="0" err="1">
                <a:ea typeface="맑은 고딕"/>
              </a:rPr>
              <a:t>텐서</a:t>
            </a:r>
            <a:r>
              <a:rPr lang="ko-KR" altLang="en-US" dirty="0">
                <a:ea typeface="맑은 고딕"/>
              </a:rPr>
              <a:t> 연산을 적용</a:t>
            </a:r>
          </a:p>
        </p:txBody>
      </p:sp>
    </p:spTree>
    <p:extLst>
      <p:ext uri="{BB962C8B-B14F-4D97-AF65-F5344CB8AC3E}">
        <p14:creationId xmlns:p14="http://schemas.microsoft.com/office/powerpoint/2010/main" val="40106280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4C908F-8A20-4990-BF09-A61B5AF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="" xmlns:a16="http://schemas.microsoft.com/office/drawing/2014/main" id="{4299D95E-0198-43A3-B25F-CD957AA0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02713"/>
            <a:ext cx="6938301" cy="3865803"/>
          </a:xfrm>
        </p:spPr>
      </p:pic>
    </p:spTree>
    <p:extLst>
      <p:ext uri="{BB962C8B-B14F-4D97-AF65-F5344CB8AC3E}">
        <p14:creationId xmlns:p14="http://schemas.microsoft.com/office/powerpoint/2010/main" val="3951881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63DEED4-3B3F-4684-B483-2378320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A25E23-58A7-41A1-9298-E2F9EF8F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네트워크를 컴파일 하는 단계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network.compile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optimizer</a:t>
            </a:r>
            <a:r>
              <a:rPr lang="ko-KR" altLang="en-US" dirty="0">
                <a:ea typeface="맑은 고딕"/>
              </a:rPr>
              <a:t>='</a:t>
            </a:r>
            <a:r>
              <a:rPr lang="ko-KR" altLang="en-US" dirty="0" err="1">
                <a:ea typeface="맑은 고딕"/>
              </a:rPr>
              <a:t>rmsprop</a:t>
            </a:r>
            <a:r>
              <a:rPr lang="ko-KR" altLang="en-US" dirty="0">
                <a:ea typeface="맑은 고딕"/>
              </a:rPr>
              <a:t>',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                   </a:t>
            </a:r>
            <a:r>
              <a:rPr lang="ko-KR" altLang="en-US" dirty="0" err="1">
                <a:ea typeface="맑은 고딕"/>
              </a:rPr>
              <a:t>loss</a:t>
            </a:r>
            <a:r>
              <a:rPr lang="ko-KR" altLang="en-US" dirty="0">
                <a:ea typeface="맑은 고딕"/>
              </a:rPr>
              <a:t>='</a:t>
            </a:r>
            <a:r>
              <a:rPr lang="ko-KR" altLang="en-US" dirty="0" err="1">
                <a:ea typeface="맑은 고딕"/>
              </a:rPr>
              <a:t>categorical_crossentropy</a:t>
            </a:r>
            <a:r>
              <a:rPr lang="ko-KR" altLang="en-US" dirty="0">
                <a:ea typeface="맑은 고딕"/>
              </a:rPr>
              <a:t>',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                   </a:t>
            </a:r>
            <a:r>
              <a:rPr lang="ko-KR" altLang="en-US" dirty="0" err="1">
                <a:ea typeface="맑은 고딕"/>
              </a:rPr>
              <a:t>metrics</a:t>
            </a:r>
            <a:r>
              <a:rPr lang="ko-KR" altLang="en-US" dirty="0">
                <a:ea typeface="맑은 고딕"/>
              </a:rPr>
              <a:t> = ['</a:t>
            </a:r>
            <a:r>
              <a:rPr lang="ko-KR" altLang="en-US" dirty="0" err="1">
                <a:ea typeface="맑은 고딕"/>
              </a:rPr>
              <a:t>accuracy</a:t>
            </a:r>
            <a:r>
              <a:rPr lang="ko-KR" altLang="en-US" dirty="0">
                <a:ea typeface="맑은 고딕"/>
              </a:rPr>
              <a:t>'])</a:t>
            </a:r>
          </a:p>
          <a:p>
            <a:r>
              <a:rPr lang="ko-KR" altLang="en-US" dirty="0">
                <a:ea typeface="맑은 고딕"/>
              </a:rPr>
              <a:t>훈련 반복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network.fit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train_images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train_labels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epochs</a:t>
            </a:r>
            <a:r>
              <a:rPr lang="ko-KR" altLang="en-US" dirty="0">
                <a:ea typeface="맑은 고딕"/>
              </a:rPr>
              <a:t>=5, </a:t>
            </a:r>
            <a:r>
              <a:rPr lang="ko-KR" altLang="en-US" dirty="0" err="1">
                <a:ea typeface="맑은 고딕"/>
              </a:rPr>
              <a:t>batch_size</a:t>
            </a:r>
            <a:r>
              <a:rPr lang="ko-KR" altLang="en-US" dirty="0">
                <a:ea typeface="맑은 고딕"/>
              </a:rPr>
              <a:t>=128)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8905572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D83123-3FFB-4F0D-83D2-1880B1E1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="" xmlns:a16="http://schemas.microsoft.com/office/drawing/2014/main" id="{0B88EB97-89C6-4A55-935A-40267D4CD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7366958" cy="3951073"/>
          </a:xfrm>
        </p:spPr>
      </p:pic>
    </p:spTree>
    <p:extLst>
      <p:ext uri="{BB962C8B-B14F-4D97-AF65-F5344CB8AC3E}">
        <p14:creationId xmlns:p14="http://schemas.microsoft.com/office/powerpoint/2010/main" val="30063131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75B449-38AA-4294-A796-149385CA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2.6 요약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617C43-4897-40DF-A63E-1C4099CF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학습(</a:t>
            </a:r>
            <a:r>
              <a:rPr lang="ko-KR" altLang="en-US" dirty="0" err="1">
                <a:ea typeface="맑은 고딕"/>
              </a:rPr>
              <a:t>learning</a:t>
            </a:r>
            <a:r>
              <a:rPr lang="ko-KR" altLang="en-US" dirty="0">
                <a:ea typeface="맑은 고딕"/>
              </a:rPr>
              <a:t>)이란 훈련 데이터 샘플과 그에 상응하는 타깃이 주어졌을 때 손실함수를 최소화 하는 모델 파라미터의 조합을 </a:t>
            </a:r>
            <a:r>
              <a:rPr lang="ko-KR" altLang="en-US" dirty="0" err="1">
                <a:ea typeface="맑은 고딕"/>
              </a:rPr>
              <a:t>찾는것을</a:t>
            </a:r>
            <a:r>
              <a:rPr lang="ko-KR" altLang="en-US" dirty="0">
                <a:ea typeface="맑은 고딕"/>
              </a:rPr>
              <a:t> 의미</a:t>
            </a:r>
          </a:p>
          <a:p>
            <a:r>
              <a:rPr lang="ko-KR" altLang="en-US" dirty="0">
                <a:ea typeface="맑은 고딕"/>
              </a:rPr>
              <a:t>전체 학습 과정은 신경망이 미분 가능한 </a:t>
            </a:r>
            <a:r>
              <a:rPr lang="ko-KR" altLang="en-US" dirty="0" err="1">
                <a:ea typeface="맑은 고딕"/>
              </a:rPr>
              <a:t>텐서</a:t>
            </a:r>
            <a:r>
              <a:rPr lang="ko-KR" altLang="en-US" dirty="0">
                <a:ea typeface="맑은 고딕"/>
              </a:rPr>
              <a:t> 연산으로 연결되어 있기 때문에 가능</a:t>
            </a:r>
          </a:p>
          <a:p>
            <a:r>
              <a:rPr lang="ko-KR" altLang="en-US" dirty="0">
                <a:ea typeface="맑은 고딕"/>
              </a:rPr>
              <a:t>이후에 자주 보게 될 두 가지 핵심 개념은 손실과 </a:t>
            </a:r>
            <a:r>
              <a:rPr lang="ko-KR" altLang="en-US" dirty="0" err="1">
                <a:ea typeface="맑은 고딕"/>
              </a:rPr>
              <a:t>옵티마이저</a:t>
            </a:r>
          </a:p>
          <a:p>
            <a:r>
              <a:rPr lang="ko-KR" altLang="en-US" dirty="0">
                <a:ea typeface="맑은 고딕"/>
              </a:rPr>
              <a:t>손실은 훈련하는 동안 최소화해야 할 양이므로 해결하려는 문제의 성공을 측정하는 데 사용</a:t>
            </a:r>
          </a:p>
          <a:p>
            <a:r>
              <a:rPr lang="ko-KR" altLang="en-US" dirty="0" err="1">
                <a:ea typeface="맑은 고딕"/>
              </a:rPr>
              <a:t>옵티마이저는</a:t>
            </a:r>
            <a:r>
              <a:rPr lang="ko-KR" altLang="en-US" dirty="0">
                <a:ea typeface="맑은 고딕"/>
              </a:rPr>
              <a:t> 손실에 대한 </a:t>
            </a:r>
            <a:r>
              <a:rPr lang="ko-KR" altLang="en-US" dirty="0" err="1">
                <a:ea typeface="맑은 고딕"/>
              </a:rPr>
              <a:t>그래디언트가</a:t>
            </a:r>
            <a:r>
              <a:rPr lang="ko-KR" altLang="en-US" dirty="0">
                <a:ea typeface="맑은 고딕"/>
              </a:rPr>
              <a:t> 파라미터를 업데이트 하는 정확한 방식을 정의</a:t>
            </a:r>
          </a:p>
        </p:txBody>
      </p:sp>
    </p:spTree>
    <p:extLst>
      <p:ext uri="{BB962C8B-B14F-4D97-AF65-F5344CB8AC3E}">
        <p14:creationId xmlns:p14="http://schemas.microsoft.com/office/powerpoint/2010/main" val="34151467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818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35</TotalTime>
  <Words>3518</Words>
  <Application>Microsoft Office PowerPoint</Application>
  <PresentationFormat>와이드스크린</PresentationFormat>
  <Paragraphs>477</Paragraphs>
  <Slides>97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06" baseType="lpstr">
      <vt:lpstr>-apple-system</vt:lpstr>
      <vt:lpstr>Arimo</vt:lpstr>
      <vt:lpstr>Franklin Gothic Book</vt:lpstr>
      <vt:lpstr>Graphik</vt:lpstr>
      <vt:lpstr>Roboto</vt:lpstr>
      <vt:lpstr>돋움</vt:lpstr>
      <vt:lpstr>맑은 고딕</vt:lpstr>
      <vt:lpstr>휴먼매직체</vt:lpstr>
      <vt:lpstr>Crop</vt:lpstr>
      <vt:lpstr>딥러닝 스터디 B팀 1장, 2장</vt:lpstr>
      <vt:lpstr>1장 딥러닝이란 무엇인가?</vt:lpstr>
      <vt:lpstr>1.1 인공 지능과 머신 러닝, 딥러닝</vt:lpstr>
      <vt:lpstr>1.1.1 인공 지능</vt:lpstr>
      <vt:lpstr>1.1.2 머신 러닝</vt:lpstr>
      <vt:lpstr>1.1.3 데이터에서 표현을 학습하기</vt:lpstr>
      <vt:lpstr>1.1.3 데이터에서 표현을 학습하기</vt:lpstr>
      <vt:lpstr>1.1.4 딥러닝에서 ‘딥＇이란 무엇일까? </vt:lpstr>
      <vt:lpstr>1.1.4 딥러닝에서 ‘딥＇이란 무엇일까? </vt:lpstr>
      <vt:lpstr>1.1.5 그림 3개로 딥러닝의 작동 원리 이해하기</vt:lpstr>
      <vt:lpstr>1.1.5 그림 3개로 딥러닝의 작동 원리 이해하기</vt:lpstr>
      <vt:lpstr>1.1.5 그림 3개로 딥러닝의 작동 원리 이해하기</vt:lpstr>
      <vt:lpstr>1.1.5 그림 3개로 딥러닝의 작동 원리 이해하기</vt:lpstr>
      <vt:lpstr>1.1.5 그림 3개로 딥러닝의 작동 원리 이해하기</vt:lpstr>
      <vt:lpstr>1.1.6 지금까지 딥러닝의 성과</vt:lpstr>
      <vt:lpstr>1.1.7 단기간의 과대 선전을 믿지 말자</vt:lpstr>
      <vt:lpstr>1.1.8 AI에 대한 전망</vt:lpstr>
      <vt:lpstr>1.2 딥러닝 이전: 머신 러닝의 간략한 역사</vt:lpstr>
      <vt:lpstr>1.2.1 확률적 모델링</vt:lpstr>
      <vt:lpstr>1.2.2 초창기 신경망</vt:lpstr>
      <vt:lpstr>1.2.3 커널 방법</vt:lpstr>
      <vt:lpstr>1.2.3 커널 방법</vt:lpstr>
      <vt:lpstr>1.2.4 결정 트리, 랜덤 포레스트, 그래디언트 부스팅 머신</vt:lpstr>
      <vt:lpstr>1.2.4 결정 트리, 랜덤 포레스트, 그래디언트 부스팅 머신</vt:lpstr>
      <vt:lpstr>1.2.4 결정 트리, 랜덤 포레스트, 그래디언트 부스팅 머신</vt:lpstr>
      <vt:lpstr>1.2.5 다시 신경망으로</vt:lpstr>
      <vt:lpstr>1.2.6 딥러닝의 특징</vt:lpstr>
      <vt:lpstr>1.2.7 머신 러닝의 최근 동향</vt:lpstr>
      <vt:lpstr>출처 자료</vt:lpstr>
      <vt:lpstr>1.3 왜 딥러닝일까? 왜 지금일까?</vt:lpstr>
      <vt:lpstr>소개, 머신러닝의 진보를 이끈 세가지 기술적인 힘</vt:lpstr>
      <vt:lpstr>1.3.1 하드웨어</vt:lpstr>
      <vt:lpstr>1.3.2 데이터 </vt:lpstr>
      <vt:lpstr>1.3.3 알고리즘</vt:lpstr>
      <vt:lpstr>1.3.6 지속될까?</vt:lpstr>
      <vt:lpstr>2.1 신경망과의 첫 만남</vt:lpstr>
      <vt:lpstr>PowerPoint 프레젠테이션</vt:lpstr>
      <vt:lpstr>PowerPoint 프레젠테이션</vt:lpstr>
      <vt:lpstr>신경망 구조와 핵심 구성요소</vt:lpstr>
      <vt:lpstr>컴파일 단계</vt:lpstr>
      <vt:lpstr>이미지 데이터 준비하기</vt:lpstr>
      <vt:lpstr>레이블 준비하기 </vt:lpstr>
      <vt:lpstr>PowerPoint 프레젠테이션</vt:lpstr>
      <vt:lpstr>PowerPoint 프레젠테이션</vt:lpstr>
      <vt:lpstr>2.2 신경망을 위한 데이터 표현</vt:lpstr>
      <vt:lpstr>텐서(tensor)</vt:lpstr>
      <vt:lpstr>스칼라(0D 텐서) / 벡터(1D 텐서)</vt:lpstr>
      <vt:lpstr>행렬(2D 텐서) /  3D 텐서와 고차원 텐서</vt:lpstr>
      <vt:lpstr>핵심속성</vt:lpstr>
      <vt:lpstr>핵심속성 예제(MNIST)</vt:lpstr>
      <vt:lpstr>넘파이로 텐서 조작하기</vt:lpstr>
      <vt:lpstr>배치 데이터</vt:lpstr>
      <vt:lpstr>텐서의 실제 사례</vt:lpstr>
      <vt:lpstr>벡터 데이터 /  시계열 또는 시퀀스 데이터</vt:lpstr>
      <vt:lpstr>이미지 데이터</vt:lpstr>
      <vt:lpstr>비디오 데이터</vt:lpstr>
      <vt:lpstr>2.3신경망의 톱니바퀴</vt:lpstr>
      <vt:lpstr>텐서 연산</vt:lpstr>
      <vt:lpstr>신경망 만들기</vt:lpstr>
      <vt:lpstr>  활성화 함수 relu</vt:lpstr>
      <vt:lpstr>활성화 함수 relu</vt:lpstr>
      <vt:lpstr>원소별 연산</vt:lpstr>
      <vt:lpstr>원소별 연산 구현</vt:lpstr>
      <vt:lpstr>PowerPoint 프레젠테이션</vt:lpstr>
      <vt:lpstr>브로드캐스팅</vt:lpstr>
      <vt:lpstr>Ex</vt:lpstr>
      <vt:lpstr>텐서 점곱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텐서 크기 변환</vt:lpstr>
      <vt:lpstr>PowerPoint 프레젠테이션</vt:lpstr>
      <vt:lpstr>PowerPoint 프레젠테이션</vt:lpstr>
      <vt:lpstr>텐서 연산의 기하학적 해석</vt:lpstr>
      <vt:lpstr>PowerPoint 프레젠테이션</vt:lpstr>
      <vt:lpstr>PowerPoint 프레젠테이션</vt:lpstr>
      <vt:lpstr>딥러닝의 기하학적 해석</vt:lpstr>
      <vt:lpstr>2.4 신경망의 엔진</vt:lpstr>
      <vt:lpstr>입력 데이터 변환</vt:lpstr>
      <vt:lpstr>훈련 반복 루프</vt:lpstr>
      <vt:lpstr>변화율이란?</vt:lpstr>
      <vt:lpstr>텐서 연산의 변화율 : 그래디언트</vt:lpstr>
      <vt:lpstr>PowerPoint 프레젠테이션</vt:lpstr>
      <vt:lpstr>확률적 경사 하강법</vt:lpstr>
      <vt:lpstr>확률정 경사 하강법 : 모멘텀</vt:lpstr>
      <vt:lpstr>PowerPoint 프레젠테이션</vt:lpstr>
      <vt:lpstr>변화율 연결 : 역전파 알고리즘</vt:lpstr>
      <vt:lpstr>2.5 첫 번째 예제 다시 살펴보기 </vt:lpstr>
      <vt:lpstr>2.5 첫 번째 예제 다시 살펴보기</vt:lpstr>
      <vt:lpstr>2.5 첫 번째 예제 다시 살펴보기</vt:lpstr>
      <vt:lpstr>2.5 첫 번째 예제 다시 살펴보기</vt:lpstr>
      <vt:lpstr>2.5 첫 번째 예제 다시 살펴보기</vt:lpstr>
      <vt:lpstr>2.5 첫 번째 예제 다시 살펴보기</vt:lpstr>
      <vt:lpstr>2.6 요약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민우</dc:creator>
  <cp:lastModifiedBy>김 민우</cp:lastModifiedBy>
  <cp:revision>65</cp:revision>
  <dcterms:created xsi:type="dcterms:W3CDTF">2021-01-11T10:03:03Z</dcterms:created>
  <dcterms:modified xsi:type="dcterms:W3CDTF">2021-01-11T10:41:34Z</dcterms:modified>
</cp:coreProperties>
</file>