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5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0C9513-987B-49C5-AF41-4E815A16629C}">
          <p14:sldIdLst>
            <p14:sldId id="256"/>
            <p14:sldId id="258"/>
            <p14:sldId id="257"/>
            <p14:sldId id="263"/>
            <p14:sldId id="260"/>
            <p14:sldId id="261"/>
            <p14:sldId id="265"/>
            <p14:sldId id="264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제목 없는 구역" id="{44AE492C-762E-4B86-A11E-8E1BD22EE67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인호" initials="황" lastIdx="1" clrIdx="0">
    <p:extLst>
      <p:ext uri="{19B8F6BF-5375-455C-9EA6-DF929625EA0E}">
        <p15:presenceInfo xmlns:p15="http://schemas.microsoft.com/office/powerpoint/2012/main" userId="황인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31B6-F2C3-40B0-AD96-9D1BCCDA9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3.6 </a:t>
            </a:r>
            <a:r>
              <a:rPr lang="ko-KR" altLang="en-US" dirty="0"/>
              <a:t>주택 가격 예측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회귀문제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A4232-C8E2-4FAF-8486-8FCEE36E3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팀 </a:t>
            </a:r>
            <a:r>
              <a:rPr lang="en-US" altLang="ko-KR" dirty="0"/>
              <a:t>2017305086 </a:t>
            </a:r>
            <a:r>
              <a:rPr lang="ko-KR" altLang="en-US" dirty="0"/>
              <a:t>황인호</a:t>
            </a:r>
          </a:p>
        </p:txBody>
      </p:sp>
    </p:spTree>
    <p:extLst>
      <p:ext uri="{BB962C8B-B14F-4D97-AF65-F5344CB8AC3E}">
        <p14:creationId xmlns:p14="http://schemas.microsoft.com/office/powerpoint/2010/main" val="147580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538507"/>
            <a:ext cx="11171362" cy="4887913"/>
          </a:xfrm>
        </p:spPr>
        <p:txBody>
          <a:bodyPr/>
          <a:lstStyle/>
          <a:p>
            <a:r>
              <a:rPr lang="ko-KR" altLang="en-US" dirty="0"/>
              <a:t>훈련 데이터에서 검증 데이터를 나누어 만드는 과정</a:t>
            </a:r>
            <a:endParaRPr lang="en-US" altLang="ko-KR" dirty="0"/>
          </a:p>
          <a:p>
            <a:r>
              <a:rPr lang="ko-KR" altLang="en-US" dirty="0"/>
              <a:t>검증 데이터는 분할에 대한 검증 점수의 분산이 높음</a:t>
            </a:r>
            <a:r>
              <a:rPr lang="en-US" altLang="ko-KR" dirty="0"/>
              <a:t>-&gt; </a:t>
            </a:r>
            <a:r>
              <a:rPr lang="ko-KR" altLang="en-US" dirty="0"/>
              <a:t>신뢰 있는 모델 평가 불가</a:t>
            </a:r>
            <a:endParaRPr lang="en-US" altLang="ko-KR" dirty="0"/>
          </a:p>
          <a:p>
            <a:r>
              <a:rPr lang="ko-KR" altLang="en-US" dirty="0"/>
              <a:t>해결 방법 </a:t>
            </a:r>
            <a:r>
              <a:rPr lang="en-US" altLang="ko-KR" dirty="0"/>
              <a:t>: K-</a:t>
            </a:r>
            <a:r>
              <a:rPr lang="ko-KR" altLang="en-US" dirty="0"/>
              <a:t>겹 교차 검증 사용 </a:t>
            </a:r>
            <a:endParaRPr lang="en-US" altLang="ko-KR" dirty="0"/>
          </a:p>
          <a:p>
            <a:r>
              <a:rPr lang="en-US" altLang="ko-KR" dirty="0"/>
              <a:t>K-</a:t>
            </a:r>
            <a:r>
              <a:rPr lang="ko-KR" altLang="en-US" dirty="0"/>
              <a:t>겹 교차 검증</a:t>
            </a:r>
            <a:r>
              <a:rPr lang="en-US" altLang="ko-KR" dirty="0"/>
              <a:t>: </a:t>
            </a:r>
            <a:r>
              <a:rPr lang="ko-KR" altLang="en-US" dirty="0"/>
              <a:t>데이터를</a:t>
            </a:r>
            <a:r>
              <a:rPr lang="en-US" altLang="ko-KR" dirty="0"/>
              <a:t> K</a:t>
            </a:r>
            <a:r>
              <a:rPr lang="ko-KR" altLang="en-US" dirty="0"/>
              <a:t>개의 분할로 나누고</a:t>
            </a:r>
            <a:r>
              <a:rPr lang="en-US" altLang="ko-KR" dirty="0"/>
              <a:t>, K</a:t>
            </a:r>
            <a:r>
              <a:rPr lang="ko-KR" altLang="en-US" dirty="0"/>
              <a:t>개의 모델을 각각 만들어 </a:t>
            </a:r>
            <a:r>
              <a:rPr lang="en-US" altLang="ko-KR" dirty="0"/>
              <a:t>K-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ea typeface="+mj-ea"/>
              </a:rPr>
              <a:t>개의 분할에서 훈련하고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나머지 분할에서 평가하는 방법</a:t>
            </a:r>
            <a:endParaRPr lang="en-US" altLang="ko-KR" dirty="0">
              <a:ea typeface="+mj-ea"/>
            </a:endParaRPr>
          </a:p>
          <a:p>
            <a:r>
              <a:rPr lang="ko-KR" altLang="en-US" dirty="0"/>
              <a:t>아래 그림은 </a:t>
            </a:r>
            <a:r>
              <a:rPr lang="en-US" altLang="ko-KR" dirty="0"/>
              <a:t>K=4 </a:t>
            </a:r>
            <a:r>
              <a:rPr lang="ko-KR" altLang="en-US" dirty="0"/>
              <a:t>인 경우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0D923-9779-494A-8E8F-4B98B3AF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4" y="3279913"/>
            <a:ext cx="6479165" cy="26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538507"/>
            <a:ext cx="11171362" cy="4887913"/>
          </a:xfrm>
        </p:spPr>
        <p:txBody>
          <a:bodyPr/>
          <a:lstStyle/>
          <a:p>
            <a:r>
              <a:rPr lang="en-US" altLang="ko-KR" dirty="0" err="1"/>
              <a:t>Num_epochs</a:t>
            </a:r>
            <a:r>
              <a:rPr lang="ko-KR" altLang="en-US" dirty="0"/>
              <a:t> </a:t>
            </a:r>
            <a:r>
              <a:rPr lang="en-US" altLang="ko-KR" dirty="0"/>
              <a:t>= 100 </a:t>
            </a:r>
            <a:r>
              <a:rPr lang="ko-KR" altLang="en-US" dirty="0"/>
              <a:t>인 경우 </a:t>
            </a:r>
            <a:endParaRPr lang="en-US" altLang="ko-KR" dirty="0"/>
          </a:p>
          <a:p>
            <a:r>
              <a:rPr lang="en-US" altLang="ko-KR" dirty="0" err="1"/>
              <a:t>All_scores</a:t>
            </a:r>
            <a:r>
              <a:rPr lang="en-US" altLang="ko-KR" dirty="0"/>
              <a:t> </a:t>
            </a:r>
            <a:r>
              <a:rPr lang="ko-KR" altLang="en-US" dirty="0"/>
              <a:t>의 값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값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K-</a:t>
            </a:r>
            <a:r>
              <a:rPr lang="ko-KR" altLang="en-US" dirty="0"/>
              <a:t>겹 교차 검증의 핵심</a:t>
            </a:r>
            <a:r>
              <a:rPr lang="en-US" altLang="ko-KR" dirty="0"/>
              <a:t>:  </a:t>
            </a:r>
            <a:r>
              <a:rPr lang="ko-KR" altLang="en-US" dirty="0"/>
              <a:t>검증 세트가 다르므로 </a:t>
            </a:r>
            <a:r>
              <a:rPr lang="en-US" altLang="ko-KR" dirty="0"/>
              <a:t>2.1</a:t>
            </a:r>
            <a:r>
              <a:rPr lang="ko-KR" altLang="en-US" dirty="0"/>
              <a:t>에서 </a:t>
            </a:r>
            <a:r>
              <a:rPr lang="en-US" altLang="ko-KR" dirty="0"/>
              <a:t>2.9</a:t>
            </a:r>
            <a:r>
              <a:rPr lang="ko-KR" altLang="en-US" dirty="0"/>
              <a:t>까지 변화가 큼</a:t>
            </a:r>
            <a:r>
              <a:rPr lang="en-US" altLang="ko-KR" dirty="0"/>
              <a:t>, </a:t>
            </a:r>
            <a:r>
              <a:rPr lang="ko-KR" altLang="en-US" dirty="0"/>
              <a:t>평균 값</a:t>
            </a:r>
            <a:r>
              <a:rPr lang="en-US" altLang="ko-KR" dirty="0"/>
              <a:t>(2.4)</a:t>
            </a:r>
            <a:r>
              <a:rPr lang="ko-KR" altLang="en-US" dirty="0"/>
              <a:t>이 각각의 점수보다 신뢰 가능</a:t>
            </a:r>
            <a:endParaRPr lang="en-US" altLang="ko-KR" dirty="0"/>
          </a:p>
          <a:p>
            <a:r>
              <a:rPr lang="ko-KR" altLang="en-US" dirty="0"/>
              <a:t>평균적으로 </a:t>
            </a:r>
            <a:r>
              <a:rPr lang="en-US" altLang="ko-KR" dirty="0"/>
              <a:t>0.3(3000</a:t>
            </a:r>
            <a:r>
              <a:rPr lang="ko-KR" altLang="en-US" dirty="0"/>
              <a:t>달러</a:t>
            </a:r>
            <a:r>
              <a:rPr lang="en-US" altLang="ko-KR" dirty="0"/>
              <a:t>) </a:t>
            </a:r>
            <a:r>
              <a:rPr lang="ko-KR" altLang="en-US" dirty="0"/>
              <a:t>정도 차이가 남 </a:t>
            </a:r>
            <a:endParaRPr lang="en-US" altLang="ko-KR" dirty="0"/>
          </a:p>
          <a:p>
            <a:r>
              <a:rPr lang="ko-KR" altLang="en-US" dirty="0"/>
              <a:t>주택 가격의 범위가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~5</a:t>
            </a:r>
            <a:r>
              <a:rPr lang="ko-KR" altLang="en-US" dirty="0"/>
              <a:t>만 달러 사이인 것을 감안하면 비교적 큰 값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30D980-E4E6-417E-BDB6-041650BB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27" y="1506416"/>
            <a:ext cx="6724650" cy="647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3CD6AD-CCB3-4801-9D2F-985C3619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27" y="2550525"/>
            <a:ext cx="2181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87087"/>
            <a:ext cx="11171362" cy="5339334"/>
          </a:xfrm>
        </p:spPr>
        <p:txBody>
          <a:bodyPr/>
          <a:lstStyle/>
          <a:p>
            <a:r>
              <a:rPr lang="en-US" altLang="ko-KR" dirty="0" err="1"/>
              <a:t>Num_epochs</a:t>
            </a:r>
            <a:r>
              <a:rPr lang="en-US" altLang="ko-KR" dirty="0"/>
              <a:t>=500 </a:t>
            </a:r>
            <a:r>
              <a:rPr lang="ko-KR" altLang="en-US" dirty="0"/>
              <a:t>으로 늘리고</a:t>
            </a:r>
            <a:r>
              <a:rPr lang="en-US" altLang="ko-KR" dirty="0"/>
              <a:t>, </a:t>
            </a:r>
            <a:r>
              <a:rPr lang="ko-KR" altLang="en-US" dirty="0"/>
              <a:t>각 겹에서 검증 점수를 로그에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K-</a:t>
            </a:r>
            <a:r>
              <a:rPr lang="ko-KR" altLang="en-US" dirty="0"/>
              <a:t>겹 검증 점수 평균 계산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1FCB8F-41F1-472D-B72F-1D89CC83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975"/>
            <a:ext cx="6550360" cy="2914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47236E-ED96-4F05-AA5F-75078122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60" y="609600"/>
            <a:ext cx="5495925" cy="2867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6C2BE5-619E-41FF-830F-324219A2E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36" y="3999138"/>
            <a:ext cx="649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4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87087"/>
            <a:ext cx="11171362" cy="5339334"/>
          </a:xfrm>
        </p:spPr>
        <p:txBody>
          <a:bodyPr/>
          <a:lstStyle/>
          <a:p>
            <a:r>
              <a:rPr lang="ko-KR" altLang="en-US" dirty="0"/>
              <a:t>검증 점수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r>
              <a:rPr lang="ko-KR" altLang="en-US" sz="1600" dirty="0" err="1"/>
              <a:t>ㅇㅇㅇ</a:t>
            </a:r>
            <a:r>
              <a:rPr lang="ko-KR" altLang="en-US" sz="1600" dirty="0"/>
              <a:t> </a:t>
            </a:r>
            <a:r>
              <a:rPr lang="ko-KR" altLang="en-US" sz="1600" b="1" dirty="0"/>
              <a:t>그래프의 범위가 크고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변동이 심하기 때문에 보기가 </a:t>
            </a:r>
            <a:r>
              <a:rPr lang="ko-KR" altLang="en-US" sz="1600" b="1" dirty="0" err="1"/>
              <a:t>힘듬</a:t>
            </a:r>
            <a:r>
              <a:rPr lang="en-US" altLang="ko-KR" sz="1600" b="1" dirty="0"/>
              <a:t>.</a:t>
            </a:r>
          </a:p>
          <a:p>
            <a:pPr lvl="8"/>
            <a:r>
              <a:rPr lang="en-US" altLang="ko-KR" sz="1600" b="1" dirty="0"/>
              <a:t>           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:</a:t>
            </a:r>
          </a:p>
          <a:p>
            <a:pPr lvl="8"/>
            <a:r>
              <a:rPr lang="en-US" altLang="ko-KR" sz="1600" dirty="0"/>
              <a:t>            </a:t>
            </a:r>
            <a:r>
              <a:rPr lang="ko-KR" altLang="en-US" sz="1600" b="1" dirty="0"/>
              <a:t>곡선의 </a:t>
            </a:r>
            <a:r>
              <a:rPr lang="ko-KR" altLang="en-US" sz="1600" b="1" dirty="0" err="1"/>
              <a:t>다른부분과</a:t>
            </a:r>
            <a:r>
              <a:rPr lang="ko-KR" altLang="en-US" sz="1600" b="1" dirty="0"/>
              <a:t> 스케일이 많이 다른 첫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개의 데이터 포인트를 </a:t>
            </a:r>
            <a:r>
              <a:rPr lang="en-US" altLang="ko-KR" sz="1600" b="1" dirty="0"/>
              <a:t>	</a:t>
            </a:r>
            <a:r>
              <a:rPr lang="ko-KR" altLang="en-US" sz="1600" b="1" dirty="0"/>
              <a:t>제외</a:t>
            </a:r>
            <a:endParaRPr lang="en-US" altLang="ko-KR" sz="1600" b="1" dirty="0"/>
          </a:p>
          <a:p>
            <a:pPr lvl="8"/>
            <a:r>
              <a:rPr lang="en-US" altLang="ko-KR" sz="1600" b="1" dirty="0"/>
              <a:t>      	</a:t>
            </a:r>
            <a:r>
              <a:rPr lang="ko-KR" altLang="en-US" sz="1600" b="1" dirty="0"/>
              <a:t>부드러운 곡선을 얻기 위해 각 포인트를 이전 포인트의 지수 이동 평균</a:t>
            </a:r>
            <a:r>
              <a:rPr lang="en-US" altLang="ko-KR" sz="1600" b="1" dirty="0"/>
              <a:t>	</a:t>
            </a:r>
            <a:r>
              <a:rPr lang="ko-KR" altLang="en-US" sz="1600" b="1" dirty="0"/>
              <a:t>으로 대체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해야함</a:t>
            </a:r>
            <a:r>
              <a:rPr lang="en-US" altLang="ko-KR" sz="1600" b="1" dirty="0"/>
              <a:t>.</a:t>
            </a:r>
          </a:p>
          <a:p>
            <a:pPr lvl="8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25385-9461-4506-87AA-7A847D63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84119"/>
            <a:ext cx="5324475" cy="123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6F6DE0-E249-48B2-8E48-1CC3330C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722369"/>
            <a:ext cx="4514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538507"/>
            <a:ext cx="11171362" cy="4887913"/>
          </a:xfrm>
        </p:spPr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10</a:t>
            </a:r>
            <a:r>
              <a:rPr lang="ko-KR" altLang="en-US" dirty="0"/>
              <a:t>개의 데이터 포인트를 제외한 검증 점수 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검증 </a:t>
            </a:r>
            <a:r>
              <a:rPr lang="en-US" altLang="ko-KR" dirty="0"/>
              <a:t>MAE</a:t>
            </a:r>
            <a:r>
              <a:rPr lang="ko-KR" altLang="en-US" dirty="0"/>
              <a:t>가 </a:t>
            </a:r>
            <a:r>
              <a:rPr lang="en-US" altLang="ko-KR" dirty="0"/>
              <a:t>80</a:t>
            </a:r>
            <a:r>
              <a:rPr lang="ko-KR" altLang="en-US" dirty="0"/>
              <a:t>번째 </a:t>
            </a:r>
            <a:r>
              <a:rPr lang="ko-KR" altLang="en-US" dirty="0" err="1"/>
              <a:t>에포크</a:t>
            </a:r>
            <a:r>
              <a:rPr lang="ko-KR" altLang="en-US" dirty="0"/>
              <a:t> 이후에 줄어드는 것이 멈춤</a:t>
            </a:r>
            <a:r>
              <a:rPr lang="en-US" altLang="ko-KR" dirty="0"/>
              <a:t>, </a:t>
            </a:r>
            <a:r>
              <a:rPr lang="ko-KR" altLang="en-US" dirty="0"/>
              <a:t>이 지점 이후 </a:t>
            </a:r>
            <a:r>
              <a:rPr lang="ko-KR" altLang="en-US" dirty="0" err="1"/>
              <a:t>과적합</a:t>
            </a:r>
            <a:r>
              <a:rPr lang="ko-KR" altLang="en-US" dirty="0"/>
              <a:t>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0975B-241F-44BF-BD2E-936454E1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2" y="932740"/>
            <a:ext cx="5396948" cy="2933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30509F-B0BD-4F0D-A45F-FC526627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26" y="932740"/>
            <a:ext cx="4991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538507"/>
            <a:ext cx="11171362" cy="4887913"/>
          </a:xfrm>
        </p:spPr>
        <p:txBody>
          <a:bodyPr/>
          <a:lstStyle/>
          <a:p>
            <a:r>
              <a:rPr lang="ko-KR" altLang="en-US" dirty="0"/>
              <a:t>최종 모델 훈련하기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 </a:t>
            </a:r>
            <a:r>
              <a:rPr lang="en-US" altLang="ko-KR" dirty="0"/>
              <a:t>2.675</a:t>
            </a:r>
            <a:r>
              <a:rPr lang="ko-KR" altLang="en-US" dirty="0"/>
              <a:t>달러 정도 차이가 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6C992-7AE4-4BAD-BAB6-C4BA915E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108523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538507"/>
            <a:ext cx="11171362" cy="48879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회귀는 분류에서 사용했던 것과는 다른 손실 함수를 사용함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 제곱 오차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(MSE)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회귀에서 자주 사용되는 손실 함수임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비슷하게 회귀에서 사용되는 평가 지표는 분류와 다름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당연히 정확도 개념은 회귀에 적용되지 않음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일반적인 회귀 지표는 평균 절대 오차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(MAE)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입력 데이터의 특성이 서로 다른 범위를 가지면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전처리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단계에서 각 특성을 개별적으로 스케일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조정해야함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정규화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가용한 데이터가 적다면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K-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겹 검증을 사용하는 것이 신뢰 할 수 있는 모델 평가 방법임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가용한 훈련 데이터가 적다면 과대적합을 피하기 위해 은닉층의 수를 줄인 모델이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일반적으로 하나 또는 두 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9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FCF96-9483-4724-8751-D50C3CF2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4.1 </a:t>
            </a:r>
            <a:r>
              <a:rPr lang="ko-KR" altLang="en-US" dirty="0"/>
              <a:t>머신 러닝의 네 가지 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BC5F3-5813-483D-BAB5-091F71BDE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팀 </a:t>
            </a:r>
            <a:r>
              <a:rPr lang="en-US" altLang="ko-KR" dirty="0"/>
              <a:t>2017305086 </a:t>
            </a:r>
            <a:r>
              <a:rPr lang="ko-KR" altLang="en-US" dirty="0"/>
              <a:t>황인호</a:t>
            </a:r>
          </a:p>
        </p:txBody>
      </p:sp>
    </p:spTree>
    <p:extLst>
      <p:ext uri="{BB962C8B-B14F-4D97-AF65-F5344CB8AC3E}">
        <p14:creationId xmlns:p14="http://schemas.microsoft.com/office/powerpoint/2010/main" val="321895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0F41-46C3-42A0-8752-DA22AEF6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5D8EE-546B-4CA8-88A8-7EE105D0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지도학습</a:t>
            </a:r>
            <a:endParaRPr lang="en-US" altLang="ko-KR" dirty="0"/>
          </a:p>
          <a:p>
            <a:r>
              <a:rPr lang="en-US" altLang="ko-KR" dirty="0"/>
              <a:t>4.1.2</a:t>
            </a:r>
            <a:r>
              <a:rPr lang="ko-KR" altLang="en-US" dirty="0"/>
              <a:t> 비지도 학습</a:t>
            </a:r>
            <a:endParaRPr lang="en-US" altLang="ko-KR" dirty="0"/>
          </a:p>
          <a:p>
            <a:r>
              <a:rPr lang="en-US" altLang="ko-KR" dirty="0"/>
              <a:t>4.1.3 </a:t>
            </a:r>
            <a:r>
              <a:rPr lang="ko-KR" altLang="en-US" dirty="0"/>
              <a:t>자기 지도 학습</a:t>
            </a:r>
            <a:endParaRPr lang="en-US" altLang="ko-KR" dirty="0"/>
          </a:p>
          <a:p>
            <a:r>
              <a:rPr lang="en-US" altLang="ko-KR" dirty="0"/>
              <a:t>4.1.4 </a:t>
            </a:r>
            <a:r>
              <a:rPr lang="ko-KR" altLang="en-US" dirty="0"/>
              <a:t>강화 학습</a:t>
            </a:r>
          </a:p>
        </p:txBody>
      </p:sp>
    </p:spTree>
    <p:extLst>
      <p:ext uri="{BB962C8B-B14F-4D97-AF65-F5344CB8AC3E}">
        <p14:creationId xmlns:p14="http://schemas.microsoft.com/office/powerpoint/2010/main" val="18767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29AF4-1991-480A-8AC6-FB72D7AEE2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8215" y="774285"/>
            <a:ext cx="9604375" cy="587375"/>
          </a:xfrm>
        </p:spPr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FD82A-8BEB-4F2D-BB7A-809DE9A904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8216" y="1422815"/>
            <a:ext cx="9604375" cy="4073525"/>
          </a:xfrm>
        </p:spPr>
        <p:txBody>
          <a:bodyPr/>
          <a:lstStyle/>
          <a:p>
            <a:r>
              <a:rPr lang="ko-KR" altLang="en-US" dirty="0"/>
              <a:t>샘플 데이터가 주어지면 알고 있는 타깃에 입력 데이터를 매핑하는 방법을 학습</a:t>
            </a:r>
            <a:endParaRPr lang="en-US" altLang="ko-KR" dirty="0"/>
          </a:p>
          <a:p>
            <a:r>
              <a:rPr lang="ko-KR" altLang="en-US" dirty="0"/>
              <a:t>예로 교재의 </a:t>
            </a:r>
            <a:r>
              <a:rPr lang="en-US" altLang="ko-KR" dirty="0"/>
              <a:t>4</a:t>
            </a:r>
            <a:r>
              <a:rPr lang="ko-KR" altLang="en-US" dirty="0"/>
              <a:t>절 이전의 이진 분류</a:t>
            </a:r>
            <a:r>
              <a:rPr lang="en-US" altLang="ko-KR" dirty="0"/>
              <a:t>, </a:t>
            </a:r>
            <a:r>
              <a:rPr lang="ko-KR" altLang="en-US" dirty="0"/>
              <a:t>다중 분류</a:t>
            </a:r>
            <a:r>
              <a:rPr lang="en-US" altLang="ko-KR" dirty="0"/>
              <a:t>, </a:t>
            </a:r>
            <a:r>
              <a:rPr lang="ko-KR" altLang="en-US" dirty="0"/>
              <a:t>스칼라 회귀 등이 있음</a:t>
            </a:r>
            <a:endParaRPr lang="en-US" altLang="ko-KR" dirty="0"/>
          </a:p>
          <a:p>
            <a:r>
              <a:rPr lang="ko-KR" altLang="en-US" dirty="0"/>
              <a:t>광학문자 판독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언어 변역 같은 </a:t>
            </a:r>
            <a:r>
              <a:rPr lang="ko-KR" altLang="en-US" dirty="0" err="1"/>
              <a:t>딥러닝의</a:t>
            </a:r>
            <a:r>
              <a:rPr lang="ko-KR" altLang="en-US" dirty="0"/>
              <a:t> 거의 모든  애플리케이션이 일반적으로 이 범주에 속함</a:t>
            </a:r>
            <a:endParaRPr lang="en-US" altLang="ko-KR" dirty="0"/>
          </a:p>
          <a:p>
            <a:r>
              <a:rPr lang="ko-KR" altLang="en-US" dirty="0"/>
              <a:t>지도 학습은 대부분 분류와 회귀로 구성되지만 다음과 같은 특이한 변종도 있음</a:t>
            </a:r>
            <a:endParaRPr lang="en-US" altLang="ko-KR" dirty="0"/>
          </a:p>
          <a:p>
            <a:r>
              <a:rPr lang="ko-KR" altLang="en-US" dirty="0"/>
              <a:t>시퀀스 생성</a:t>
            </a:r>
            <a:r>
              <a:rPr lang="en-US" altLang="ko-KR" dirty="0"/>
              <a:t>, </a:t>
            </a:r>
            <a:r>
              <a:rPr lang="ko-KR" altLang="en-US" dirty="0"/>
              <a:t>구문 트리 예측</a:t>
            </a:r>
            <a:r>
              <a:rPr lang="en-US" altLang="ko-KR" dirty="0"/>
              <a:t>, </a:t>
            </a:r>
            <a:r>
              <a:rPr lang="ko-KR" altLang="en-US" dirty="0"/>
              <a:t>물체 감지</a:t>
            </a:r>
            <a:r>
              <a:rPr lang="en-US" altLang="ko-KR" dirty="0"/>
              <a:t>, </a:t>
            </a:r>
            <a:r>
              <a:rPr lang="ko-KR" altLang="en-US" dirty="0"/>
              <a:t>이미지 분할 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66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A80E3-B3C4-4987-8305-E112BD1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D2451-E868-469C-993C-162E5B4D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3.6.1 </a:t>
            </a:r>
            <a:r>
              <a:rPr lang="ko-KR" altLang="en-US" dirty="0"/>
              <a:t>보스턴 주택 가격 데이터셋</a:t>
            </a:r>
            <a:endParaRPr lang="en-US" altLang="ko-KR" dirty="0"/>
          </a:p>
          <a:p>
            <a:r>
              <a:rPr lang="en-US" altLang="ko-KR" dirty="0"/>
              <a:t>3.6.2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r>
              <a:rPr lang="en-US" altLang="ko-KR" dirty="0"/>
              <a:t>3.6.3 </a:t>
            </a:r>
            <a:r>
              <a:rPr lang="ko-KR" altLang="en-US" dirty="0"/>
              <a:t>모델 구성</a:t>
            </a:r>
            <a:endParaRPr lang="en-US" altLang="ko-KR" dirty="0"/>
          </a:p>
          <a:p>
            <a:r>
              <a:rPr lang="en-US" altLang="ko-KR" dirty="0"/>
              <a:t>3.6.4 K-</a:t>
            </a:r>
            <a:r>
              <a:rPr lang="ko-KR" altLang="en-US" dirty="0" err="1"/>
              <a:t>겹을</a:t>
            </a:r>
            <a:r>
              <a:rPr lang="ko-KR" altLang="en-US" dirty="0"/>
              <a:t> 검증을 사용한 훈련 검증</a:t>
            </a:r>
            <a:endParaRPr lang="en-US" altLang="ko-KR" dirty="0"/>
          </a:p>
          <a:p>
            <a:r>
              <a:rPr lang="en-US" altLang="ko-KR" dirty="0"/>
              <a:t>3.6.5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924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3701D-FDB7-4867-8CD2-487DA11131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45435" y="457062"/>
            <a:ext cx="9601200" cy="4542321"/>
          </a:xfrm>
        </p:spPr>
        <p:txBody>
          <a:bodyPr/>
          <a:lstStyle/>
          <a:p>
            <a:r>
              <a:rPr lang="ko-KR" altLang="en-US" dirty="0"/>
              <a:t>시퀀스 생성</a:t>
            </a:r>
            <a:r>
              <a:rPr lang="en-US" altLang="ko-KR" dirty="0"/>
              <a:t>: </a:t>
            </a:r>
            <a:r>
              <a:rPr lang="ko-KR" altLang="en-US" dirty="0"/>
              <a:t>사진이 주어지면 이를 설명하는 캡션을 생성함</a:t>
            </a:r>
            <a:r>
              <a:rPr lang="en-US" altLang="ko-KR" dirty="0"/>
              <a:t>, </a:t>
            </a:r>
            <a:r>
              <a:rPr lang="ko-KR" altLang="en-US" dirty="0"/>
              <a:t>시퀀스 생성은 이따금 일련의 분류 문제로 재구성 가능</a:t>
            </a:r>
            <a:endParaRPr lang="en-US" altLang="ko-KR" dirty="0"/>
          </a:p>
          <a:p>
            <a:r>
              <a:rPr lang="ko-KR" altLang="en-US" dirty="0"/>
              <a:t>구문 트리 예측</a:t>
            </a:r>
            <a:r>
              <a:rPr lang="en-US" altLang="ko-KR" dirty="0"/>
              <a:t>: </a:t>
            </a:r>
            <a:r>
              <a:rPr lang="ko-KR" altLang="en-US" dirty="0"/>
              <a:t>문장이 주어지면 분해된 구문 트리를 예측함</a:t>
            </a:r>
            <a:endParaRPr lang="en-US" altLang="ko-KR" dirty="0"/>
          </a:p>
          <a:p>
            <a:r>
              <a:rPr lang="ko-KR" altLang="en-US" dirty="0"/>
              <a:t>물체 감지</a:t>
            </a:r>
            <a:r>
              <a:rPr lang="en-US" altLang="ko-KR" dirty="0"/>
              <a:t>: </a:t>
            </a:r>
            <a:r>
              <a:rPr lang="ko-KR" altLang="en-US" dirty="0"/>
              <a:t>사진이 주어지면 사진 안의 특정 물체 주위에 경계 상자를 그림</a:t>
            </a:r>
            <a:r>
              <a:rPr lang="en-US" altLang="ko-KR" dirty="0"/>
              <a:t>.</a:t>
            </a:r>
            <a:r>
              <a:rPr lang="ko-KR" altLang="en-US" dirty="0"/>
              <a:t> 이는 분류문제로 표현되거나</a:t>
            </a:r>
            <a:r>
              <a:rPr lang="en-US" altLang="ko-KR" dirty="0"/>
              <a:t>, </a:t>
            </a:r>
            <a:r>
              <a:rPr lang="ko-KR" altLang="en-US" dirty="0"/>
              <a:t>경계 상자의 좌표를 벡터 회귀로 예측하는 회귀와 분류가 결합된 문제로 표현 가능</a:t>
            </a:r>
            <a:endParaRPr lang="en-US" altLang="ko-KR" dirty="0"/>
          </a:p>
          <a:p>
            <a:r>
              <a:rPr lang="ko-KR" altLang="en-US" dirty="0"/>
              <a:t>이미지 분할</a:t>
            </a:r>
            <a:r>
              <a:rPr lang="en-US" altLang="ko-KR" dirty="0"/>
              <a:t>: </a:t>
            </a:r>
            <a:r>
              <a:rPr lang="ko-KR" altLang="en-US" dirty="0"/>
              <a:t>사진이 주어졌을 때 픽셀 단위로 특정 물체에 </a:t>
            </a:r>
            <a:r>
              <a:rPr lang="ko-KR" altLang="en-US" dirty="0" err="1"/>
              <a:t>마스킹을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326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5E516-83B0-4810-950E-A212A39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비지도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30E5D-F4CD-4F0C-9FEC-80459308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부류의 머신 러닝은 어떤 타깃도 사용하지 않고</a:t>
            </a:r>
            <a:r>
              <a:rPr lang="en-US" altLang="ko-KR" dirty="0"/>
              <a:t>, </a:t>
            </a:r>
            <a:r>
              <a:rPr lang="ko-KR" altLang="en-US" dirty="0"/>
              <a:t>입력 데이터에 대한 흥미로운 변화를 찾음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시각화</a:t>
            </a:r>
            <a:r>
              <a:rPr lang="en-US" altLang="ko-KR" dirty="0"/>
              <a:t>, </a:t>
            </a:r>
            <a:r>
              <a:rPr lang="ko-KR" altLang="en-US" dirty="0"/>
              <a:t>데이터 압축</a:t>
            </a:r>
            <a:r>
              <a:rPr lang="en-US" altLang="ko-KR" dirty="0"/>
              <a:t>, </a:t>
            </a:r>
            <a:r>
              <a:rPr lang="ko-KR" altLang="en-US" dirty="0"/>
              <a:t>데이터의 노이즈 제거 또는 데이터에 있는 상관관계를 더 잘 이해하기 위해 사용됨</a:t>
            </a:r>
            <a:endParaRPr lang="en-US" altLang="ko-KR" dirty="0"/>
          </a:p>
          <a:p>
            <a:r>
              <a:rPr lang="ko-KR" altLang="en-US" dirty="0"/>
              <a:t>데이터 분석에서 빼놓을 수 없는 요소이며</a:t>
            </a:r>
            <a:r>
              <a:rPr lang="en-US" altLang="ko-KR" dirty="0"/>
              <a:t>, </a:t>
            </a:r>
            <a:r>
              <a:rPr lang="ko-KR" altLang="en-US" dirty="0"/>
              <a:t>종종 지도 학습 문제를 풀기 전에 데이터셋을 잘 이해하기 위해 필수적으로 거치는 단계임</a:t>
            </a:r>
            <a:endParaRPr lang="en-US" altLang="ko-KR" dirty="0"/>
          </a:p>
          <a:p>
            <a:r>
              <a:rPr lang="ko-KR" altLang="en-US" dirty="0"/>
              <a:t>차원 축소와 군집이 비지도 학습에서 잘 알려진 범주임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42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7048B-4711-4F5D-AB28-58D9197E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ko-KR" altLang="en-US" dirty="0"/>
              <a:t>자기 지도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6DFD7-AC3D-4D0E-A964-2DBFDB06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67535" cy="3450613"/>
          </a:xfrm>
        </p:spPr>
        <p:txBody>
          <a:bodyPr/>
          <a:lstStyle/>
          <a:p>
            <a:r>
              <a:rPr lang="ko-KR" altLang="en-US" dirty="0"/>
              <a:t>지도 학습의 특별한 경우이지만 별도의 범주로 할 만큼 충분히 다름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 학습과 다르게 사람이 만든 레이블을 사용하지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레이블은 필여하지만 보통 경험적인 알고리즘을 사용하여 입력 데이터로 </a:t>
            </a:r>
            <a:r>
              <a:rPr lang="ko-KR" altLang="en-US" dirty="0" err="1"/>
              <a:t>부터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오토인코더</a:t>
            </a:r>
            <a:r>
              <a:rPr lang="en-US" altLang="ko-KR" dirty="0"/>
              <a:t>: </a:t>
            </a:r>
            <a:r>
              <a:rPr lang="ko-KR" altLang="en-US" dirty="0"/>
              <a:t>생성된 타깃이 수정되지 않은 원본 입력임 </a:t>
            </a:r>
            <a:r>
              <a:rPr lang="en-US" altLang="ko-KR" dirty="0"/>
              <a:t>, </a:t>
            </a:r>
            <a:r>
              <a:rPr lang="ko-KR" altLang="en-US" dirty="0"/>
              <a:t>이전 단어가 주어졌을 때 다음 단어를 예측하는 것이 자기 지도 학습의 예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935E-B23C-4A41-A427-D36D2EF6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ko-KR" altLang="en-US" dirty="0"/>
              <a:t>강화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987D8-029D-4092-9123-2CDE9EF9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실수와 보상을 통해 배우는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신경망이 정답과 예측 사이의 오차를 역전파해서 의미 있는 가중치와 편향을 학습하는 것 </a:t>
            </a:r>
            <a:r>
              <a:rPr lang="ko-KR" altLang="en-US" dirty="0" err="1"/>
              <a:t>처럼</a:t>
            </a:r>
            <a:r>
              <a:rPr lang="ko-KR" altLang="en-US" dirty="0"/>
              <a:t> 좋은 선택과 나쁜 선택 모두 배움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신경망이 없어도 동작 가능함</a:t>
            </a:r>
            <a:r>
              <a:rPr lang="en-US" altLang="ko-KR" dirty="0"/>
              <a:t>. (</a:t>
            </a:r>
            <a:r>
              <a:rPr lang="ko-KR" altLang="en-US" dirty="0"/>
              <a:t>예시로 아이가 처음 걸을 때 걷는 방법을 어떻게 행동 할 줄 모르지만</a:t>
            </a:r>
            <a:r>
              <a:rPr lang="en-US" altLang="ko-KR" dirty="0"/>
              <a:t>, </a:t>
            </a:r>
            <a:r>
              <a:rPr lang="ko-KR" altLang="en-US" dirty="0"/>
              <a:t>환경과 상호작용 하면서 걷는 법을 알아가는 것과 같은 학습 방법을 강화학습 이라고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4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B6DC4-8252-4BB5-B1F4-DDBA540B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3.6.1 </a:t>
            </a:r>
            <a:r>
              <a:rPr lang="ko-KR" altLang="en-US" dirty="0"/>
              <a:t>보스턴 주택 가격 데이터 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9A4ED-97BE-4718-8D79-9DC2AB56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보스턴 주택 가격 데이터세트는 훈련 데이터 </a:t>
            </a:r>
            <a:r>
              <a:rPr lang="en-US" altLang="ko-KR" dirty="0"/>
              <a:t>404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테스터 데이터 </a:t>
            </a:r>
            <a:r>
              <a:rPr lang="en-US" altLang="ko-KR" dirty="0"/>
              <a:t>102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 데이터의 일부를 검증데이터로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검증 데이터는 전체 데이터의 </a:t>
            </a:r>
            <a:r>
              <a:rPr lang="en-US" altLang="ko-KR" dirty="0"/>
              <a:t>20%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훈련</a:t>
            </a:r>
            <a:r>
              <a:rPr lang="en-US" altLang="ko-KR" dirty="0"/>
              <a:t>,</a:t>
            </a:r>
            <a:r>
              <a:rPr lang="ko-KR" altLang="en-US" dirty="0"/>
              <a:t>검증</a:t>
            </a:r>
            <a:r>
              <a:rPr lang="en-US" altLang="ko-KR" dirty="0"/>
              <a:t>,</a:t>
            </a:r>
            <a:r>
              <a:rPr lang="ko-KR" altLang="en-US" dirty="0"/>
              <a:t>테스트 데이터 비율은</a:t>
            </a:r>
            <a:r>
              <a:rPr lang="en-US" altLang="ko-KR" dirty="0"/>
              <a:t>60:20:20</a:t>
            </a:r>
          </a:p>
          <a:p>
            <a:r>
              <a:rPr lang="ko-KR" altLang="en-US" dirty="0"/>
              <a:t>보스턴 데이터 셋은 </a:t>
            </a:r>
            <a:r>
              <a:rPr lang="en-US" altLang="ko-KR" dirty="0"/>
              <a:t>13</a:t>
            </a:r>
            <a:r>
              <a:rPr lang="ko-KR" altLang="en-US" dirty="0"/>
              <a:t>개의 수치특성을 갖음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특성은 단위가 서로 다름</a:t>
            </a:r>
            <a:r>
              <a:rPr lang="en-US" altLang="ko-KR" dirty="0"/>
              <a:t>.(</a:t>
            </a:r>
            <a:r>
              <a:rPr lang="ko-KR" altLang="en-US" dirty="0"/>
              <a:t>정규화 필요한 이유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6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CD68D-70AF-4D57-BF5B-5A2F02BB4E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466725"/>
            <a:ext cx="9604375" cy="4999038"/>
          </a:xfrm>
        </p:spPr>
        <p:txBody>
          <a:bodyPr/>
          <a:lstStyle/>
          <a:p>
            <a:r>
              <a:rPr lang="ko-KR" altLang="en-US" dirty="0"/>
              <a:t>보스턴 주택가격 데이터 셋 속성 </a:t>
            </a:r>
            <a:r>
              <a:rPr lang="en-US" altLang="ko-KR" dirty="0"/>
              <a:t>13</a:t>
            </a:r>
            <a:r>
              <a:rPr lang="ko-KR" altLang="en-US" dirty="0"/>
              <a:t>가지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주목해야 할 점</a:t>
            </a:r>
            <a:r>
              <a:rPr lang="en-US" altLang="ko-KR" dirty="0"/>
              <a:t>: </a:t>
            </a:r>
            <a:r>
              <a:rPr lang="ko-KR" altLang="en-US" dirty="0"/>
              <a:t>각 데이터 단위가 다름</a:t>
            </a:r>
            <a:r>
              <a:rPr lang="en-US" altLang="ko-KR" dirty="0"/>
              <a:t>.</a:t>
            </a:r>
          </a:p>
        </p:txBody>
      </p:sp>
      <p:pic>
        <p:nvPicPr>
          <p:cNvPr id="2052" name="Picture 4" descr="강의 01 보스턴 주택 가격 데이터셋 소개 - 토닥토닥 파이썬 - 머신 러닝 추가문제">
            <a:extLst>
              <a:ext uri="{FF2B5EF4-FFF2-40B4-BE49-F238E27FC236}">
                <a16:creationId xmlns:a16="http://schemas.microsoft.com/office/drawing/2014/main" id="{3C4EF103-411B-4B6A-B74E-866FE26E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991221"/>
            <a:ext cx="5781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0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8B33C-0007-436F-810A-AFA0CF86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8000"/>
            <a:ext cx="9603275" cy="4958345"/>
          </a:xfrm>
        </p:spPr>
        <p:txBody>
          <a:bodyPr/>
          <a:lstStyle/>
          <a:p>
            <a:r>
              <a:rPr lang="ko-KR" altLang="en-US" dirty="0"/>
              <a:t>보스턴 주택 데이터 셋 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데이터</a:t>
            </a:r>
            <a:r>
              <a:rPr lang="en-US" altLang="ko-KR" dirty="0"/>
              <a:t>, </a:t>
            </a:r>
            <a:r>
              <a:rPr lang="ko-KR" altLang="en-US" dirty="0"/>
              <a:t>테스트 데이터의 </a:t>
            </a:r>
            <a:r>
              <a:rPr lang="en-US" altLang="ko-KR" dirty="0"/>
              <a:t>shape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B5A4B-120E-4EF8-B22D-D0904432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99" y="3429000"/>
            <a:ext cx="2038350" cy="1781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79FA95-CABE-4469-A609-605101C4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960231"/>
            <a:ext cx="9248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85D1-119D-42F5-B689-10704DE7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3.6.2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EAA5C-1962-4156-B112-7C042D0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상이한 스케일을 가진 값을 신경망에 주입하면 학습 효율이 저하됨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전처리해서 정규화 해야 학습 효율 상승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 과정은 각 데이터에서 평균 값을 뺀 후 표준편차로 나눔</a:t>
            </a:r>
            <a:endParaRPr lang="en-US" altLang="ko-KR" dirty="0"/>
          </a:p>
          <a:p>
            <a:r>
              <a:rPr lang="ko-KR" altLang="en-US" dirty="0"/>
              <a:t>훈련 데이터의 평균과 표준편차를 구한 후 이것으로 테스트 데이터도 정규화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05700-CB35-46F5-B6D3-87331CC8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75374"/>
            <a:ext cx="3162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5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EE18-1776-4437-93B9-A4F4AFF8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3.6.3 </a:t>
            </a:r>
            <a:r>
              <a:rPr lang="ko-KR" altLang="en-US" dirty="0"/>
              <a:t>모델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D2421-4A91-4D4D-BBA5-8DB923CE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1CD80-FD43-4712-B589-F0D96821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71" y="2015732"/>
            <a:ext cx="6486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0B368-B64C-48F3-8DBF-9DC4E9B7E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678" y="538507"/>
            <a:ext cx="11171362" cy="4887913"/>
          </a:xfrm>
        </p:spPr>
        <p:txBody>
          <a:bodyPr/>
          <a:lstStyle/>
          <a:p>
            <a:r>
              <a:rPr lang="ko-KR" altLang="en-US" dirty="0"/>
              <a:t>샘플 데이터의 개수가 적어 </a:t>
            </a:r>
            <a:r>
              <a:rPr lang="en-US" altLang="ko-KR" dirty="0"/>
              <a:t>2</a:t>
            </a:r>
            <a:r>
              <a:rPr lang="ko-KR" altLang="en-US" dirty="0"/>
              <a:t>개의 은닉 층으로 작은 네트워크를 구성</a:t>
            </a:r>
            <a:endParaRPr lang="en-US" altLang="ko-KR" dirty="0"/>
          </a:p>
          <a:p>
            <a:r>
              <a:rPr lang="ko-KR" altLang="en-US" dirty="0"/>
              <a:t>훈련 데이터의 개수가 적을수록 과적합이 더 쉽게 일어나므로 작은 모델을 사용하는 것이 과대적합을 피하는 한 방법임</a:t>
            </a:r>
            <a:endParaRPr lang="en-US" altLang="ko-KR" dirty="0"/>
          </a:p>
          <a:p>
            <a:r>
              <a:rPr lang="ko-KR" altLang="en-US" dirty="0"/>
              <a:t>마지막 층은 하나의 유닛을 가지고 있고</a:t>
            </a:r>
            <a:r>
              <a:rPr lang="en-US" altLang="ko-KR" dirty="0"/>
              <a:t>,  </a:t>
            </a:r>
            <a:r>
              <a:rPr lang="ko-KR" altLang="en-US" dirty="0"/>
              <a:t>활성화 함수가 없음</a:t>
            </a:r>
            <a:endParaRPr lang="en-US" altLang="ko-KR" dirty="0"/>
          </a:p>
          <a:p>
            <a:r>
              <a:rPr lang="ko-KR" altLang="en-US" dirty="0"/>
              <a:t>이러한 층을 선형 층이라고 부름</a:t>
            </a:r>
            <a:r>
              <a:rPr lang="en-US" altLang="ko-KR" dirty="0"/>
              <a:t>, </a:t>
            </a:r>
            <a:r>
              <a:rPr lang="ko-KR" altLang="en-US" dirty="0"/>
              <a:t>전형적인 스칼라 회귀를 위한 구성</a:t>
            </a:r>
            <a:endParaRPr lang="en-US" altLang="ko-KR" dirty="0"/>
          </a:p>
          <a:p>
            <a:r>
              <a:rPr lang="ko-KR" altLang="en-US" dirty="0"/>
              <a:t>마지막 층은 주택가격 하나의 값만 예측하면 되기 때문에 유닛 수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예를 들어 마지막 층에 </a:t>
            </a:r>
            <a:r>
              <a:rPr lang="en-US" altLang="ko-KR" dirty="0"/>
              <a:t>sigmoid </a:t>
            </a:r>
            <a:r>
              <a:rPr lang="ko-KR" altLang="en-US" dirty="0"/>
              <a:t>를 적용하면 네트워크가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예측하도록 학습 됨</a:t>
            </a:r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en-US" altLang="ko-KR" dirty="0"/>
              <a:t>(</a:t>
            </a:r>
            <a:r>
              <a:rPr lang="ko-KR" altLang="en-US" dirty="0"/>
              <a:t>평균 제곱 오차</a:t>
            </a:r>
            <a:r>
              <a:rPr lang="en-US" altLang="ko-KR" dirty="0"/>
              <a:t>) </a:t>
            </a:r>
            <a:r>
              <a:rPr lang="ko-KR" altLang="en-US" dirty="0"/>
              <a:t>손실 함수를 사용하여 모델 컴파일</a:t>
            </a:r>
            <a:r>
              <a:rPr lang="en-US" altLang="ko-KR" dirty="0"/>
              <a:t>, </a:t>
            </a:r>
            <a:r>
              <a:rPr lang="ko-KR" altLang="en-US" dirty="0"/>
              <a:t>회귀 문제에서 널라 </a:t>
            </a:r>
            <a:r>
              <a:rPr lang="ko-KR" altLang="en-US" dirty="0" err="1"/>
              <a:t>시용되는</a:t>
            </a:r>
            <a:r>
              <a:rPr lang="ko-KR" altLang="en-US" dirty="0"/>
              <a:t> 손실 함수</a:t>
            </a:r>
            <a:endParaRPr lang="en-US" altLang="ko-KR" dirty="0"/>
          </a:p>
          <a:p>
            <a:r>
              <a:rPr lang="en-US" altLang="ko-KR" dirty="0"/>
              <a:t>Mae(</a:t>
            </a:r>
            <a:r>
              <a:rPr lang="ko-KR" altLang="en-US" dirty="0"/>
              <a:t>평균 절대 오차</a:t>
            </a:r>
            <a:r>
              <a:rPr lang="en-US" altLang="ko-KR" dirty="0"/>
              <a:t>) </a:t>
            </a:r>
            <a:r>
              <a:rPr lang="ko-KR" altLang="en-US" dirty="0"/>
              <a:t>예측과 타깃 사이 거리의 절댓값</a:t>
            </a:r>
            <a:r>
              <a:rPr lang="en-US" altLang="ko-KR" dirty="0"/>
              <a:t>,ex) MAE=0.5</a:t>
            </a:r>
            <a:r>
              <a:rPr lang="ko-KR" altLang="en-US" dirty="0"/>
              <a:t> 평균적으로 </a:t>
            </a:r>
            <a:r>
              <a:rPr lang="en-US" altLang="ko-KR" dirty="0"/>
              <a:t>500</a:t>
            </a:r>
            <a:r>
              <a:rPr lang="ko-KR" altLang="en-US" dirty="0"/>
              <a:t>달러 차이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2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E48606-A1EE-45E8-9B6C-572E7A03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26107"/>
          </a:xfrm>
        </p:spPr>
        <p:txBody>
          <a:bodyPr/>
          <a:lstStyle/>
          <a:p>
            <a:r>
              <a:rPr lang="en-US" altLang="ko-KR" dirty="0"/>
              <a:t>3.6.4 K-</a:t>
            </a:r>
            <a:r>
              <a:rPr lang="ko-KR" altLang="en-US" dirty="0"/>
              <a:t>겹 검증을 사용한 훈련 검증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54FC7-2328-4782-BA96-2CEEED24BCFF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1450479" y="2036003"/>
            <a:ext cx="9604375" cy="34496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176B88-614A-41AC-9833-E415CEDB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505"/>
            <a:ext cx="6943725" cy="3876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0CB329-36B0-4A4F-8E80-A4EF8659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749079"/>
            <a:ext cx="52482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95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406</TotalTime>
  <Words>964</Words>
  <Application>Microsoft Office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Helvetica Neue</vt:lpstr>
      <vt:lpstr>맑은 고딕</vt:lpstr>
      <vt:lpstr>Arial</vt:lpstr>
      <vt:lpstr>Gill Sans MT</vt:lpstr>
      <vt:lpstr>갤러리</vt:lpstr>
      <vt:lpstr>3.6 주택 가격 예측:  회귀문제</vt:lpstr>
      <vt:lpstr>목차</vt:lpstr>
      <vt:lpstr>3.6.1 보스턴 주택 가격 데이터 셋</vt:lpstr>
      <vt:lpstr>PowerPoint 프레젠테이션</vt:lpstr>
      <vt:lpstr>PowerPoint 프레젠테이션</vt:lpstr>
      <vt:lpstr>3.6.2 데이터 준비</vt:lpstr>
      <vt:lpstr>3.6.3 모델 구성</vt:lpstr>
      <vt:lpstr>PowerPoint 프레젠테이션</vt:lpstr>
      <vt:lpstr>3.6.4 K-겹 검증을 사용한 훈련 검증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 머신 러닝의 네 가지 분류</vt:lpstr>
      <vt:lpstr>목차</vt:lpstr>
      <vt:lpstr>4.1.1 지도학습</vt:lpstr>
      <vt:lpstr>PowerPoint 프레젠테이션</vt:lpstr>
      <vt:lpstr>4.1.2 비지도 학습</vt:lpstr>
      <vt:lpstr>4.1.3 자기 지도 학습</vt:lpstr>
      <vt:lpstr>4.1.4 강화 학습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3.6 주택 가격 예측:  회귀문제</dc:title>
  <dc:creator>황인호</dc:creator>
  <cp:lastModifiedBy>황인호</cp:lastModifiedBy>
  <cp:revision>21</cp:revision>
  <dcterms:created xsi:type="dcterms:W3CDTF">2021-01-07T07:45:02Z</dcterms:created>
  <dcterms:modified xsi:type="dcterms:W3CDTF">2021-01-07T14:36:00Z</dcterms:modified>
</cp:coreProperties>
</file>