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66" r:id="rId3"/>
    <p:sldId id="291" r:id="rId4"/>
    <p:sldId id="292" r:id="rId5"/>
    <p:sldId id="295" r:id="rId6"/>
    <p:sldId id="293" r:id="rId7"/>
    <p:sldId id="294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28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9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260771"/>
            <a:ext cx="51250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i="1" dirty="0" smtClean="0">
                <a:solidFill>
                  <a:prstClr val="white"/>
                </a:solidFill>
              </a:rPr>
              <a:t>7.2 </a:t>
            </a:r>
            <a:r>
              <a:rPr lang="ko-KR" altLang="en-US" sz="3200" i="1" dirty="0" err="1" smtClean="0">
                <a:solidFill>
                  <a:prstClr val="white"/>
                </a:solidFill>
              </a:rPr>
              <a:t>케라스</a:t>
            </a:r>
            <a:r>
              <a:rPr lang="ko-KR" altLang="en-US" sz="3200" i="1" dirty="0" smtClean="0">
                <a:solidFill>
                  <a:prstClr val="white"/>
                </a:solidFill>
              </a:rPr>
              <a:t> </a:t>
            </a:r>
            <a:r>
              <a:rPr lang="ko-KR" altLang="en-US" sz="3200" i="1" dirty="0" err="1" smtClean="0">
                <a:solidFill>
                  <a:prstClr val="white"/>
                </a:solidFill>
              </a:rPr>
              <a:t>콜백과</a:t>
            </a:r>
            <a:r>
              <a:rPr lang="ko-KR" altLang="en-US" sz="3200" i="1" dirty="0" smtClean="0">
                <a:solidFill>
                  <a:prstClr val="white"/>
                </a:solidFill>
              </a:rPr>
              <a:t> </a:t>
            </a:r>
            <a:r>
              <a:rPr lang="ko-KR" altLang="en-US" sz="3200" i="1" dirty="0" err="1" smtClean="0">
                <a:solidFill>
                  <a:prstClr val="white"/>
                </a:solidFill>
              </a:rPr>
              <a:t>텐서보드를</a:t>
            </a:r>
            <a:r>
              <a:rPr lang="ko-KR" altLang="en-US" sz="3200" i="1" dirty="0" smtClean="0">
                <a:solidFill>
                  <a:prstClr val="white"/>
                </a:solidFill>
              </a:rPr>
              <a:t> 사용한 </a:t>
            </a:r>
            <a:r>
              <a:rPr lang="ko-KR" altLang="en-US" sz="3200" i="1" dirty="0" err="1" smtClean="0">
                <a:solidFill>
                  <a:prstClr val="white"/>
                </a:solidFill>
              </a:rPr>
              <a:t>딥러닝</a:t>
            </a:r>
            <a:r>
              <a:rPr lang="ko-KR" altLang="en-US" sz="3200" i="1" dirty="0" smtClean="0">
                <a:solidFill>
                  <a:prstClr val="white"/>
                </a:solidFill>
              </a:rPr>
              <a:t> 모델 검사와 모니터링</a:t>
            </a:r>
            <a:endParaRPr lang="en-US" altLang="ko-KR" sz="3200" i="1" dirty="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8806" y="3341077"/>
            <a:ext cx="10086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7.2.1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콜백을</a:t>
            </a:r>
            <a:r>
              <a:rPr lang="ko-KR" altLang="en-US" sz="2000" dirty="0" smtClean="0">
                <a:solidFill>
                  <a:schemeClr val="bg1"/>
                </a:solidFill>
              </a:rPr>
              <a:t> 사용하여 모델의 훈련과정 제어하기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7.2.2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텐서보드</a:t>
            </a:r>
            <a:r>
              <a:rPr lang="ko-KR" altLang="en-US" sz="2000" dirty="0" smtClean="0">
                <a:solidFill>
                  <a:schemeClr val="bg1"/>
                </a:solidFill>
              </a:rPr>
              <a:t> 소개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텐서플로의</a:t>
            </a:r>
            <a:r>
              <a:rPr lang="ko-KR" altLang="en-US" sz="2000" dirty="0" smtClean="0">
                <a:solidFill>
                  <a:schemeClr val="bg1"/>
                </a:solidFill>
              </a:rPr>
              <a:t> 시각화 프레임워크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7.2.3 </a:t>
            </a:r>
            <a:r>
              <a:rPr lang="ko-KR" altLang="en-US" sz="2000" dirty="0" smtClean="0">
                <a:solidFill>
                  <a:schemeClr val="bg1"/>
                </a:solidFill>
              </a:rPr>
              <a:t>정리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6957" y="453647"/>
            <a:ext cx="49154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smtClean="0">
                <a:solidFill>
                  <a:prstClr val="white"/>
                </a:solidFill>
              </a:rPr>
              <a:t>7.3.1 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고급 구조 패턴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8806" y="3094894"/>
            <a:ext cx="10086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깊이 분리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합성곱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장점 ▼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err="1" smtClean="0">
                <a:solidFill>
                  <a:schemeClr val="bg1"/>
                </a:solidFill>
              </a:rPr>
              <a:t>점별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합성곱을</a:t>
            </a:r>
            <a:r>
              <a:rPr lang="ko-KR" altLang="en-US" sz="2000" dirty="0" smtClean="0">
                <a:solidFill>
                  <a:schemeClr val="bg1"/>
                </a:solidFill>
              </a:rPr>
              <a:t> 통해 출력 채널을 합치고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공간 특성의 학습과 채널 방향 특성의 학습을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분리하는 효과를 냄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202" y="1310133"/>
            <a:ext cx="4256487" cy="470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1719" y="307663"/>
            <a:ext cx="50434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smtClean="0">
                <a:solidFill>
                  <a:prstClr val="white"/>
                </a:solidFill>
              </a:rPr>
              <a:t>7.3.2 </a:t>
            </a:r>
            <a:r>
              <a:rPr lang="ko-KR" altLang="en-US" sz="4000" i="1" dirty="0" err="1" smtClean="0">
                <a:solidFill>
                  <a:prstClr val="white"/>
                </a:solidFill>
              </a:rPr>
              <a:t>하이퍼파라미터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 최적화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8806" y="2996920"/>
            <a:ext cx="10086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얼마나 많은 층을 쌓아야 할지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층마다 얼마나 많은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유닛이나</a:t>
            </a:r>
            <a:r>
              <a:rPr lang="ko-KR" altLang="en-US" sz="2000" dirty="0" smtClean="0">
                <a:solidFill>
                  <a:schemeClr val="bg1"/>
                </a:solidFill>
              </a:rPr>
              <a:t> 필터를 두어야 할지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relu</a:t>
            </a:r>
            <a:r>
              <a:rPr lang="ko-KR" altLang="en-US" sz="2000" dirty="0" smtClean="0">
                <a:solidFill>
                  <a:schemeClr val="bg1"/>
                </a:solidFill>
              </a:rPr>
              <a:t>함수를 사용해야 할지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어떤 층 뒤에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BatchNormalization</a:t>
            </a:r>
            <a:r>
              <a:rPr lang="ko-KR" altLang="en-US" sz="2000" dirty="0" smtClean="0">
                <a:solidFill>
                  <a:schemeClr val="bg1"/>
                </a:solidFill>
              </a:rPr>
              <a:t>을 사용해야 할지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드롭아웃은</a:t>
            </a:r>
            <a:r>
              <a:rPr lang="ko-KR" altLang="en-US" sz="2000" dirty="0" smtClean="0">
                <a:solidFill>
                  <a:schemeClr val="bg1"/>
                </a:solidFill>
              </a:rPr>
              <a:t> 얼마나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해야할지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94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1719" y="307663"/>
            <a:ext cx="50434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smtClean="0">
                <a:solidFill>
                  <a:prstClr val="white"/>
                </a:solidFill>
              </a:rPr>
              <a:t>7.3.2 </a:t>
            </a:r>
            <a:r>
              <a:rPr lang="ko-KR" altLang="en-US" sz="4000" i="1" dirty="0" err="1" smtClean="0">
                <a:solidFill>
                  <a:prstClr val="white"/>
                </a:solidFill>
              </a:rPr>
              <a:t>하이퍼파라미터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 최적화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7164" y="2653902"/>
            <a:ext cx="100865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일련의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하이퍼파라미터를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자동으로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r>
              <a:rPr lang="ko-KR" altLang="en-US" sz="2000" dirty="0" smtClean="0">
                <a:solidFill>
                  <a:schemeClr val="bg1"/>
                </a:solidFill>
              </a:rPr>
              <a:t>선택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선택된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하이퍼파라미터로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smtClean="0">
                <a:solidFill>
                  <a:schemeClr val="bg1"/>
                </a:solidFill>
              </a:rPr>
              <a:t>모델을 </a:t>
            </a:r>
            <a:r>
              <a:rPr lang="ko-KR" altLang="en-US" sz="2000" smtClean="0">
                <a:solidFill>
                  <a:schemeClr val="bg1"/>
                </a:solidFill>
              </a:rPr>
              <a:t>만듦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훈련 데이터에 학습하고 검증 데이터에서 최종 성능을 측정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다음으로 시도할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하이퍼파라미터를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자동으로</a:t>
            </a:r>
            <a:r>
              <a:rPr lang="en-US" altLang="ko-KR" sz="2000" dirty="0" smtClean="0">
                <a:solidFill>
                  <a:schemeClr val="bg1"/>
                </a:solidFill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</a:rPr>
              <a:t>선택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이 과정을 반복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마지막으로 테스트 데이터에서 성능을 측정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7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1719" y="307663"/>
            <a:ext cx="50434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smtClean="0">
                <a:solidFill>
                  <a:prstClr val="white"/>
                </a:solidFill>
              </a:rPr>
              <a:t>7.3.2 </a:t>
            </a:r>
            <a:r>
              <a:rPr lang="ko-KR" altLang="en-US" sz="4000" i="1" dirty="0" err="1" smtClean="0">
                <a:solidFill>
                  <a:prstClr val="white"/>
                </a:solidFill>
              </a:rPr>
              <a:t>하이퍼파라미터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 최적화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8806" y="2996920"/>
            <a:ext cx="10086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주어진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하이퍼파라미터에서</a:t>
            </a:r>
            <a:r>
              <a:rPr lang="ko-KR" altLang="en-US" sz="2000" dirty="0" smtClean="0">
                <a:solidFill>
                  <a:schemeClr val="bg1"/>
                </a:solidFill>
              </a:rPr>
              <a:t> 얻은 검증 성능을 사용하여 다음 번에 시도할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하이퍼파라미터를</a:t>
            </a:r>
            <a:r>
              <a:rPr lang="ko-KR" altLang="en-US" sz="2000" dirty="0" smtClean="0">
                <a:solidFill>
                  <a:schemeClr val="bg1"/>
                </a:solidFill>
              </a:rPr>
              <a:t> 선택하는 알고리즘이 이 과정의 핵심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모델의 가중치를 훈련하는 것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하이퍼파라미터를</a:t>
            </a:r>
            <a:r>
              <a:rPr lang="ko-KR" altLang="en-US" sz="2000" dirty="0" smtClean="0">
                <a:solidFill>
                  <a:schemeClr val="bg1"/>
                </a:solidFill>
              </a:rPr>
              <a:t> 업데이트하는 것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29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1719" y="307663"/>
            <a:ext cx="5043423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smtClean="0">
                <a:solidFill>
                  <a:prstClr val="white"/>
                </a:solidFill>
              </a:rPr>
              <a:t>7.3.3 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모델 앙상블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8806" y="2049862"/>
            <a:ext cx="10086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가장 좋은 결과를 얻을 수 있는 또 다른 강력한 기법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여러 개 다른 모델의 예측을 합쳐서 더 좋은 예측을 만듦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쉬운 방법 ▶ 추론할 때 나온 예측을 평균 내는 것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86" y="3771133"/>
            <a:ext cx="8777407" cy="244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7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1719" y="307663"/>
            <a:ext cx="5043423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smtClean="0">
                <a:solidFill>
                  <a:prstClr val="white"/>
                </a:solidFill>
              </a:rPr>
              <a:t>7.3.3 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모델 앙상블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223" y="4551984"/>
            <a:ext cx="10086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앙상블이 잘 작동하게 만드는 핵심은 분류기의 다양성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    ▶ 앙상블의 핵심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23" y="1633913"/>
            <a:ext cx="9716337" cy="22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1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2415" y="489286"/>
            <a:ext cx="35590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smtClean="0">
                <a:solidFill>
                  <a:prstClr val="white"/>
                </a:solidFill>
              </a:rPr>
              <a:t>7.3.4 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정리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8806" y="2996920"/>
            <a:ext cx="10086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고성능 심층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컨브넷을</a:t>
            </a:r>
            <a:r>
              <a:rPr lang="ko-KR" altLang="en-US" sz="2000" dirty="0" smtClean="0">
                <a:solidFill>
                  <a:schemeClr val="bg1"/>
                </a:solidFill>
              </a:rPr>
              <a:t> 만들려면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잔차연결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배치 정규화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깊이 분리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합성곱을</a:t>
            </a:r>
            <a:r>
              <a:rPr lang="ko-KR" altLang="en-US" sz="2000" dirty="0" smtClean="0">
                <a:solidFill>
                  <a:schemeClr val="bg1"/>
                </a:solidFill>
              </a:rPr>
              <a:t> 사용해야 함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심층 네트워크를 만들 때 많은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하이퍼파라미터와</a:t>
            </a:r>
            <a:r>
              <a:rPr lang="ko-KR" altLang="en-US" sz="2000" dirty="0" smtClean="0">
                <a:solidFill>
                  <a:schemeClr val="bg1"/>
                </a:solidFill>
              </a:rPr>
              <a:t> 네트워크 구조를 선택해야 함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머신러닝</a:t>
            </a:r>
            <a:r>
              <a:rPr lang="ko-KR" altLang="en-US" sz="2000" dirty="0" smtClean="0">
                <a:solidFill>
                  <a:schemeClr val="bg1"/>
                </a:solidFill>
              </a:rPr>
              <a:t> 경연 대회에서 우수한 성적을 내려면 대규모로 모델을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앙상블하게</a:t>
            </a:r>
            <a:r>
              <a:rPr lang="ko-KR" altLang="en-US" sz="2000" dirty="0" smtClean="0">
                <a:solidFill>
                  <a:schemeClr val="bg1"/>
                </a:solidFill>
              </a:rPr>
              <a:t> 되는데 최적화가 잘된 가중평균으로 만든 앙상블은 보통 충분히 좋은 결과를 만듭니다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9406" y="431936"/>
            <a:ext cx="34161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i="1" dirty="0" smtClean="0">
                <a:solidFill>
                  <a:prstClr val="white"/>
                </a:solidFill>
              </a:rPr>
              <a:t>요약</a:t>
            </a:r>
            <a:endParaRPr lang="en-US" altLang="ko-KR" sz="4400" i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8806" y="1992853"/>
            <a:ext cx="100865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임의의 층 그래프를 구성하는 모델을 만드는 방법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층을 재사용하는 방법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가중치 공유</a:t>
            </a:r>
            <a:r>
              <a:rPr lang="en-US" altLang="ko-KR" sz="2000" dirty="0" smtClean="0">
                <a:solidFill>
                  <a:schemeClr val="bg1"/>
                </a:solidFill>
              </a:rPr>
              <a:t>),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파이썬</a:t>
            </a:r>
            <a:r>
              <a:rPr lang="ko-KR" altLang="en-US" sz="2000" dirty="0" smtClean="0">
                <a:solidFill>
                  <a:schemeClr val="bg1"/>
                </a:solidFill>
              </a:rPr>
              <a:t> 함수 방식으로 모델을 모니터링하고 모델 상태를 바탕으로 작업을 수행합니다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케라스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콜백을</a:t>
            </a:r>
            <a:r>
              <a:rPr lang="ko-KR" altLang="en-US" sz="2000" dirty="0" smtClean="0">
                <a:solidFill>
                  <a:schemeClr val="bg1"/>
                </a:solidFill>
              </a:rPr>
              <a:t> 사용하여 훈련하는 동안 모델을 모니터링하고 모델 상태를 바탕으로 작업을 수행합니다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텐서보드를</a:t>
            </a:r>
            <a:r>
              <a:rPr lang="ko-KR" altLang="en-US" sz="2000" dirty="0" smtClean="0">
                <a:solidFill>
                  <a:schemeClr val="bg1"/>
                </a:solidFill>
              </a:rPr>
              <a:t> 사용하여 측정 지표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활성화 출력의 히스토그램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임베딩</a:t>
            </a:r>
            <a:r>
              <a:rPr lang="ko-KR" altLang="en-US" sz="2000" dirty="0" smtClean="0">
                <a:solidFill>
                  <a:schemeClr val="bg1"/>
                </a:solidFill>
              </a:rPr>
              <a:t> 공간을 시각화합니다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배치 정규화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깊이별</a:t>
            </a:r>
            <a:r>
              <a:rPr lang="ko-KR" altLang="en-US" sz="2000" dirty="0" smtClean="0">
                <a:solidFill>
                  <a:schemeClr val="bg1"/>
                </a:solidFill>
              </a:rPr>
              <a:t> 분리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합성곱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잔차</a:t>
            </a:r>
            <a:r>
              <a:rPr lang="ko-KR" altLang="en-US" sz="2000" dirty="0" smtClean="0">
                <a:solidFill>
                  <a:schemeClr val="bg1"/>
                </a:solidFill>
              </a:rPr>
              <a:t> 연결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하이퍼파라미터</a:t>
            </a:r>
            <a:r>
              <a:rPr lang="ko-KR" altLang="en-US" sz="2000" dirty="0" smtClean="0">
                <a:solidFill>
                  <a:schemeClr val="bg1"/>
                </a:solidFill>
              </a:rPr>
              <a:t> 최적화와 모델 앙상블을 사용하는 이유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1209" y="241232"/>
            <a:ext cx="4876091" cy="2478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i="1" dirty="0" smtClean="0">
                <a:solidFill>
                  <a:prstClr val="white"/>
                </a:solidFill>
              </a:rPr>
              <a:t>7.2.1</a:t>
            </a:r>
            <a:r>
              <a:rPr lang="ko-KR" altLang="en-US" sz="3600" i="1" dirty="0">
                <a:solidFill>
                  <a:prstClr val="white"/>
                </a:solidFill>
              </a:rPr>
              <a:t> </a:t>
            </a:r>
            <a:r>
              <a:rPr lang="ko-KR" altLang="en-US" sz="3600" i="1" dirty="0" err="1">
                <a:solidFill>
                  <a:prstClr val="white"/>
                </a:solidFill>
              </a:rPr>
              <a:t>콜백을</a:t>
            </a:r>
            <a:r>
              <a:rPr lang="ko-KR" altLang="en-US" sz="3600" i="1" dirty="0">
                <a:solidFill>
                  <a:prstClr val="white"/>
                </a:solidFill>
              </a:rPr>
              <a:t> 사용하여 모델의 훈련과정 제어하기</a:t>
            </a:r>
            <a:endParaRPr lang="en-US" altLang="ko-KR" sz="3600" b="1" i="1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8806" y="3225525"/>
            <a:ext cx="10086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콜백</a:t>
            </a:r>
            <a:r>
              <a:rPr lang="ko-KR" altLang="en-US" sz="2000" dirty="0" smtClean="0">
                <a:solidFill>
                  <a:schemeClr val="bg1"/>
                </a:solidFill>
              </a:rPr>
              <a:t> ▶ 모델 </a:t>
            </a:r>
            <a:r>
              <a:rPr lang="en-US" altLang="ko-KR" sz="2000" dirty="0" smtClean="0">
                <a:solidFill>
                  <a:schemeClr val="bg1"/>
                </a:solidFill>
              </a:rPr>
              <a:t>fit()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메서드가</a:t>
            </a:r>
            <a:r>
              <a:rPr lang="ko-KR" altLang="en-US" sz="2000" dirty="0" smtClean="0">
                <a:solidFill>
                  <a:schemeClr val="bg1"/>
                </a:solidFill>
              </a:rPr>
              <a:t> 호출될 때 전달되는 객체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모델 체크포인트 저장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조기 종료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훈련하는 동안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파라미터</a:t>
            </a:r>
            <a:r>
              <a:rPr lang="ko-KR" altLang="en-US" sz="2000" dirty="0" smtClean="0">
                <a:solidFill>
                  <a:schemeClr val="bg1"/>
                </a:solidFill>
              </a:rPr>
              <a:t> 값을 동적으로 조정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훈련과 검증 지표를 로그에 기록하거나 모델이 학습한 표현이 업데이트될 때마다 시각화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0094" y="319386"/>
            <a:ext cx="44735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i="1" dirty="0" err="1" smtClean="0">
                <a:solidFill>
                  <a:prstClr val="white"/>
                </a:solidFill>
              </a:rPr>
              <a:t>ModelCheckpoint</a:t>
            </a:r>
            <a:r>
              <a:rPr lang="en-US" altLang="ko-KR" sz="3600" i="1" dirty="0" smtClean="0">
                <a:solidFill>
                  <a:prstClr val="white"/>
                </a:solidFill>
              </a:rPr>
              <a:t> &amp;</a:t>
            </a:r>
          </a:p>
          <a:p>
            <a:pPr algn="ctr">
              <a:lnSpc>
                <a:spcPct val="150000"/>
              </a:lnSpc>
            </a:pPr>
            <a:r>
              <a:rPr lang="en-US" altLang="ko-KR" sz="3600" i="1" dirty="0" err="1" smtClean="0">
                <a:solidFill>
                  <a:prstClr val="white"/>
                </a:solidFill>
              </a:rPr>
              <a:t>EarlyStopping</a:t>
            </a:r>
            <a:r>
              <a:rPr lang="en-US" altLang="ko-KR" sz="3600" i="1" dirty="0" smtClean="0">
                <a:solidFill>
                  <a:prstClr val="white"/>
                </a:solidFill>
              </a:rPr>
              <a:t> </a:t>
            </a:r>
            <a:r>
              <a:rPr lang="ko-KR" altLang="en-US" sz="3600" i="1" dirty="0" err="1" smtClean="0">
                <a:solidFill>
                  <a:prstClr val="white"/>
                </a:solidFill>
              </a:rPr>
              <a:t>콜백</a:t>
            </a:r>
            <a:endParaRPr lang="en-US" altLang="ko-KR" sz="3600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8806" y="3094894"/>
            <a:ext cx="10086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EarlyStopping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콜백</a:t>
            </a:r>
            <a:r>
              <a:rPr lang="ko-KR" altLang="en-US" sz="2000" dirty="0" smtClean="0">
                <a:solidFill>
                  <a:schemeClr val="bg1"/>
                </a:solidFill>
              </a:rPr>
              <a:t> ▶ 정해진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에포크</a:t>
            </a:r>
            <a:r>
              <a:rPr lang="ko-KR" altLang="en-US" sz="2000" dirty="0" smtClean="0">
                <a:solidFill>
                  <a:schemeClr val="bg1"/>
                </a:solidFill>
              </a:rPr>
              <a:t> 동안 모니터링 지표가 향상되지 않을 때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훈련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                                 을 </a:t>
            </a:r>
            <a:r>
              <a:rPr lang="ko-KR" altLang="en-US" sz="2000" dirty="0">
                <a:solidFill>
                  <a:schemeClr val="bg1"/>
                </a:solidFill>
              </a:rPr>
              <a:t>중지할 수 있음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과대적합이 시작되자마자 훈련을 중지할 수 있음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8602" y="422798"/>
            <a:ext cx="48005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err="1" smtClean="0">
                <a:solidFill>
                  <a:prstClr val="white"/>
                </a:solidFill>
              </a:rPr>
              <a:t>ReduceLROnPlateau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8806" y="3094894"/>
            <a:ext cx="10086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검증 손실이 향상되지 않을 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학습률을</a:t>
            </a:r>
            <a:r>
              <a:rPr lang="ko-KR" altLang="en-US" sz="2000" dirty="0" smtClean="0">
                <a:solidFill>
                  <a:schemeClr val="bg1"/>
                </a:solidFill>
              </a:rPr>
              <a:t> 작게 할 수 있음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손실곡선이 평탄할 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학습률을</a:t>
            </a:r>
            <a:r>
              <a:rPr lang="ko-KR" altLang="en-US" sz="2000" dirty="0" smtClean="0">
                <a:solidFill>
                  <a:schemeClr val="bg1"/>
                </a:solidFill>
              </a:rPr>
              <a:t> 작게 하거나 크게 하면 훈련 도중 지역 최솟값에서 효과적으로 빠져나올 수 있음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0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2765" y="431936"/>
            <a:ext cx="4683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i="1" dirty="0" smtClean="0">
                <a:solidFill>
                  <a:prstClr val="white"/>
                </a:solidFill>
              </a:rPr>
              <a:t>자신만의 </a:t>
            </a:r>
            <a:r>
              <a:rPr lang="ko-KR" altLang="en-US" sz="3600" i="1" dirty="0" err="1" smtClean="0">
                <a:solidFill>
                  <a:prstClr val="white"/>
                </a:solidFill>
              </a:rPr>
              <a:t>콜백</a:t>
            </a:r>
            <a:r>
              <a:rPr lang="ko-KR" altLang="en-US" sz="3600" i="1" dirty="0" smtClean="0">
                <a:solidFill>
                  <a:prstClr val="white"/>
                </a:solidFill>
              </a:rPr>
              <a:t> 만들기</a:t>
            </a:r>
            <a:endParaRPr lang="en-US" altLang="ko-KR" sz="3600" i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2415" y="2027233"/>
            <a:ext cx="10086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Keras.callbacks.Callback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클래스를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   상속받아 구현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호출될 여러 지점을 나타내기 위해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   </a:t>
            </a:r>
            <a:r>
              <a:rPr lang="ko-KR" altLang="en-US" sz="2000" dirty="0" smtClean="0">
                <a:solidFill>
                  <a:schemeClr val="bg1"/>
                </a:solidFill>
              </a:rPr>
              <a:t>약속된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메스트를</a:t>
            </a:r>
            <a:r>
              <a:rPr lang="ko-KR" altLang="en-US" sz="2000" dirty="0" smtClean="0">
                <a:solidFill>
                  <a:schemeClr val="bg1"/>
                </a:solidFill>
              </a:rPr>
              <a:t> 구현 </a:t>
            </a:r>
            <a:r>
              <a:rPr lang="en-US" altLang="ko-KR" sz="2000" dirty="0" smtClean="0">
                <a:solidFill>
                  <a:schemeClr val="bg1"/>
                </a:solidFill>
              </a:rPr>
              <a:t>&gt;&gt;&gt;&gt;&gt;&gt;&gt;&gt;&gt;&gt;&gt;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502" y="1591040"/>
            <a:ext cx="5608490" cy="30077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266" y="5034940"/>
            <a:ext cx="5839640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7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5584" y="107112"/>
            <a:ext cx="47256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i="1" dirty="0" smtClean="0">
                <a:solidFill>
                  <a:prstClr val="white"/>
                </a:solidFill>
              </a:rPr>
              <a:t>7.2.2 </a:t>
            </a:r>
            <a:r>
              <a:rPr lang="ko-KR" altLang="en-US" sz="3600" i="1" dirty="0" err="1" smtClean="0">
                <a:solidFill>
                  <a:prstClr val="white"/>
                </a:solidFill>
              </a:rPr>
              <a:t>텐서보드</a:t>
            </a:r>
            <a:r>
              <a:rPr lang="ko-KR" altLang="en-US" sz="3600" i="1" dirty="0" smtClean="0">
                <a:solidFill>
                  <a:prstClr val="white"/>
                </a:solidFill>
              </a:rPr>
              <a:t> 소개 </a:t>
            </a:r>
            <a:r>
              <a:rPr lang="en-US" altLang="ko-KR" sz="3600" i="1" dirty="0" smtClean="0">
                <a:solidFill>
                  <a:prstClr val="white"/>
                </a:solidFill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ko-KR" altLang="en-US" sz="3600" i="1" dirty="0" err="1" smtClean="0">
                <a:solidFill>
                  <a:prstClr val="white"/>
                </a:solidFill>
              </a:rPr>
              <a:t>텐서플로의</a:t>
            </a:r>
            <a:r>
              <a:rPr lang="ko-KR" altLang="en-US" sz="3600" i="1" dirty="0" smtClean="0">
                <a:solidFill>
                  <a:prstClr val="white"/>
                </a:solidFill>
              </a:rPr>
              <a:t> 시각화</a:t>
            </a:r>
            <a:endParaRPr lang="en-US" altLang="ko-KR" sz="3600" i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i="1" dirty="0" smtClean="0">
                <a:solidFill>
                  <a:prstClr val="white"/>
                </a:solidFill>
              </a:rPr>
              <a:t>프레임워크</a:t>
            </a:r>
            <a:endParaRPr lang="en-US" altLang="ko-KR" sz="3600" i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5135" y="3312446"/>
            <a:ext cx="10086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텐서보드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훈련하는 동안 측정 지표를 시각적으로 모니터링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모델구조를 시각화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활성화 출력과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그래디언트의</a:t>
            </a:r>
            <a:r>
              <a:rPr lang="ko-KR" altLang="en-US" sz="2000" dirty="0" smtClean="0">
                <a:solidFill>
                  <a:schemeClr val="bg1"/>
                </a:solidFill>
              </a:rPr>
              <a:t> 히스토그램을 그림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3D</a:t>
            </a:r>
            <a:r>
              <a:rPr lang="ko-KR" altLang="en-US" sz="2000" dirty="0" smtClean="0">
                <a:solidFill>
                  <a:schemeClr val="bg1"/>
                </a:solidFill>
              </a:rPr>
              <a:t>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임베딩을</a:t>
            </a:r>
            <a:r>
              <a:rPr lang="ko-KR" altLang="en-US" sz="2000" dirty="0" smtClean="0">
                <a:solidFill>
                  <a:schemeClr val="bg1"/>
                </a:solidFill>
              </a:rPr>
              <a:t> 표현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7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6648" y="307663"/>
            <a:ext cx="426023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smtClean="0">
                <a:solidFill>
                  <a:prstClr val="white"/>
                </a:solidFill>
              </a:rPr>
              <a:t>7.2.3 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정리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8806" y="3094894"/>
            <a:ext cx="10086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</a:rPr>
              <a:t>케라스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콜백은</a:t>
            </a:r>
            <a:r>
              <a:rPr lang="ko-KR" altLang="en-US" sz="2000" dirty="0">
                <a:solidFill>
                  <a:schemeClr val="bg1"/>
                </a:solidFill>
              </a:rPr>
              <a:t> 훈련하는 동안 모델을 </a:t>
            </a:r>
            <a:r>
              <a:rPr lang="ko-KR" altLang="en-US" sz="2000" dirty="0" smtClean="0">
                <a:solidFill>
                  <a:schemeClr val="bg1"/>
                </a:solidFill>
              </a:rPr>
              <a:t>모니터링하고 모델 </a:t>
            </a:r>
            <a:r>
              <a:rPr lang="ko-KR" altLang="en-US" sz="2000" dirty="0">
                <a:solidFill>
                  <a:schemeClr val="bg1"/>
                </a:solidFill>
              </a:rPr>
              <a:t>상태를 바탕으로 자동으로 작업을 수행하는 손쉬운 </a:t>
            </a:r>
            <a:r>
              <a:rPr lang="ko-KR" altLang="en-US" sz="2000" dirty="0" smtClean="0">
                <a:solidFill>
                  <a:schemeClr val="bg1"/>
                </a:solidFill>
              </a:rPr>
              <a:t>방법임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</a:rPr>
              <a:t>텐서플로를</a:t>
            </a:r>
            <a:r>
              <a:rPr lang="ko-KR" altLang="en-US" sz="2000" dirty="0">
                <a:solidFill>
                  <a:schemeClr val="bg1"/>
                </a:solidFill>
              </a:rPr>
              <a:t> 사용하면 </a:t>
            </a:r>
            <a:r>
              <a:rPr lang="ko-KR" altLang="en-US" sz="2000" dirty="0" err="1">
                <a:solidFill>
                  <a:schemeClr val="bg1"/>
                </a:solidFill>
              </a:rPr>
              <a:t>텐서보드를</a:t>
            </a:r>
            <a:r>
              <a:rPr lang="ko-KR" altLang="en-US" sz="2000" dirty="0">
                <a:solidFill>
                  <a:schemeClr val="bg1"/>
                </a:solidFill>
              </a:rPr>
              <a:t> 이용하여 모델 상황을 브라우저에서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    시각화할 </a:t>
            </a:r>
            <a:r>
              <a:rPr lang="ko-KR" altLang="en-US" sz="2000" dirty="0">
                <a:solidFill>
                  <a:schemeClr val="bg1"/>
                </a:solidFill>
              </a:rPr>
              <a:t>수 </a:t>
            </a:r>
            <a:r>
              <a:rPr lang="ko-KR" altLang="en-US" sz="2000" dirty="0" smtClean="0">
                <a:solidFill>
                  <a:schemeClr val="bg1"/>
                </a:solidFill>
              </a:rPr>
              <a:t>있음</a:t>
            </a:r>
            <a:r>
              <a:rPr lang="en-US" altLang="ko-KR" sz="2000" dirty="0" smtClean="0">
                <a:solidFill>
                  <a:schemeClr val="bg1"/>
                </a:solidFill>
              </a:rPr>
              <a:t>. (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케라스</a:t>
            </a:r>
            <a:r>
              <a:rPr lang="ko-KR" altLang="en-US" sz="2000" dirty="0" smtClean="0">
                <a:solidFill>
                  <a:schemeClr val="bg1"/>
                </a:solidFill>
              </a:rPr>
              <a:t> 모델에서는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텐서보드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콜백을</a:t>
            </a:r>
            <a:r>
              <a:rPr lang="ko-KR" altLang="en-US" sz="2000" dirty="0" smtClean="0">
                <a:solidFill>
                  <a:schemeClr val="bg1"/>
                </a:solidFill>
              </a:rPr>
              <a:t> 통해 사용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6648" y="307663"/>
            <a:ext cx="45209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smtClean="0">
                <a:solidFill>
                  <a:prstClr val="white"/>
                </a:solidFill>
              </a:rPr>
              <a:t>7.3 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모델의 성능을 최대로 끌어올리기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8806" y="4123595"/>
            <a:ext cx="10086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최고의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딥러닝</a:t>
            </a:r>
            <a:r>
              <a:rPr lang="ko-KR" altLang="en-US" sz="4000" dirty="0" smtClean="0">
                <a:solidFill>
                  <a:schemeClr val="bg1"/>
                </a:solidFill>
              </a:rPr>
              <a:t> 모델을 만들 수 있는 기법</a:t>
            </a:r>
            <a:r>
              <a:rPr lang="en-US" altLang="ko-KR" sz="4000" dirty="0" smtClean="0">
                <a:solidFill>
                  <a:schemeClr val="bg1"/>
                </a:solidFill>
              </a:rPr>
              <a:t>!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6957" y="453647"/>
            <a:ext cx="49154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i="1" dirty="0" smtClean="0">
                <a:solidFill>
                  <a:prstClr val="white"/>
                </a:solidFill>
              </a:rPr>
              <a:t>7.3.1 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고급 구조 패턴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8806" y="3094894"/>
            <a:ext cx="100865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bg1"/>
                </a:solidFill>
              </a:rPr>
              <a:t>배치정규화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정규화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9757" y="4894184"/>
            <a:ext cx="10896571" cy="428686"/>
            <a:chOff x="582415" y="5073803"/>
            <a:chExt cx="11469701" cy="42868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415" y="5073804"/>
              <a:ext cx="7954485" cy="42868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6900" y="5073803"/>
              <a:ext cx="3515216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37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501</Words>
  <Application>Microsoft Office PowerPoint</Application>
  <PresentationFormat>와이드스크린</PresentationFormat>
  <Paragraphs>120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동라스틱</cp:lastModifiedBy>
  <cp:revision>52</cp:revision>
  <dcterms:created xsi:type="dcterms:W3CDTF">2019-10-10T04:32:21Z</dcterms:created>
  <dcterms:modified xsi:type="dcterms:W3CDTF">2021-01-23T10:39:46Z</dcterms:modified>
</cp:coreProperties>
</file>