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94" r:id="rId1"/>
  </p:sldMasterIdLst>
  <p:notesMasterIdLst>
    <p:notesMasterId r:id="rId48"/>
  </p:notesMasterIdLst>
  <p:sldIdLst>
    <p:sldId id="337" r:id="rId2"/>
    <p:sldId id="33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98" r:id="rId14"/>
    <p:sldId id="299" r:id="rId15"/>
    <p:sldId id="304" r:id="rId16"/>
    <p:sldId id="306" r:id="rId17"/>
    <p:sldId id="300" r:id="rId18"/>
    <p:sldId id="301" r:id="rId19"/>
    <p:sldId id="302" r:id="rId20"/>
    <p:sldId id="303" r:id="rId21"/>
    <p:sldId id="30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05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4B58820E-97BB-42C3-B9D6-5F6C0EBFBFCC}">
          <p14:sldIdLst>
            <p14:sldId id="337"/>
          </p14:sldIdLst>
        </p14:section>
        <p14:section name="기본 구역" id="{918CE1DA-EB1D-4144-9481-C3FBDFF6CA1B}">
          <p14:sldIdLst>
            <p14:sldId id="338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98"/>
            <p14:sldId id="299"/>
            <p14:sldId id="304"/>
            <p14:sldId id="306"/>
            <p14:sldId id="300"/>
            <p14:sldId id="301"/>
            <p14:sldId id="302"/>
            <p14:sldId id="303"/>
            <p14:sldId id="30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05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000"/>
  </p:normalViewPr>
  <p:slideViewPr>
    <p:cSldViewPr snapToGrid="0" snapToObjects="1">
      <p:cViewPr varScale="1">
        <p:scale>
          <a:sx n="150" d="100"/>
          <a:sy n="150" d="100"/>
        </p:scale>
        <p:origin x="456" y="12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7095241f_0_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586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001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5d16254f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5d16254f0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632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343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356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232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31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500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627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768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059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13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19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323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174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709524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709524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7095241f_0_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7095241f_0_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7095241f_0_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7095241f_0_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7095241f_0_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7095241f_0_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7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2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ctrTitle" idx="3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ctrTitle" idx="5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ctrTitle" idx="7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03" name="Google Shape;103;p13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25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2" hasCustomPrompt="1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 hasCustomPrompt="1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5" hasCustomPrompt="1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6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7" hasCustomPrompt="1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9" hasCustomPrompt="1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3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ech Startup by Slidesgo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defRPr/>
            </a:pPr>
            <a:endParaRPr lang="ko-KR" altLang="en-US"/>
          </a:p>
        </p:txBody>
      </p:sp>
      <p:pic>
        <p:nvPicPr>
          <p:cNvPr id="8" name="Google Shape;8;p1"/>
          <p:cNvPicPr/>
          <p:nvPr/>
        </p:nvPicPr>
        <p:blipFill rotWithShape="1">
          <a:blip r:embed="rId16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5" r:id="rId14"/>
  </p:sldLayoutIdLst>
  <p:transition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8.xml"/><Relationship Id="rId5" Type="http://schemas.openxmlformats.org/officeDocument/2006/relationships/slide" Target="slide33.xml"/><Relationship Id="rId4" Type="http://schemas.openxmlformats.org/officeDocument/2006/relationships/slide" Target="slide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375500" y="3364662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1" dirty="0">
                <a:latin typeface="헤드라인"/>
              </a:rPr>
              <a:t>A</a:t>
            </a:r>
            <a:r>
              <a:rPr lang="ko-KR" altLang="en-US" sz="7000" b="1" dirty="0">
                <a:latin typeface="헤드라인"/>
              </a:rPr>
              <a:t>팀 </a:t>
            </a:r>
            <a:r>
              <a:rPr lang="en-US" altLang="ko-KR" sz="7000" b="1" dirty="0">
                <a:latin typeface="헤드라인"/>
              </a:rPr>
              <a:t>1,2</a:t>
            </a:r>
            <a:r>
              <a:rPr lang="ko-KR" altLang="en-US" sz="7000" b="1" dirty="0">
                <a:latin typeface="헤드라인"/>
              </a:rPr>
              <a:t>장 발표</a:t>
            </a:r>
            <a:endParaRPr sz="7000" b="1" dirty="0">
              <a:latin typeface="헤드라인"/>
            </a:endParaRPr>
          </a:p>
        </p:txBody>
      </p:sp>
      <p:sp>
        <p:nvSpPr>
          <p:cNvPr id="4" name="Google Shape;302;p43">
            <a:extLst>
              <a:ext uri="{FF2B5EF4-FFF2-40B4-BE49-F238E27FC236}">
                <a16:creationId xmlns:a16="http://schemas.microsoft.com/office/drawing/2014/main" id="{1853DBD8-8DFB-40D4-BDA3-C9E70EA16E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2448910" y="4130362"/>
            <a:ext cx="4204138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/>
              <a:t>김경수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김도현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김선진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이다빈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조민경</a:t>
            </a:r>
            <a:endParaRPr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>
            <a:spLocks noGrp="1"/>
          </p:cNvSpPr>
          <p:nvPr>
            <p:ph type="ctrTitle"/>
          </p:nvPr>
        </p:nvSpPr>
        <p:spPr/>
        <p:txBody>
          <a:bodyPr wrap="square" lIns="91424" tIns="91424" rIns="91424" bIns="91424" anchor="t" anchorCtr="0">
            <a:noAutofit/>
          </a:bodyPr>
          <a:lstStyle/>
          <a:p>
            <a:pPr lvl="0"/>
            <a:r>
              <a:rPr lang="en-US" altLang="ko-KR" dirty="0"/>
              <a:t>AI</a:t>
            </a:r>
            <a:r>
              <a:rPr lang="ko-KR" altLang="en-US" dirty="0"/>
              <a:t>에 대한 전망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749100" y="1311519"/>
            <a:ext cx="7691516" cy="296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7DB4FCC-4B7C-4EBA-A63D-2630454C78AD}"/>
              </a:ext>
            </a:extLst>
          </p:cNvPr>
          <p:cNvSpPr>
            <a:spLocks noGrp="1"/>
          </p:cNvSpPr>
          <p:nvPr/>
        </p:nvSpPr>
        <p:spPr>
          <a:xfrm>
            <a:off x="570768" y="1459669"/>
            <a:ext cx="8002465" cy="3120415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/>
          <a:p>
            <a:pPr marL="457200" indent="-342900" algn="just">
              <a:lnSpc>
                <a:spcPct val="160000"/>
              </a:lnSpc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z="1700" b="0" i="0" dirty="0">
                <a:solidFill>
                  <a:schemeClr val="bg2"/>
                </a:solidFill>
                <a:effectLst/>
                <a:latin typeface="Roboto Condensed Light"/>
              </a:rPr>
              <a:t>지나친 기대는 큰 실망을 가져오고 투자 감소와 </a:t>
            </a:r>
            <a:r>
              <a:rPr lang="en-US" altLang="ko-KR" sz="1700" b="0" i="0" dirty="0">
                <a:solidFill>
                  <a:schemeClr val="bg2"/>
                </a:solidFill>
                <a:effectLst/>
                <a:latin typeface="Roboto Condensed Light"/>
              </a:rPr>
              <a:t>AI </a:t>
            </a:r>
            <a:r>
              <a:rPr lang="ko-KR" altLang="en-US" sz="1700" b="0" i="0" dirty="0">
                <a:solidFill>
                  <a:schemeClr val="bg2"/>
                </a:solidFill>
                <a:effectLst/>
                <a:latin typeface="Roboto Condensed Light"/>
              </a:rPr>
              <a:t>겨울로 이어짐</a:t>
            </a:r>
            <a:endParaRPr kumimoji="0" lang="en-US" altLang="ko-KR" sz="17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marR="0" lvl="0" indent="-3429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+mj-lt"/>
                <a:ea typeface="Roboto Condensed Light"/>
                <a:cs typeface="Roboto Condensed Light"/>
                <a:sym typeface="Roboto Condensed Light"/>
              </a:rPr>
              <a:t>이미 </a:t>
            </a:r>
            <a:r>
              <a:rPr kumimoji="0" lang="en-US" altLang="ko-KR" sz="1700" b="0" i="0" u="none" strike="noStrike" kern="0" cap="none" spc="0" normalizeH="0" baseline="0" dirty="0">
                <a:solidFill>
                  <a:srgbClr val="FFFFFF"/>
                </a:solidFill>
                <a:latin typeface="+mj-lt"/>
                <a:ea typeface="Roboto Condensed Light"/>
                <a:cs typeface="Roboto Condensed Light"/>
                <a:sym typeface="Roboto Condensed Light"/>
              </a:rPr>
              <a:t>2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+mj-lt"/>
                <a:ea typeface="Roboto Condensed Light"/>
                <a:cs typeface="Roboto Condensed Light"/>
                <a:sym typeface="Roboto Condensed Light"/>
              </a:rPr>
              <a:t>번의 </a:t>
            </a:r>
            <a:r>
              <a:rPr kumimoji="0" lang="en-US" altLang="ko-KR" sz="1700" b="0" i="0" u="none" strike="noStrike" kern="0" cap="none" spc="0" normalizeH="0" baseline="0" dirty="0">
                <a:solidFill>
                  <a:srgbClr val="FFFFFF"/>
                </a:solidFill>
                <a:latin typeface="+mj-lt"/>
                <a:ea typeface="Roboto Condensed Light"/>
                <a:cs typeface="Roboto Condensed Light"/>
                <a:sym typeface="Roboto Condensed Light"/>
              </a:rPr>
              <a:t>AI 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+mj-lt"/>
                <a:ea typeface="Roboto Condensed Light"/>
                <a:cs typeface="Roboto Condensed Light"/>
                <a:sym typeface="Roboto Condensed Light"/>
              </a:rPr>
              <a:t>겨울을 겪었고</a:t>
            </a:r>
            <a:r>
              <a:rPr kumimoji="0" lang="en-US" altLang="ko-KR" sz="1700" b="0" i="0" u="none" strike="noStrike" kern="0" cap="none" spc="0" normalizeH="0" baseline="0" dirty="0">
                <a:solidFill>
                  <a:srgbClr val="FFFFFF"/>
                </a:solidFill>
                <a:latin typeface="+mj-lt"/>
                <a:ea typeface="Roboto Condensed Light"/>
                <a:cs typeface="Roboto Condensed Light"/>
                <a:sym typeface="Roboto Condensed Light"/>
              </a:rPr>
              <a:t>, 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+mj-lt"/>
                <a:ea typeface="Roboto Condensed Light"/>
                <a:cs typeface="Roboto Condensed Light"/>
                <a:sym typeface="Roboto Condensed Light"/>
              </a:rPr>
              <a:t>현재 </a:t>
            </a:r>
            <a:r>
              <a:rPr kumimoji="0" lang="en-US" altLang="ko-KR" sz="1700" b="0" i="0" u="none" strike="noStrike" kern="0" cap="none" spc="0" normalizeH="0" baseline="0" dirty="0">
                <a:solidFill>
                  <a:srgbClr val="FFFFFF"/>
                </a:solidFill>
                <a:latin typeface="+mj-lt"/>
                <a:ea typeface="Roboto Condensed Light"/>
                <a:cs typeface="Roboto Condensed Light"/>
                <a:sym typeface="Roboto Condensed Light"/>
              </a:rPr>
              <a:t>3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+mj-lt"/>
                <a:ea typeface="Roboto Condensed Light"/>
                <a:cs typeface="Roboto Condensed Light"/>
                <a:sym typeface="Roboto Condensed Light"/>
              </a:rPr>
              <a:t>번째 겨울이 진행이 되고 있을지도 모름</a:t>
            </a:r>
            <a:endParaRPr kumimoji="0" lang="en-US" altLang="ko-KR" sz="1700" b="0" i="0" u="none" strike="noStrike" kern="0" cap="none" spc="0" normalizeH="0" baseline="0" dirty="0">
              <a:solidFill>
                <a:srgbClr val="FFFFFF"/>
              </a:solidFill>
              <a:latin typeface="+mj-lt"/>
              <a:ea typeface="Roboto Condensed Light"/>
              <a:cs typeface="Roboto Condensed Light"/>
              <a:sym typeface="Roboto Condensed Light"/>
            </a:endParaRPr>
          </a:p>
          <a:p>
            <a:pPr marL="457200" indent="-342900" algn="just">
              <a:lnSpc>
                <a:spcPct val="160000"/>
              </a:lnSpc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단기간의 과대 선전이 아닌 장기 비전을 믿자</a:t>
            </a:r>
            <a:endParaRPr kumimoji="0" lang="en-US" altLang="ko-KR" sz="17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marR="0" lvl="0" indent="-3429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ko-KR" altLang="en-US" sz="21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28600" marR="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endParaRPr kumimoji="0" lang="ko-KR" altLang="en-US" sz="21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1.2 </a:t>
            </a:r>
            <a:r>
              <a:rPr lang="ko-KR" altLang="en-US" b="1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머신 러닝의 간략한 역사</a:t>
            </a:r>
            <a:endParaRPr b="1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3114750" y="2640475"/>
            <a:ext cx="29307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딥러닝 이전 머신 러닝의 간략한 역사와 개념들 </a:t>
            </a:r>
            <a:endParaRPr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확률적 모델링은 </a:t>
            </a:r>
            <a:r>
              <a:rPr lang="ko-KR" altLang="en-US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통계학 이론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데이터 분석에 응용한 것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수작업으로 데이터 분석을 한 </a:t>
            </a:r>
            <a:r>
              <a:rPr lang="ko-KR" altLang="en-US" sz="13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나이브</a:t>
            </a:r>
            <a:r>
              <a:rPr lang="ko-KR" altLang="en-US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3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베이즈</a:t>
            </a:r>
            <a:r>
              <a:rPr lang="ko-KR" altLang="en-US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알고리즘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대표적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이와 밀접하게 연관된 모델이 분류 알고리즘인  </a:t>
            </a:r>
            <a:r>
              <a:rPr lang="ko-KR" altLang="en-US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로지스틱 회귀 모델</a:t>
            </a:r>
            <a:endParaRPr sz="13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확률적 모델링</a:t>
            </a:r>
            <a:endParaRPr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경사 하강법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사용한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역전파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알고리즘으로 대규모 신경망 훈련이 효율적으로 바뀜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성공적인 첫 번째 신경망은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합성곱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신경망과 역전파를 연결하여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손글씨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숫자 이미지를 분류하는 </a:t>
            </a:r>
            <a:r>
              <a:rPr lang="en-US" altLang="ko-KR" sz="13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LeNet</a:t>
            </a:r>
            <a:endParaRPr sz="13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초창기 신경망</a:t>
            </a:r>
            <a:endParaRPr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65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커널 방법은 분류 알고리즘의 한 종류로 서포트 벡터 머신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(SVM)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가장 유명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서포트 벡터 머신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(SVM)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은 데이터 포인트 그룹 사이에 좋은 결정 경계를 찾아 데이터 포인트를 분류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커널 방법</a:t>
            </a:r>
            <a:endParaRPr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10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 txBox="1">
            <a:spLocks noGrp="1"/>
          </p:cNvSpPr>
          <p:nvPr>
            <p:ph type="ctrTitle"/>
          </p:nvPr>
        </p:nvSpPr>
        <p:spPr>
          <a:xfrm flipH="1">
            <a:off x="-101" y="507400"/>
            <a:ext cx="8814647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결정 트리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랜덤 포레스트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32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그래디언트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2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부스팅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머신</a:t>
            </a:r>
            <a:endParaRPr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65" name="Google Shape;465;p53"/>
          <p:cNvSpPr/>
          <p:nvPr/>
        </p:nvSpPr>
        <p:spPr>
          <a:xfrm rot="5400000">
            <a:off x="1077063" y="1809363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3"/>
          <p:cNvSpPr/>
          <p:nvPr/>
        </p:nvSpPr>
        <p:spPr>
          <a:xfrm rot="5400000">
            <a:off x="3216713" y="1809363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3"/>
          <p:cNvSpPr/>
          <p:nvPr/>
        </p:nvSpPr>
        <p:spPr>
          <a:xfrm rot="5400000">
            <a:off x="5356363" y="1809363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53"/>
          <p:cNvSpPr txBox="1"/>
          <p:nvPr/>
        </p:nvSpPr>
        <p:spPr>
          <a:xfrm>
            <a:off x="1918377" y="1879045"/>
            <a:ext cx="987600" cy="3456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Squada One"/>
                <a:sym typeface="Squada One"/>
              </a:rPr>
              <a:t>결정 트리</a:t>
            </a:r>
            <a:endParaRPr sz="1200" dirty="0">
              <a:solidFill>
                <a:srgbClr val="FFFFFF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cs typeface="Squada One"/>
              <a:sym typeface="Squada One"/>
            </a:endParaRPr>
          </a:p>
        </p:txBody>
      </p:sp>
      <p:sp>
        <p:nvSpPr>
          <p:cNvPr id="469" name="Google Shape;469;p53"/>
          <p:cNvSpPr txBox="1"/>
          <p:nvPr/>
        </p:nvSpPr>
        <p:spPr>
          <a:xfrm>
            <a:off x="6219802" y="1836593"/>
            <a:ext cx="987600" cy="462852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Squada One"/>
                <a:sym typeface="Squada One"/>
              </a:rPr>
              <a:t>그래디언트</a:t>
            </a:r>
            <a:r>
              <a:rPr lang="ko-KR" altLang="en-US" sz="1200" dirty="0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Squada One"/>
                <a:sym typeface="Squada One"/>
              </a:rPr>
              <a:t> </a:t>
            </a:r>
            <a:r>
              <a:rPr lang="ko-KR" altLang="en-US" sz="1200" dirty="0" err="1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Squada One"/>
                <a:sym typeface="Squada One"/>
              </a:rPr>
              <a:t>부스팅</a:t>
            </a:r>
            <a:endParaRPr sz="1200" dirty="0">
              <a:solidFill>
                <a:srgbClr val="FFFFFF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cs typeface="Squada One"/>
              <a:sym typeface="Squada One"/>
            </a:endParaRPr>
          </a:p>
        </p:txBody>
      </p:sp>
      <p:sp>
        <p:nvSpPr>
          <p:cNvPr id="471" name="Google Shape;471;p53"/>
          <p:cNvSpPr txBox="1"/>
          <p:nvPr/>
        </p:nvSpPr>
        <p:spPr>
          <a:xfrm>
            <a:off x="1325393" y="4234357"/>
            <a:ext cx="2139651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200" dirty="0">
                <a:solidFill>
                  <a:srgbClr val="FFFFFF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  <a:cs typeface="Roboto Condensed Light"/>
                <a:sym typeface="Roboto Condensed Light"/>
              </a:rPr>
              <a:t>입력 데이터를 분류하거나 주어진 입력에 대해 출력 값을 예측</a:t>
            </a:r>
            <a:endParaRPr sz="1200" dirty="0">
              <a:solidFill>
                <a:srgbClr val="FFFFFF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  <a:cs typeface="Roboto Condensed Light"/>
              <a:sym typeface="Roboto Condensed Light"/>
            </a:endParaRPr>
          </a:p>
        </p:txBody>
      </p:sp>
      <p:sp>
        <p:nvSpPr>
          <p:cNvPr id="472" name="Google Shape;472;p53"/>
          <p:cNvSpPr txBox="1"/>
          <p:nvPr/>
        </p:nvSpPr>
        <p:spPr>
          <a:xfrm>
            <a:off x="3795150" y="4244888"/>
            <a:ext cx="1553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FFFFFF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  <a:cs typeface="Roboto Condensed Light"/>
                <a:sym typeface="Roboto Condensed Light"/>
              </a:rPr>
              <a:t>서로 다른 결정 트리를 많이 만들고 출력을 앙상블</a:t>
            </a:r>
            <a:endParaRPr sz="1200" dirty="0">
              <a:solidFill>
                <a:srgbClr val="FFFFFF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  <a:cs typeface="Roboto Condensed Light"/>
              <a:sym typeface="Roboto Condensed Light"/>
            </a:endParaRPr>
          </a:p>
        </p:txBody>
      </p:sp>
      <p:sp>
        <p:nvSpPr>
          <p:cNvPr id="473" name="Google Shape;473;p53"/>
          <p:cNvSpPr txBox="1"/>
          <p:nvPr/>
        </p:nvSpPr>
        <p:spPr>
          <a:xfrm>
            <a:off x="5744613" y="4234357"/>
            <a:ext cx="2014763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FFFFFF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  <a:cs typeface="Roboto Condensed Light"/>
                <a:sym typeface="Roboto Condensed Light"/>
              </a:rPr>
              <a:t>결정 트리를 앙상블 하며 이전 모델에서 놓친 데이터 포인트를 보완하며 학습</a:t>
            </a:r>
            <a:endParaRPr sz="1200" dirty="0">
              <a:solidFill>
                <a:srgbClr val="FFFFFF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  <a:cs typeface="Roboto Condensed Light"/>
              <a:sym typeface="Roboto Condensed Light"/>
            </a:endParaRPr>
          </a:p>
        </p:txBody>
      </p:sp>
      <p:pic>
        <p:nvPicPr>
          <p:cNvPr id="1026" name="Picture 2" descr="머신러닝 - 4. 결정 트리(Decision Tree)">
            <a:extLst>
              <a:ext uri="{FF2B5EF4-FFF2-40B4-BE49-F238E27FC236}">
                <a16:creationId xmlns:a16="http://schemas.microsoft.com/office/drawing/2014/main" id="{D38DC819-7273-4CA2-B7EF-E198D285F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27" y="2434570"/>
            <a:ext cx="1768597" cy="12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468;p53">
            <a:extLst>
              <a:ext uri="{FF2B5EF4-FFF2-40B4-BE49-F238E27FC236}">
                <a16:creationId xmlns:a16="http://schemas.microsoft.com/office/drawing/2014/main" id="{182786DD-71FE-4AFD-98D8-30017D48BBB9}"/>
              </a:ext>
            </a:extLst>
          </p:cNvPr>
          <p:cNvSpPr txBox="1"/>
          <p:nvPr/>
        </p:nvSpPr>
        <p:spPr>
          <a:xfrm>
            <a:off x="4071474" y="1885002"/>
            <a:ext cx="987600" cy="3456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FFFFFF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Squada One"/>
                <a:sym typeface="Squada One"/>
              </a:rPr>
              <a:t>랜덤 포레스트</a:t>
            </a:r>
            <a:endParaRPr sz="1200" dirty="0">
              <a:solidFill>
                <a:srgbClr val="FFFFFF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cs typeface="Squada One"/>
              <a:sym typeface="Squada One"/>
            </a:endParaRPr>
          </a:p>
        </p:txBody>
      </p:sp>
      <p:pic>
        <p:nvPicPr>
          <p:cNvPr id="1032" name="Picture 8" descr="Random Forest(랜덤 포레스트) 개념 정리 | Codesigner's Dev Story">
            <a:extLst>
              <a:ext uri="{FF2B5EF4-FFF2-40B4-BE49-F238E27FC236}">
                <a16:creationId xmlns:a16="http://schemas.microsoft.com/office/drawing/2014/main" id="{B8124B8B-B250-4678-AFD3-871B6D83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88" y="2428191"/>
            <a:ext cx="1815572" cy="126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머신러닝 기초 15 - Ensemble Learning - Boosting (부스팅) - Gradient Boosting (그래디언트  부스팅) : 네이버 블로그">
            <a:extLst>
              <a:ext uri="{FF2B5EF4-FFF2-40B4-BE49-F238E27FC236}">
                <a16:creationId xmlns:a16="http://schemas.microsoft.com/office/drawing/2014/main" id="{A73D39D8-F219-4E23-A19C-078D4E0F5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471" y="2428191"/>
            <a:ext cx="1868357" cy="126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047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문제에서 좋은 성능을 내고 특성공학 자동화를 통해 문제를 해결하기 쉽게 만들어 줌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층을 거치면서 점진적으로 더 복잡한 표현이 만들어짐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sz="13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점진적인 중간 표현이 공동으로 학습됨</a:t>
            </a:r>
            <a:endParaRPr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딥러닝의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특징</a:t>
            </a:r>
            <a:endParaRPr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196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1.3 </a:t>
            </a:r>
            <a:r>
              <a:rPr lang="ko-KR" altLang="en-US" b="1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왜 </a:t>
            </a:r>
            <a:r>
              <a:rPr lang="ko-KR" altLang="en-US" b="1" dirty="0" err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딥러닝일까</a:t>
            </a:r>
            <a:r>
              <a:rPr lang="en-US" altLang="ko-KR" b="1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?</a:t>
            </a:r>
            <a:endParaRPr b="1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3114750" y="2640475"/>
            <a:ext cx="29307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머신 러닝의 진보를 이끈 세 가지 요소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하드웨어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데이터셋과 벤치마크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알고리즘 향상</a:t>
            </a:r>
            <a:endParaRPr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539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CPU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성능이 발달하면서 개인 컴퓨터에서도 딥러닝 모델 실행 가능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게임을 위해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GPU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도 발달되면서 심층 신경망도 높은 수준으로 구현 가능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하드웨어</a:t>
            </a:r>
            <a:endParaRPr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782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인터넷을 통해 데이터셋 수집이 가능해짐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대표적으로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ImageNet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데이터셋이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딥러닝의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성장을 촉진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데이터셋</a:t>
            </a:r>
            <a:endParaRPr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0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4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 </a:t>
            </a:r>
            <a:r>
              <a:rPr lang="ko-KR" altLang="en-US" sz="45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딥러닝이란</a:t>
            </a:r>
            <a:r>
              <a:rPr lang="ko-KR" altLang="en-US" sz="4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무엇인가</a:t>
            </a:r>
            <a:r>
              <a:rPr lang="en-US" altLang="ko-KR" sz="4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sz="4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2890345" y="2640475"/>
            <a:ext cx="3155105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altLang="ko-KR" sz="1200" b="1" dirty="0"/>
              <a:t>1.1 </a:t>
            </a:r>
            <a:r>
              <a:rPr lang="ko-KR" altLang="en-US" sz="1200" b="1" dirty="0"/>
              <a:t>인공 지능과 머신 러닝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딥러닝</a:t>
            </a:r>
            <a:endParaRPr lang="en-US" altLang="ko-KR"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/>
              <a:t>1.2 </a:t>
            </a:r>
            <a:r>
              <a:rPr lang="ko-KR" altLang="en-US" sz="1200" b="1" dirty="0"/>
              <a:t>딥러닝 이전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머신 러닝의 간략한 역사</a:t>
            </a:r>
            <a:endParaRPr lang="en-US" altLang="ko-KR"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/>
              <a:t>1.3 </a:t>
            </a:r>
            <a:r>
              <a:rPr lang="ko-KR" altLang="en-US" sz="1200" b="1" dirty="0"/>
              <a:t>왜 </a:t>
            </a:r>
            <a:r>
              <a:rPr lang="ko-KR" altLang="en-US" sz="1200" b="1" dirty="0" err="1"/>
              <a:t>딥러닝일까</a:t>
            </a:r>
            <a:r>
              <a:rPr lang="en-US" altLang="ko-KR" sz="1200" b="1" dirty="0"/>
              <a:t>? </a:t>
            </a:r>
            <a:r>
              <a:rPr lang="ko-KR" altLang="en-US" sz="1200" b="1" dirty="0"/>
              <a:t>왜 지금일까</a:t>
            </a:r>
            <a:r>
              <a:rPr lang="en-US" altLang="ko-KR" sz="1200" b="1" dirty="0"/>
              <a:t>?</a:t>
            </a:r>
            <a:endParaRPr sz="1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신경망의 층에 더 잘 맞는 활성화 함수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층별 사전 훈련을 불필요하게 만든 가중치 초기화 방법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RMSProp</a:t>
            </a:r>
            <a:r>
              <a:rPr 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Adam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같은 더 좋은 최적화 방법</a:t>
            </a:r>
            <a:endParaRPr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알고리즘</a:t>
            </a:r>
            <a:endParaRPr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436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/>
          <p:nvPr/>
        </p:nvSpPr>
        <p:spPr>
          <a:xfrm rot="5400000">
            <a:off x="2534502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7"/>
          <p:cNvSpPr/>
          <p:nvPr/>
        </p:nvSpPr>
        <p:spPr>
          <a:xfrm rot="5400000">
            <a:off x="3566117" y="30105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7"/>
          <p:cNvSpPr/>
          <p:nvPr/>
        </p:nvSpPr>
        <p:spPr>
          <a:xfrm rot="5400000">
            <a:off x="4584549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2855702" y="267000"/>
            <a:ext cx="3274158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딥러닝의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지속성</a:t>
            </a:r>
            <a:endParaRPr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44" name="Google Shape;344;p47"/>
          <p:cNvSpPr txBox="1">
            <a:spLocks noGrp="1"/>
          </p:cNvSpPr>
          <p:nvPr>
            <p:ph type="ctrTitle" idx="2"/>
          </p:nvPr>
        </p:nvSpPr>
        <p:spPr>
          <a:xfrm>
            <a:off x="2855702" y="1384368"/>
            <a:ext cx="1337751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단순함</a:t>
            </a:r>
            <a:endParaRPr sz="16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45" name="Google Shape;345;p47"/>
          <p:cNvSpPr txBox="1">
            <a:spLocks noGrp="1"/>
          </p:cNvSpPr>
          <p:nvPr>
            <p:ph type="subTitle" idx="1"/>
          </p:nvPr>
        </p:nvSpPr>
        <p:spPr>
          <a:xfrm>
            <a:off x="2750119" y="1752168"/>
            <a:ext cx="1570200" cy="879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특성 공학이 필요하지 않아 불안정한 많은 엔지니어링 과정을 쉽게 </a:t>
            </a:r>
            <a:r>
              <a:rPr lang="ko-KR" altLang="en-US" sz="1200" dirty="0" err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바꿔줌</a:t>
            </a:r>
            <a:endParaRPr sz="12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347" name="Google Shape;347;p47"/>
          <p:cNvSpPr txBox="1">
            <a:spLocks noGrp="1"/>
          </p:cNvSpPr>
          <p:nvPr>
            <p:ph type="subTitle" idx="4"/>
          </p:nvPr>
        </p:nvSpPr>
        <p:spPr>
          <a:xfrm>
            <a:off x="4687478" y="1690150"/>
            <a:ext cx="1795549" cy="941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1200" dirty="0" err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딥러닝은</a:t>
            </a:r>
            <a:r>
              <a:rPr lang="ko-KR" altLang="en-US" sz="12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</a:t>
            </a:r>
            <a:r>
              <a:rPr lang="en-US" altLang="ko-KR" sz="12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GPU </a:t>
            </a:r>
            <a:r>
              <a:rPr lang="ko-KR" altLang="en-US" sz="12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또는 </a:t>
            </a:r>
            <a:r>
              <a:rPr lang="en-US" altLang="ko-KR" sz="12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TPU</a:t>
            </a:r>
            <a:r>
              <a:rPr lang="ko-KR" altLang="en-US" sz="12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에서 쉽게 </a:t>
            </a:r>
            <a:r>
              <a:rPr lang="ko-KR" altLang="en-US" sz="1200" dirty="0" err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병렬화할</a:t>
            </a:r>
            <a:r>
              <a:rPr lang="ko-KR" altLang="en-US" sz="12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수 있기 때문에 무어의 법칙 혜택을 크게 볼 수 있음</a:t>
            </a:r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6"/>
          </p:nvPr>
        </p:nvSpPr>
        <p:spPr>
          <a:xfrm>
            <a:off x="3669047" y="3647229"/>
            <a:ext cx="1795550" cy="782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12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딥러닝 모델은 처음부터 다시 시작하지 않고 추가되는 데이터로도 훈련이 가능</a:t>
            </a:r>
          </a:p>
        </p:txBody>
      </p:sp>
      <p:sp>
        <p:nvSpPr>
          <p:cNvPr id="25" name="Google Shape;344;p47">
            <a:extLst>
              <a:ext uri="{FF2B5EF4-FFF2-40B4-BE49-F238E27FC236}">
                <a16:creationId xmlns:a16="http://schemas.microsoft.com/office/drawing/2014/main" id="{48E511B5-86F6-4F29-A32B-C3BC24750E70}"/>
              </a:ext>
            </a:extLst>
          </p:cNvPr>
          <p:cNvSpPr txBox="1">
            <a:spLocks/>
          </p:cNvSpPr>
          <p:nvPr/>
        </p:nvSpPr>
        <p:spPr>
          <a:xfrm>
            <a:off x="4916378" y="1322350"/>
            <a:ext cx="1337751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ko-KR" altLang="en-US" sz="16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확장성</a:t>
            </a:r>
          </a:p>
        </p:txBody>
      </p:sp>
      <p:sp>
        <p:nvSpPr>
          <p:cNvPr id="26" name="Google Shape;344;p47">
            <a:extLst>
              <a:ext uri="{FF2B5EF4-FFF2-40B4-BE49-F238E27FC236}">
                <a16:creationId xmlns:a16="http://schemas.microsoft.com/office/drawing/2014/main" id="{53329B8E-9F86-4E45-90EF-624B32FDCF81}"/>
              </a:ext>
            </a:extLst>
          </p:cNvPr>
          <p:cNvSpPr txBox="1">
            <a:spLocks/>
          </p:cNvSpPr>
          <p:nvPr/>
        </p:nvSpPr>
        <p:spPr>
          <a:xfrm>
            <a:off x="3911274" y="3341447"/>
            <a:ext cx="1337751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ko-KR" altLang="en-US" sz="16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다용도와 재사용성</a:t>
            </a:r>
          </a:p>
        </p:txBody>
      </p:sp>
    </p:spTree>
    <p:extLst>
      <p:ext uri="{BB962C8B-B14F-4D97-AF65-F5344CB8AC3E}">
        <p14:creationId xmlns:p14="http://schemas.microsoft.com/office/powerpoint/2010/main" val="2912836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4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 신경망의 </a:t>
            </a:r>
            <a:br>
              <a:rPr lang="en-US" altLang="ko-KR" sz="4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4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수학적 구성 요소</a:t>
            </a:r>
            <a:endParaRPr sz="4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2890345" y="2640475"/>
            <a:ext cx="3155105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/>
              <a:t>2.1</a:t>
            </a:r>
            <a:r>
              <a:rPr lang="ko-KR" altLang="en-US" sz="1200" b="1" dirty="0"/>
              <a:t> 신경망과의 첫 만남</a:t>
            </a:r>
            <a:endParaRPr lang="en-US" altLang="ko-KR"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/>
              <a:t>2.2 </a:t>
            </a:r>
            <a:r>
              <a:rPr lang="ko-KR" altLang="en-US" sz="1200" b="1" dirty="0"/>
              <a:t>신경망을 위한 데이터 표현</a:t>
            </a:r>
            <a:endParaRPr lang="en-US" altLang="ko-KR"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/>
              <a:t>2.3 </a:t>
            </a:r>
            <a:r>
              <a:rPr lang="ko-KR" altLang="en-US" sz="1200" b="1" dirty="0"/>
              <a:t>신경망의 톱니바퀴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텐서</a:t>
            </a:r>
            <a:r>
              <a:rPr lang="ko-KR" altLang="en-US" sz="1200" b="1" dirty="0"/>
              <a:t> 연산</a:t>
            </a:r>
            <a:endParaRPr lang="en-US" altLang="ko-KR"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/>
              <a:t>2.4 </a:t>
            </a:r>
            <a:r>
              <a:rPr lang="ko-KR" altLang="en-US" sz="1200" b="1" dirty="0"/>
              <a:t>신경망의 엔진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그래디언트</a:t>
            </a:r>
            <a:r>
              <a:rPr lang="ko-KR" altLang="en-US" sz="1200" b="1" dirty="0"/>
              <a:t> 기반 최적화</a:t>
            </a:r>
            <a:endParaRPr lang="en-US" altLang="ko-KR"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962627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F9B1FF-D04D-4955-82B5-FB6B4901A986}"/>
              </a:ext>
            </a:extLst>
          </p:cNvPr>
          <p:cNvSpPr/>
          <p:nvPr/>
        </p:nvSpPr>
        <p:spPr>
          <a:xfrm>
            <a:off x="858795" y="1223319"/>
            <a:ext cx="4825313" cy="3144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099" y="507400"/>
            <a:ext cx="4496344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신경망과의 첫 만남</a:t>
            </a:r>
            <a:endParaRPr dirty="0"/>
          </a:p>
        </p:txBody>
      </p:sp>
      <p:sp>
        <p:nvSpPr>
          <p:cNvPr id="35" name="Google Shape;324;p45">
            <a:extLst>
              <a:ext uri="{FF2B5EF4-FFF2-40B4-BE49-F238E27FC236}">
                <a16:creationId xmlns:a16="http://schemas.microsoft.com/office/drawing/2014/main" id="{9C04F190-F3E2-48E8-A036-E6D3A03A89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9099" y="1653635"/>
            <a:ext cx="6864249" cy="23067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keras.datasets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mnist.load_data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l"/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models</a:t>
            </a:r>
          </a:p>
          <a:p>
            <a:pPr algn="l"/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layers</a:t>
            </a:r>
          </a:p>
          <a:p>
            <a:pPr algn="l"/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network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models.Sequential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network.add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,activation=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,)))</a:t>
            </a: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network.add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algn="l"/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network.</a:t>
            </a:r>
            <a:r>
              <a:rPr lang="en-US" altLang="ko-KR" sz="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(optimizer=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rmsprop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loss=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categorical_crossentropy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metrics=[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'accuracy’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algn="l"/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train_images.reshape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60000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train_images.astype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'float32'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/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</a:t>
            </a:r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test_images.reshape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10000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test_images.astype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'float32'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/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keras.utils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to_categorical</a:t>
            </a:r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to_categorical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to_categorical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network.fit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epochs=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test_loss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test_acc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network.evaluate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ko-KR" sz="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test_acc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test_acc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7D6F99-A65D-4080-B0C7-DE1FFAEFC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05" y="2736290"/>
            <a:ext cx="4576063" cy="14958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099" y="507400"/>
            <a:ext cx="5534312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신경망을 위한 데이터 표현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A8FF5-6945-4300-AD8B-AC32CED14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713" y="1380066"/>
            <a:ext cx="1896022" cy="3426711"/>
          </a:xfrm>
        </p:spPr>
        <p:txBody>
          <a:bodyPr/>
          <a:lstStyle/>
          <a:p>
            <a:pPr algn="l">
              <a:buAutoNum type="arabicPeriod"/>
            </a:pPr>
            <a:r>
              <a:rPr lang="ko-KR" altLang="en-US" dirty="0"/>
              <a:t>스칼라</a:t>
            </a:r>
            <a:r>
              <a:rPr lang="en-US" altLang="ko-KR" dirty="0"/>
              <a:t>(0D </a:t>
            </a:r>
            <a:r>
              <a:rPr lang="ko-KR" altLang="en-US" dirty="0" err="1"/>
              <a:t>텐서</a:t>
            </a:r>
            <a:r>
              <a:rPr lang="en-US" altLang="ko-KR" dirty="0"/>
              <a:t>)</a:t>
            </a:r>
          </a:p>
          <a:p>
            <a:pPr algn="l">
              <a:buAutoNum type="arabicPeriod"/>
            </a:pPr>
            <a:r>
              <a:rPr lang="ko-KR" altLang="en-US" dirty="0"/>
              <a:t>벡터</a:t>
            </a:r>
            <a:r>
              <a:rPr lang="en-US" altLang="ko-KR" dirty="0"/>
              <a:t>(1D </a:t>
            </a:r>
            <a:r>
              <a:rPr lang="ko-KR" altLang="en-US" dirty="0" err="1"/>
              <a:t>텐서</a:t>
            </a:r>
            <a:r>
              <a:rPr lang="en-US" altLang="ko-KR" dirty="0"/>
              <a:t>)</a:t>
            </a:r>
          </a:p>
          <a:p>
            <a:pPr algn="l">
              <a:buAutoNum type="arabicPeriod"/>
            </a:pPr>
            <a:r>
              <a:rPr lang="ko-KR" altLang="en-US" dirty="0"/>
              <a:t>행렬</a:t>
            </a:r>
            <a:r>
              <a:rPr lang="en-US" altLang="ko-KR" dirty="0"/>
              <a:t>(2D </a:t>
            </a:r>
            <a:r>
              <a:rPr lang="ko-KR" altLang="en-US" dirty="0" err="1"/>
              <a:t>텐서</a:t>
            </a:r>
            <a:r>
              <a:rPr lang="en-US" altLang="ko-KR" dirty="0"/>
              <a:t>)</a:t>
            </a:r>
          </a:p>
          <a:p>
            <a:pPr algn="l">
              <a:buAutoNum type="arabicPeriod"/>
            </a:pPr>
            <a:r>
              <a:rPr lang="en-US" altLang="ko-KR" dirty="0"/>
              <a:t>3D</a:t>
            </a:r>
            <a:r>
              <a:rPr lang="ko-KR" altLang="en-US" dirty="0"/>
              <a:t>와 고차원 </a:t>
            </a:r>
            <a:r>
              <a:rPr lang="ko-KR" altLang="en-US" dirty="0" err="1"/>
              <a:t>텐서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540B21-1503-47DA-9612-71CBAD529291}"/>
              </a:ext>
            </a:extLst>
          </p:cNvPr>
          <p:cNvSpPr/>
          <p:nvPr/>
        </p:nvSpPr>
        <p:spPr>
          <a:xfrm>
            <a:off x="1044146" y="2255108"/>
            <a:ext cx="2489886" cy="102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8715D9-31C1-47FD-AA35-9BA1F3485E9D}"/>
              </a:ext>
            </a:extLst>
          </p:cNvPr>
          <p:cNvSpPr/>
          <p:nvPr/>
        </p:nvSpPr>
        <p:spPr>
          <a:xfrm>
            <a:off x="5708821" y="2255108"/>
            <a:ext cx="2489886" cy="102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1F645A-A378-444F-805E-39A18E3D1C69}"/>
              </a:ext>
            </a:extLst>
          </p:cNvPr>
          <p:cNvSpPr/>
          <p:nvPr/>
        </p:nvSpPr>
        <p:spPr>
          <a:xfrm>
            <a:off x="1044146" y="3713205"/>
            <a:ext cx="2489886" cy="102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426BAD-F3E8-46C3-A8C2-B32FE2253349}"/>
              </a:ext>
            </a:extLst>
          </p:cNvPr>
          <p:cNvSpPr/>
          <p:nvPr/>
        </p:nvSpPr>
        <p:spPr>
          <a:xfrm>
            <a:off x="5708821" y="3713205"/>
            <a:ext cx="2489886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A825C-14C4-4C1D-B835-7AB26A94A45E}"/>
              </a:ext>
            </a:extLst>
          </p:cNvPr>
          <p:cNvSpPr txBox="1"/>
          <p:nvPr/>
        </p:nvSpPr>
        <p:spPr>
          <a:xfrm>
            <a:off x="1044145" y="227936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x1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x1.ndim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ADC49-C293-426B-93A7-F1115044C702}"/>
              </a:ext>
            </a:extLst>
          </p:cNvPr>
          <p:cNvSpPr txBox="1"/>
          <p:nvPr/>
        </p:nvSpPr>
        <p:spPr>
          <a:xfrm>
            <a:off x="5708820" y="227936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x2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x2.ndim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7B1DC-7068-4AB6-905C-5CF33970FE7C}"/>
              </a:ext>
            </a:extLst>
          </p:cNvPr>
          <p:cNvSpPr txBox="1"/>
          <p:nvPr/>
        </p:nvSpPr>
        <p:spPr>
          <a:xfrm>
            <a:off x="1044145" y="371432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x3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78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79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x3.ndim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1EC72D-C686-42AB-BE34-6FC938EA29F3}"/>
              </a:ext>
            </a:extLst>
          </p:cNvPr>
          <p:cNvSpPr txBox="1"/>
          <p:nvPr/>
        </p:nvSpPr>
        <p:spPr>
          <a:xfrm>
            <a:off x="5708820" y="3714325"/>
            <a:ext cx="23910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x4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78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79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[[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78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79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[[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78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79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]]])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x4.ndim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3720DE-0B6C-4962-9B2F-6198763A5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049" y="2751978"/>
            <a:ext cx="190500" cy="314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122A0C-BC8D-4D1A-8F4A-483744A88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86" y="2499295"/>
            <a:ext cx="200025" cy="285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46E1E8D-7DFD-4F08-B78C-655B04095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042" y="4076045"/>
            <a:ext cx="228600" cy="295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973CD64-0F94-4FC0-A9EA-D092AFD83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411" y="4806777"/>
            <a:ext cx="2286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1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3207899" y="1659895"/>
            <a:ext cx="2728201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/>
              <a:t>텐서의</a:t>
            </a:r>
            <a:r>
              <a:rPr lang="ko-KR" altLang="en-US" sz="2400" dirty="0"/>
              <a:t> 핵심 속성</a:t>
            </a:r>
            <a:endParaRPr sz="2400"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3106650" y="2726972"/>
            <a:ext cx="29307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/>
              <a:t>축의 개수</a:t>
            </a:r>
            <a:r>
              <a:rPr lang="en-US" altLang="ko-KR" sz="1200" dirty="0"/>
              <a:t>(</a:t>
            </a:r>
            <a:r>
              <a:rPr lang="ko-KR" altLang="en-US" sz="1200" dirty="0"/>
              <a:t>랭크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ndim</a:t>
            </a:r>
            <a:r>
              <a:rPr lang="en-US" altLang="ko-KR" sz="1200" dirty="0"/>
              <a:t>)</a:t>
            </a:r>
          </a:p>
          <a:p>
            <a:pPr marL="228600" lvl="0" indent="-2286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/>
              <a:t>크기</a:t>
            </a:r>
            <a:r>
              <a:rPr lang="en-US" altLang="ko-KR" sz="1200" dirty="0"/>
              <a:t>(shape)</a:t>
            </a:r>
          </a:p>
          <a:p>
            <a:pPr marL="228600" lvl="0" indent="-2286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/>
              <a:t>데이터타입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)</a:t>
            </a:r>
            <a:endParaRPr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0737CE-17B1-4CCB-8465-9CD95F28E9D5}"/>
              </a:ext>
            </a:extLst>
          </p:cNvPr>
          <p:cNvSpPr/>
          <p:nvPr/>
        </p:nvSpPr>
        <p:spPr>
          <a:xfrm>
            <a:off x="858795" y="1223319"/>
            <a:ext cx="4825313" cy="3144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099" y="507400"/>
            <a:ext cx="5534312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넘파이로</a:t>
            </a:r>
            <a:r>
              <a:rPr lang="ko-KR" altLang="en-US" dirty="0"/>
              <a:t> </a:t>
            </a:r>
            <a:r>
              <a:rPr lang="ko-KR" altLang="en-US" dirty="0" err="1"/>
              <a:t>텐서</a:t>
            </a:r>
            <a:r>
              <a:rPr lang="ko-KR" altLang="en-US" dirty="0"/>
              <a:t> 조작하기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ADC49-C293-426B-93A7-F1115044C702}"/>
              </a:ext>
            </a:extLst>
          </p:cNvPr>
          <p:cNvSpPr txBox="1"/>
          <p:nvPr/>
        </p:nvSpPr>
        <p:spPr>
          <a:xfrm>
            <a:off x="858795" y="1281405"/>
            <a:ext cx="477588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keras.datasets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</a:t>
            </a:r>
            <a:endParaRPr lang="en-US" altLang="ko-K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mnist.load_data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digit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(digit,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plt.cm.binary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my_slice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my_slice.shape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my_slice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:, :]</a:t>
            </a:r>
          </a:p>
          <a:p>
            <a:r>
              <a:rPr lang="en-US" altLang="ko-KR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my_slice.shape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my_slice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</a:t>
            </a:r>
          </a:p>
          <a:p>
            <a:r>
              <a:rPr lang="en-US" altLang="ko-KR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my_slice.shape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my_slice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my_slice.shape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42CBA-1D66-4B89-939C-9AAE101D8223}"/>
              </a:ext>
            </a:extLst>
          </p:cNvPr>
          <p:cNvSpPr txBox="1"/>
          <p:nvPr/>
        </p:nvSpPr>
        <p:spPr>
          <a:xfrm>
            <a:off x="4003588" y="2298357"/>
            <a:ext cx="150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슬라이싱</a:t>
            </a:r>
            <a:r>
              <a:rPr lang="en-US" altLang="ko-KR" dirty="0"/>
              <a:t>(slicing)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549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0737CE-17B1-4CCB-8465-9CD95F28E9D5}"/>
              </a:ext>
            </a:extLst>
          </p:cNvPr>
          <p:cNvSpPr/>
          <p:nvPr/>
        </p:nvSpPr>
        <p:spPr>
          <a:xfrm>
            <a:off x="858795" y="1223320"/>
            <a:ext cx="4825313" cy="982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099" y="507400"/>
            <a:ext cx="5534312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배치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ADC49-C293-426B-93A7-F1115044C702}"/>
              </a:ext>
            </a:extLst>
          </p:cNvPr>
          <p:cNvSpPr txBox="1"/>
          <p:nvPr/>
        </p:nvSpPr>
        <p:spPr>
          <a:xfrm>
            <a:off x="858795" y="1281405"/>
            <a:ext cx="477588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 = train_images[:</a:t>
            </a:r>
            <a:r>
              <a:rPr lang="fr-FR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 = train_images[</a:t>
            </a:r>
            <a:r>
              <a:rPr lang="fr-FR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 = train_images[</a:t>
            </a:r>
            <a:r>
              <a:rPr lang="fr-FR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*n:</a:t>
            </a:r>
            <a:r>
              <a:rPr lang="fr-FR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*(n+</a:t>
            </a:r>
            <a:r>
              <a:rPr lang="fr-FR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42CBA-1D66-4B89-939C-9AAE101D8223}"/>
              </a:ext>
            </a:extLst>
          </p:cNvPr>
          <p:cNvSpPr txBox="1"/>
          <p:nvPr/>
        </p:nvSpPr>
        <p:spPr>
          <a:xfrm>
            <a:off x="3623618" y="1404515"/>
            <a:ext cx="189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크기가 </a:t>
            </a:r>
            <a:r>
              <a:rPr lang="en-US" altLang="ko-KR" dirty="0"/>
              <a:t>128</a:t>
            </a:r>
            <a:r>
              <a:rPr lang="ko-KR" altLang="en-US" dirty="0"/>
              <a:t>인 배치</a:t>
            </a:r>
          </a:p>
        </p:txBody>
      </p:sp>
    </p:spTree>
    <p:extLst>
      <p:ext uri="{BB962C8B-B14F-4D97-AF65-F5344CB8AC3E}">
        <p14:creationId xmlns:p14="http://schemas.microsoft.com/office/powerpoint/2010/main" val="3845865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099" y="507400"/>
            <a:ext cx="5534312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텐서의</a:t>
            </a:r>
            <a:r>
              <a:rPr lang="ko-KR" altLang="en-US" dirty="0"/>
              <a:t> 실제 사례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42CBA-1D66-4B89-939C-9AAE101D8223}"/>
              </a:ext>
            </a:extLst>
          </p:cNvPr>
          <p:cNvSpPr txBox="1"/>
          <p:nvPr/>
        </p:nvSpPr>
        <p:spPr>
          <a:xfrm>
            <a:off x="1050324" y="1410694"/>
            <a:ext cx="7778579" cy="261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벡터 데이터</a:t>
            </a:r>
            <a:r>
              <a:rPr lang="en-US" altLang="ko-KR" dirty="0">
                <a:solidFill>
                  <a:schemeClr val="bg2"/>
                </a:solidFill>
              </a:rPr>
              <a:t>: (samples,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</a:rPr>
              <a:t>features)</a:t>
            </a:r>
            <a:r>
              <a:rPr lang="ko-KR" altLang="en-US" dirty="0">
                <a:solidFill>
                  <a:schemeClr val="bg2"/>
                </a:solidFill>
              </a:rPr>
              <a:t> 크기의 </a:t>
            </a:r>
            <a:r>
              <a:rPr lang="en-US" altLang="ko-KR" dirty="0">
                <a:solidFill>
                  <a:schemeClr val="bg2"/>
                </a:solidFill>
              </a:rPr>
              <a:t>2D </a:t>
            </a:r>
            <a:r>
              <a:rPr lang="ko-KR" altLang="en-US" dirty="0" err="1">
                <a:solidFill>
                  <a:schemeClr val="bg2"/>
                </a:solidFill>
              </a:rPr>
              <a:t>텐서</a:t>
            </a:r>
            <a:endParaRPr lang="en-US" altLang="ko-KR" dirty="0">
              <a:solidFill>
                <a:schemeClr val="bg2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시계열 데이터 또는 시퀀스 데이터</a:t>
            </a:r>
            <a:r>
              <a:rPr lang="en-US" altLang="ko-KR" dirty="0">
                <a:solidFill>
                  <a:schemeClr val="bg2"/>
                </a:solidFill>
              </a:rPr>
              <a:t>: (samples, timesteps, features) </a:t>
            </a:r>
            <a:r>
              <a:rPr lang="ko-KR" altLang="en-US" dirty="0">
                <a:solidFill>
                  <a:schemeClr val="bg2"/>
                </a:solidFill>
              </a:rPr>
              <a:t>크기의 </a:t>
            </a:r>
            <a:r>
              <a:rPr lang="en-US" altLang="ko-KR" dirty="0">
                <a:solidFill>
                  <a:schemeClr val="bg2"/>
                </a:solidFill>
              </a:rPr>
              <a:t>3D </a:t>
            </a:r>
            <a:r>
              <a:rPr lang="ko-KR" altLang="en-US" dirty="0" err="1">
                <a:solidFill>
                  <a:schemeClr val="bg2"/>
                </a:solidFill>
              </a:rPr>
              <a:t>텐서</a:t>
            </a:r>
            <a:endParaRPr lang="en-US" altLang="ko-KR" dirty="0">
              <a:solidFill>
                <a:schemeClr val="bg2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이미지</a:t>
            </a:r>
            <a:r>
              <a:rPr lang="en-US" altLang="ko-KR" dirty="0">
                <a:solidFill>
                  <a:schemeClr val="bg2"/>
                </a:solidFill>
              </a:rPr>
              <a:t>: (samples, height, width, channels) </a:t>
            </a:r>
            <a:r>
              <a:rPr lang="ko-KR" altLang="en-US" dirty="0">
                <a:solidFill>
                  <a:schemeClr val="bg2"/>
                </a:solidFill>
              </a:rPr>
              <a:t>또는 </a:t>
            </a:r>
            <a:r>
              <a:rPr lang="en-US" altLang="ko-KR" dirty="0">
                <a:solidFill>
                  <a:schemeClr val="bg2"/>
                </a:solidFill>
              </a:rPr>
              <a:t>(samples, channels, height, width) </a:t>
            </a:r>
            <a:r>
              <a:rPr lang="ko-KR" altLang="en-US" dirty="0">
                <a:solidFill>
                  <a:schemeClr val="bg2"/>
                </a:solidFill>
              </a:rPr>
              <a:t>크기의 </a:t>
            </a:r>
            <a:r>
              <a:rPr lang="en-US" altLang="ko-KR" dirty="0">
                <a:solidFill>
                  <a:schemeClr val="bg2"/>
                </a:solidFill>
              </a:rPr>
              <a:t>4D </a:t>
            </a:r>
            <a:r>
              <a:rPr lang="ko-KR" altLang="en-US" dirty="0" err="1">
                <a:solidFill>
                  <a:schemeClr val="bg2"/>
                </a:solidFill>
              </a:rPr>
              <a:t>텐서</a:t>
            </a:r>
            <a:endParaRPr lang="en-US" altLang="ko-KR" dirty="0">
              <a:solidFill>
                <a:schemeClr val="bg2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동영상</a:t>
            </a:r>
            <a:r>
              <a:rPr lang="en-US" altLang="ko-KR" dirty="0">
                <a:solidFill>
                  <a:schemeClr val="bg2"/>
                </a:solidFill>
              </a:rPr>
              <a:t>: (samples, frames, height, width, channels) </a:t>
            </a:r>
            <a:r>
              <a:rPr lang="ko-KR" altLang="en-US" dirty="0">
                <a:solidFill>
                  <a:schemeClr val="bg2"/>
                </a:solidFill>
              </a:rPr>
              <a:t>또는 </a:t>
            </a:r>
            <a:r>
              <a:rPr lang="en-US" altLang="ko-KR" dirty="0">
                <a:solidFill>
                  <a:schemeClr val="bg2"/>
                </a:solidFill>
              </a:rPr>
              <a:t>(samples, frames, channels, height, width) </a:t>
            </a:r>
            <a:r>
              <a:rPr lang="ko-KR" altLang="en-US" dirty="0">
                <a:solidFill>
                  <a:schemeClr val="bg2"/>
                </a:solidFill>
              </a:rPr>
              <a:t>크기의 </a:t>
            </a:r>
            <a:r>
              <a:rPr lang="en-US" altLang="ko-KR" dirty="0">
                <a:solidFill>
                  <a:schemeClr val="bg2"/>
                </a:solidFill>
              </a:rPr>
              <a:t>5D </a:t>
            </a:r>
            <a:r>
              <a:rPr lang="ko-KR" altLang="en-US" dirty="0" err="1">
                <a:solidFill>
                  <a:schemeClr val="bg2"/>
                </a:solidFill>
              </a:rPr>
              <a:t>텐서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5E82F-C388-485B-850E-DB9A6E4964E0}"/>
              </a:ext>
            </a:extLst>
          </p:cNvPr>
          <p:cNvSpPr txBox="1"/>
          <p:nvPr/>
        </p:nvSpPr>
        <p:spPr>
          <a:xfrm>
            <a:off x="2440459" y="2737022"/>
            <a:ext cx="2082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채널 마지막</a:t>
            </a:r>
            <a:r>
              <a:rPr lang="en-US" altLang="ko-KR" sz="1000" dirty="0"/>
              <a:t>(</a:t>
            </a:r>
            <a:r>
              <a:rPr lang="ko-KR" altLang="en-US" sz="1000" dirty="0" err="1"/>
              <a:t>텐서플로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3325A-31E5-4E3A-91ED-EEAB997E80FF}"/>
              </a:ext>
            </a:extLst>
          </p:cNvPr>
          <p:cNvSpPr txBox="1"/>
          <p:nvPr/>
        </p:nvSpPr>
        <p:spPr>
          <a:xfrm>
            <a:off x="5393724" y="2737022"/>
            <a:ext cx="2082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채널 우선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씨아노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76512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7599" y="1177636"/>
            <a:ext cx="4188637" cy="23889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ko-KR" altLang="en-US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 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프로그래밍의 입력을 </a:t>
            </a:r>
            <a:endParaRPr lang="en-US" altLang="ko-KR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 algn="ctr"/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이항 연산</a:t>
            </a:r>
            <a:r>
              <a:rPr lang="en-US" altLang="ko-KR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(AND, OR, NAND, NOR, XOR 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등</a:t>
            </a:r>
            <a:r>
              <a:rPr lang="en-US" altLang="ko-KR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으로 표현 할 수 있는 것처럼</a:t>
            </a:r>
            <a:r>
              <a:rPr lang="en-US" altLang="ko-KR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</a:p>
          <a:p>
            <a:pPr marL="0" lvl="0" indent="0" algn="ctr"/>
            <a:endParaRPr lang="en-US" altLang="ko-KR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 algn="ctr"/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심층 신경망이 학습한 모든 변환을 수치 데이터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텐서에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적용하는 몇 종류의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연산으로 </a:t>
            </a:r>
            <a:endParaRPr lang="en-US" altLang="ko-KR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 algn="ctr"/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나타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낼 수 있습니다</a:t>
            </a:r>
            <a:r>
              <a:rPr lang="en-US" altLang="ko-KR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marL="0" lvl="0" indent="0" algn="ctr"/>
            <a:endParaRPr lang="en-US" altLang="ko-KR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quada One" panose="020B0600000101010101" charset="0"/>
                <a:ea typeface="휴먼매직체" panose="02030504000101010101" pitchFamily="18" charset="-127"/>
              </a:rPr>
              <a:t>EX) </a:t>
            </a:r>
            <a:r>
              <a:rPr lang="ko-KR" altLang="en-US" sz="1600" dirty="0" err="1">
                <a:latin typeface="Squada One" panose="020B0600000101010101" charset="0"/>
                <a:ea typeface="휴먼매직체" panose="02030504000101010101" pitchFamily="18" charset="-127"/>
              </a:rPr>
              <a:t>텐서</a:t>
            </a:r>
            <a:r>
              <a:rPr lang="ko-KR" altLang="en-US" sz="1600" dirty="0">
                <a:latin typeface="Squada One" panose="020B0600000101010101" charset="0"/>
                <a:ea typeface="휴먼매직체" panose="02030504000101010101" pitchFamily="18" charset="-127"/>
              </a:rPr>
              <a:t> 덧셈</a:t>
            </a:r>
            <a:r>
              <a:rPr lang="en-US" altLang="ko-KR" sz="1600" dirty="0">
                <a:latin typeface="Squada One" panose="020B0600000101010101" charset="0"/>
                <a:ea typeface="휴먼매직체" panose="02030504000101010101" pitchFamily="18" charset="-127"/>
              </a:rPr>
              <a:t>, </a:t>
            </a:r>
            <a:r>
              <a:rPr lang="ko-KR" altLang="en-US" sz="1600" dirty="0" err="1">
                <a:latin typeface="Squada One" panose="020B0600000101010101" charset="0"/>
                <a:ea typeface="휴먼매직체" panose="02030504000101010101" pitchFamily="18" charset="-127"/>
              </a:rPr>
              <a:t>텐서</a:t>
            </a:r>
            <a:r>
              <a:rPr lang="ko-KR" altLang="en-US" sz="1600" dirty="0">
                <a:latin typeface="Squada One" panose="020B0600000101010101" charset="0"/>
                <a:ea typeface="휴먼매직체" panose="02030504000101010101" pitchFamily="18" charset="-127"/>
              </a:rPr>
              <a:t> 곱셈 등</a:t>
            </a:r>
            <a:r>
              <a:rPr lang="en-US" altLang="ko-KR" sz="1600" dirty="0">
                <a:latin typeface="Squada One" panose="020B0600000101010101" charset="0"/>
                <a:ea typeface="휴먼매직체" panose="02030504000101010101" pitchFamily="18" charset="-127"/>
              </a:rPr>
              <a:t>…</a:t>
            </a:r>
            <a:endParaRPr sz="1600" dirty="0">
              <a:latin typeface="Squada One" panose="020B0600000101010101" charset="0"/>
              <a:ea typeface="휴먼매직체" panose="02030504000101010101" pitchFamily="18" charset="-127"/>
            </a:endParaRPr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Squada One" panose="020B0600000101010101" charset="0"/>
                <a:ea typeface="휴먼매직체" panose="02030504000101010101" pitchFamily="18" charset="-127"/>
              </a:rPr>
              <a:t>텐서</a:t>
            </a:r>
            <a:r>
              <a:rPr lang="ko-KR" altLang="en-US" dirty="0">
                <a:latin typeface="Squada One" panose="020B0600000101010101" charset="0"/>
                <a:ea typeface="휴먼매직체" panose="02030504000101010101" pitchFamily="18" charset="-127"/>
              </a:rPr>
              <a:t> 연산</a:t>
            </a:r>
            <a:endParaRPr dirty="0">
              <a:latin typeface="Squada One" panose="020B0600000101010101" charset="0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37550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1-1.</a:t>
            </a:r>
            <a:r>
              <a:rPr lang="ko-KR" altLang="en-US" dirty="0"/>
              <a:t>인공지능과 </a:t>
            </a:r>
            <a:r>
              <a:rPr lang="ko-KR" altLang="en-US" dirty="0" err="1"/>
              <a:t>머신러닝</a:t>
            </a:r>
            <a:r>
              <a:rPr lang="en-US" altLang="ko-KR" dirty="0"/>
              <a:t>,</a:t>
            </a:r>
            <a:r>
              <a:rPr lang="ko-KR" altLang="en-US" dirty="0"/>
              <a:t> 딥러닝</a:t>
            </a:r>
            <a:endParaRPr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/>
          <p:nvPr/>
        </p:nvSpPr>
        <p:spPr>
          <a:xfrm rot="5400000">
            <a:off x="5167309" y="1031798"/>
            <a:ext cx="2658200" cy="3549509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9"/>
          <p:cNvSpPr txBox="1">
            <a:spLocks noGrp="1"/>
          </p:cNvSpPr>
          <p:nvPr>
            <p:ph type="ctrTitle" idx="3"/>
          </p:nvPr>
        </p:nvSpPr>
        <p:spPr>
          <a:xfrm>
            <a:off x="2369128" y="949597"/>
            <a:ext cx="6393872" cy="429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Roboto Slab Regular" panose="020B0600000101010101" charset="0"/>
                <a:ea typeface="Roboto Slab Regular" panose="020B0600000101010101" charset="0"/>
              </a:rPr>
              <a:t>①</a:t>
            </a:r>
            <a:r>
              <a:rPr lang="en-US" dirty="0" err="1">
                <a:latin typeface="Roboto Slab Regular" panose="020B0600000101010101" charset="0"/>
                <a:ea typeface="Roboto Slab Regular" panose="020B0600000101010101" charset="0"/>
              </a:rPr>
              <a:t>keras.layers.Dense</a:t>
            </a:r>
            <a:r>
              <a:rPr lang="en-US" dirty="0">
                <a:latin typeface="Roboto Slab Regular" panose="020B0600000101010101" charset="0"/>
                <a:ea typeface="Roboto Slab Regular" panose="020B0600000101010101" charset="0"/>
              </a:rPr>
              <a:t>(512, activation=‘</a:t>
            </a:r>
            <a:r>
              <a:rPr lang="en-US" dirty="0" err="1">
                <a:latin typeface="Roboto Slab Regular" panose="020B0600000101010101" charset="0"/>
                <a:ea typeface="Roboto Slab Regular" panose="020B0600000101010101" charset="0"/>
              </a:rPr>
              <a:t>relu</a:t>
            </a:r>
            <a:r>
              <a:rPr lang="en-US" dirty="0">
                <a:latin typeface="Roboto Slab Regular" panose="020B0600000101010101" charset="0"/>
                <a:ea typeface="Roboto Slab Regular" panose="020B0600000101010101" charset="0"/>
              </a:rPr>
              <a:t>’)</a:t>
            </a:r>
            <a:br>
              <a:rPr lang="en-US" dirty="0">
                <a:latin typeface="Roboto Slab Regular" panose="020B0600000101010101" charset="0"/>
                <a:ea typeface="Roboto Slab Regular" panose="020B0600000101010101" charset="0"/>
              </a:rPr>
            </a:br>
            <a:r>
              <a:rPr lang="en-US" altLang="ko-KR" dirty="0">
                <a:latin typeface="Roboto Slab Regular" panose="020B0600000101010101" charset="0"/>
                <a:ea typeface="Roboto Slab Regular" panose="020B0600000101010101" charset="0"/>
              </a:rPr>
              <a:t>②</a:t>
            </a:r>
            <a:r>
              <a:rPr lang="en-US" dirty="0">
                <a:latin typeface="Roboto Slab Regular" panose="020B0600000101010101" charset="0"/>
                <a:ea typeface="Roboto Slab Regular" panose="020B0600000101010101" charset="0"/>
              </a:rPr>
              <a:t>output = </a:t>
            </a:r>
            <a:r>
              <a:rPr lang="en-US" dirty="0" err="1">
                <a:latin typeface="Roboto Slab Regular" panose="020B0600000101010101" charset="0"/>
                <a:ea typeface="Roboto Slab Regular" panose="020B0600000101010101" charset="0"/>
              </a:rPr>
              <a:t>relu</a:t>
            </a:r>
            <a:r>
              <a:rPr lang="en-US" dirty="0">
                <a:latin typeface="Roboto Slab Regular" panose="020B0600000101010101" charset="0"/>
                <a:ea typeface="Roboto Slab Regular" panose="020B0600000101010101" charset="0"/>
              </a:rPr>
              <a:t>(dot(W, input) + b)</a:t>
            </a:r>
            <a:endParaRPr dirty="0">
              <a:latin typeface="Roboto Slab Regular" panose="020B0600000101010101" charset="0"/>
              <a:ea typeface="Roboto Slab Regular" panose="020B0600000101010101" charset="0"/>
            </a:endParaRPr>
          </a:p>
        </p:txBody>
      </p:sp>
      <p:sp>
        <p:nvSpPr>
          <p:cNvPr id="377" name="Google Shape;377;p49"/>
          <p:cNvSpPr txBox="1">
            <a:spLocks noGrp="1"/>
          </p:cNvSpPr>
          <p:nvPr>
            <p:ph type="subTitle" idx="2"/>
          </p:nvPr>
        </p:nvSpPr>
        <p:spPr>
          <a:xfrm>
            <a:off x="4782268" y="1901509"/>
            <a:ext cx="3428282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① = ②</a:t>
            </a:r>
          </a:p>
          <a:p>
            <a:pPr marL="0" lvl="0" indent="0"/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②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코드에 구체적으로 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가지 연산</a:t>
            </a:r>
            <a:endParaRPr lang="en-US" altLang="ko-KR" sz="1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1. 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입력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&amp;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W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사이의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점곱</a:t>
            </a:r>
            <a:endParaRPr lang="en-US" altLang="ko-KR" sz="1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r>
              <a:rPr 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입력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 input / w: 2D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  <a:p>
            <a:pPr marL="0" lvl="0" indent="0"/>
            <a:endParaRPr lang="en-US" altLang="ko-KR" sz="1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r>
              <a:rPr 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점곱의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결과인 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2D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&amp; 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벡터 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b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사이의 덧셈</a:t>
            </a:r>
            <a:endParaRPr lang="en-US" altLang="ko-KR" sz="1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endParaRPr lang="en-US" altLang="ko-KR" sz="1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r>
              <a:rPr 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</a:t>
            </a:r>
            <a:r>
              <a:rPr 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relu</a:t>
            </a:r>
            <a:r>
              <a:rPr 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연산 실행</a:t>
            </a:r>
            <a:endParaRPr lang="en-US" sz="1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609595" y="2145709"/>
            <a:ext cx="3186545" cy="905045"/>
          </a:xfrm>
        </p:spPr>
        <p:txBody>
          <a:bodyPr/>
          <a:lstStyle/>
          <a:p>
            <a:r>
              <a:rPr lang="en-US" altLang="ko-KR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&lt;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케라스의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층 생성하기</a:t>
            </a:r>
            <a:r>
              <a:rPr lang="en-US" altLang="ko-KR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&gt;</a:t>
            </a:r>
          </a:p>
          <a:p>
            <a:r>
              <a:rPr lang="en-US" altLang="ko-KR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① 2D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텐서를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입력으로 받아</a:t>
            </a:r>
            <a:endParaRPr lang="en-US" altLang="ko-KR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활성화함수인 </a:t>
            </a:r>
            <a:r>
              <a:rPr lang="en-US" altLang="ko-KR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relu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함수를 통해 </a:t>
            </a:r>
            <a:endParaRPr lang="en-US" altLang="ko-KR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또 다른 </a:t>
            </a:r>
            <a:r>
              <a:rPr lang="en-US" altLang="ko-KR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2D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텐서를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반환하는 함수</a:t>
            </a:r>
            <a:endParaRPr lang="en-US" altLang="ko-KR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1" name="Google Shape;372;p49"/>
          <p:cNvSpPr/>
          <p:nvPr/>
        </p:nvSpPr>
        <p:spPr>
          <a:xfrm rot="5400000">
            <a:off x="1040027" y="1167802"/>
            <a:ext cx="2658200" cy="3277501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730377" y="4271333"/>
            <a:ext cx="754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relu</a:t>
            </a:r>
            <a:r>
              <a:rPr lang="en-US" altLang="ko-KR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(x) = max(x, 0)</a:t>
            </a:r>
          </a:p>
          <a:p>
            <a:pPr algn="ctr"/>
            <a:r>
              <a:rPr lang="en-US" altLang="ko-KR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Relu</a:t>
            </a:r>
            <a:r>
              <a:rPr lang="en-US" altLang="ko-KR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함수는 입력이 </a:t>
            </a:r>
            <a:r>
              <a:rPr lang="en-US" altLang="ko-KR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0</a:t>
            </a:r>
            <a:r>
              <a:rPr lang="ko-KR" altLang="en-US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보다 크면 입력을 그대로 반환</a:t>
            </a:r>
            <a:r>
              <a:rPr lang="en-US" altLang="ko-KR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0</a:t>
            </a:r>
            <a:r>
              <a:rPr lang="ko-KR" altLang="en-US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보다 작으면 </a:t>
            </a:r>
            <a:r>
              <a:rPr lang="en-US" altLang="ko-KR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0</a:t>
            </a:r>
            <a:r>
              <a:rPr lang="ko-KR" altLang="en-US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을 반환</a:t>
            </a:r>
            <a:endParaRPr lang="en-US" altLang="ko-KR" dirty="0">
              <a:solidFill>
                <a:schemeClr val="bg2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512618"/>
            <a:ext cx="3114191" cy="3896815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</p:spTree>
    <p:extLst>
      <p:ext uri="{BB962C8B-B14F-4D97-AF65-F5344CB8AC3E}">
        <p14:creationId xmlns:p14="http://schemas.microsoft.com/office/powerpoint/2010/main" val="59483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>
            <a:hlinkClick r:id="rId3" action="ppaction://hlinksldjump"/>
          </p:cNvPr>
          <p:cNvSpPr/>
          <p:nvPr/>
        </p:nvSpPr>
        <p:spPr>
          <a:xfrm rot="5400000">
            <a:off x="714795" y="170157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7">
            <a:hlinkClick r:id="rId4" action="ppaction://hlinksldjump"/>
          </p:cNvPr>
          <p:cNvSpPr/>
          <p:nvPr/>
        </p:nvSpPr>
        <p:spPr>
          <a:xfrm rot="5400000">
            <a:off x="4501015" y="170157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7">
            <a:hlinkClick r:id="rId5" action="ppaction://hlinksldjump"/>
          </p:cNvPr>
          <p:cNvSpPr/>
          <p:nvPr/>
        </p:nvSpPr>
        <p:spPr>
          <a:xfrm rot="5400000">
            <a:off x="2610866" y="170157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3331064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연산</a:t>
            </a:r>
            <a:endParaRPr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44" name="Google Shape;344;p47"/>
          <p:cNvSpPr txBox="1">
            <a:spLocks noGrp="1"/>
          </p:cNvSpPr>
          <p:nvPr>
            <p:ph type="ctrTitle" idx="2"/>
          </p:nvPr>
        </p:nvSpPr>
        <p:spPr>
          <a:xfrm>
            <a:off x="887672" y="240979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원소 별 연산</a:t>
            </a:r>
            <a:endParaRPr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46" name="Google Shape;346;p47"/>
          <p:cNvSpPr txBox="1">
            <a:spLocks noGrp="1"/>
          </p:cNvSpPr>
          <p:nvPr>
            <p:ph type="ctrTitle" idx="3"/>
          </p:nvPr>
        </p:nvSpPr>
        <p:spPr>
          <a:xfrm>
            <a:off x="2826471" y="24454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브로드캐스팅</a:t>
            </a:r>
            <a:endParaRPr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48" name="Google Shape;348;p47"/>
          <p:cNvSpPr txBox="1">
            <a:spLocks noGrp="1"/>
          </p:cNvSpPr>
          <p:nvPr>
            <p:ph type="ctrTitle" idx="5"/>
          </p:nvPr>
        </p:nvSpPr>
        <p:spPr>
          <a:xfrm>
            <a:off x="4723059" y="2453247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점곱</a:t>
            </a:r>
            <a:endParaRPr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350" name="Google Shape;350;p47"/>
          <p:cNvGrpSpPr/>
          <p:nvPr/>
        </p:nvGrpSpPr>
        <p:grpSpPr>
          <a:xfrm>
            <a:off x="3445742" y="2230518"/>
            <a:ext cx="338842" cy="336332"/>
            <a:chOff x="-56012425" y="1903275"/>
            <a:chExt cx="320600" cy="318225"/>
          </a:xfrm>
        </p:grpSpPr>
        <p:sp>
          <p:nvSpPr>
            <p:cNvPr id="351" name="Google Shape;351;p47"/>
            <p:cNvSpPr/>
            <p:nvPr/>
          </p:nvSpPr>
          <p:spPr>
            <a:xfrm>
              <a:off x="-55897425" y="20151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7"/>
            <p:cNvSpPr/>
            <p:nvPr/>
          </p:nvSpPr>
          <p:spPr>
            <a:xfrm>
              <a:off x="-56012425" y="1903275"/>
              <a:ext cx="320600" cy="318225"/>
            </a:xfrm>
            <a:custGeom>
              <a:avLst/>
              <a:gdLst/>
              <a:ahLst/>
              <a:cxnLst/>
              <a:rect l="l" t="t" r="r" b="b"/>
              <a:pathLst>
                <a:path w="12824" h="12729" extrusionOk="0">
                  <a:moveTo>
                    <a:pt x="5262" y="946"/>
                  </a:moveTo>
                  <a:lnTo>
                    <a:pt x="5262" y="946"/>
                  </a:lnTo>
                  <a:cubicBezTo>
                    <a:pt x="5010" y="1923"/>
                    <a:pt x="4254" y="2679"/>
                    <a:pt x="3277" y="2899"/>
                  </a:cubicBezTo>
                  <a:cubicBezTo>
                    <a:pt x="3592" y="2017"/>
                    <a:pt x="4348" y="1293"/>
                    <a:pt x="5262" y="946"/>
                  </a:cubicBezTo>
                  <a:close/>
                  <a:moveTo>
                    <a:pt x="2301" y="5231"/>
                  </a:moveTo>
                  <a:lnTo>
                    <a:pt x="2301" y="6333"/>
                  </a:lnTo>
                  <a:lnTo>
                    <a:pt x="2301" y="6680"/>
                  </a:lnTo>
                  <a:cubicBezTo>
                    <a:pt x="1891" y="6680"/>
                    <a:pt x="1545" y="6365"/>
                    <a:pt x="1545" y="5955"/>
                  </a:cubicBezTo>
                  <a:cubicBezTo>
                    <a:pt x="1545" y="5514"/>
                    <a:pt x="1891" y="5231"/>
                    <a:pt x="2301" y="5231"/>
                  </a:cubicBezTo>
                  <a:close/>
                  <a:moveTo>
                    <a:pt x="10555" y="5231"/>
                  </a:moveTo>
                  <a:cubicBezTo>
                    <a:pt x="10965" y="5231"/>
                    <a:pt x="11311" y="5546"/>
                    <a:pt x="11311" y="5987"/>
                  </a:cubicBezTo>
                  <a:cubicBezTo>
                    <a:pt x="11311" y="6365"/>
                    <a:pt x="10965" y="6743"/>
                    <a:pt x="10555" y="6743"/>
                  </a:cubicBezTo>
                  <a:lnTo>
                    <a:pt x="10555" y="5231"/>
                  </a:lnTo>
                  <a:close/>
                  <a:moveTo>
                    <a:pt x="1103" y="6837"/>
                  </a:moveTo>
                  <a:cubicBezTo>
                    <a:pt x="1387" y="7216"/>
                    <a:pt x="1828" y="7436"/>
                    <a:pt x="2301" y="7436"/>
                  </a:cubicBezTo>
                  <a:cubicBezTo>
                    <a:pt x="2301" y="7877"/>
                    <a:pt x="1986" y="8192"/>
                    <a:pt x="1545" y="8192"/>
                  </a:cubicBezTo>
                  <a:cubicBezTo>
                    <a:pt x="1166" y="8192"/>
                    <a:pt x="788" y="7877"/>
                    <a:pt x="788" y="7436"/>
                  </a:cubicBezTo>
                  <a:cubicBezTo>
                    <a:pt x="788" y="7216"/>
                    <a:pt x="914" y="6963"/>
                    <a:pt x="1103" y="6837"/>
                  </a:cubicBezTo>
                  <a:close/>
                  <a:moveTo>
                    <a:pt x="11752" y="6837"/>
                  </a:moveTo>
                  <a:cubicBezTo>
                    <a:pt x="11941" y="6995"/>
                    <a:pt x="12067" y="7216"/>
                    <a:pt x="12067" y="7436"/>
                  </a:cubicBezTo>
                  <a:cubicBezTo>
                    <a:pt x="12067" y="7877"/>
                    <a:pt x="11721" y="8192"/>
                    <a:pt x="11311" y="8192"/>
                  </a:cubicBezTo>
                  <a:cubicBezTo>
                    <a:pt x="10933" y="8192"/>
                    <a:pt x="10555" y="7877"/>
                    <a:pt x="10555" y="7436"/>
                  </a:cubicBezTo>
                  <a:cubicBezTo>
                    <a:pt x="11028" y="7436"/>
                    <a:pt x="11469" y="7216"/>
                    <a:pt x="11752" y="6837"/>
                  </a:cubicBezTo>
                  <a:close/>
                  <a:moveTo>
                    <a:pt x="5325" y="2490"/>
                  </a:moveTo>
                  <a:lnTo>
                    <a:pt x="5325" y="2647"/>
                  </a:lnTo>
                  <a:cubicBezTo>
                    <a:pt x="5325" y="3529"/>
                    <a:pt x="5955" y="4286"/>
                    <a:pt x="6837" y="4443"/>
                  </a:cubicBezTo>
                  <a:lnTo>
                    <a:pt x="6837" y="7405"/>
                  </a:lnTo>
                  <a:cubicBezTo>
                    <a:pt x="6711" y="7436"/>
                    <a:pt x="6585" y="7468"/>
                    <a:pt x="6491" y="7468"/>
                  </a:cubicBezTo>
                  <a:cubicBezTo>
                    <a:pt x="6176" y="7468"/>
                    <a:pt x="5892" y="7373"/>
                    <a:pt x="5703" y="7153"/>
                  </a:cubicBezTo>
                  <a:cubicBezTo>
                    <a:pt x="5624" y="7074"/>
                    <a:pt x="5522" y="7034"/>
                    <a:pt x="5424" y="7034"/>
                  </a:cubicBezTo>
                  <a:cubicBezTo>
                    <a:pt x="5325" y="7034"/>
                    <a:pt x="5231" y="7074"/>
                    <a:pt x="5168" y="7153"/>
                  </a:cubicBezTo>
                  <a:cubicBezTo>
                    <a:pt x="5010" y="7310"/>
                    <a:pt x="5010" y="7562"/>
                    <a:pt x="5168" y="7688"/>
                  </a:cubicBezTo>
                  <a:cubicBezTo>
                    <a:pt x="5514" y="8035"/>
                    <a:pt x="6018" y="8224"/>
                    <a:pt x="6491" y="8224"/>
                  </a:cubicBezTo>
                  <a:cubicBezTo>
                    <a:pt x="6585" y="8224"/>
                    <a:pt x="6711" y="8224"/>
                    <a:pt x="6837" y="8192"/>
                  </a:cubicBezTo>
                  <a:lnTo>
                    <a:pt x="6837" y="9326"/>
                  </a:lnTo>
                  <a:lnTo>
                    <a:pt x="6837" y="9673"/>
                  </a:lnTo>
                  <a:cubicBezTo>
                    <a:pt x="6711" y="9673"/>
                    <a:pt x="6554" y="9736"/>
                    <a:pt x="6428" y="9736"/>
                  </a:cubicBezTo>
                  <a:cubicBezTo>
                    <a:pt x="4569" y="9673"/>
                    <a:pt x="3057" y="8192"/>
                    <a:pt x="3057" y="6333"/>
                  </a:cubicBezTo>
                  <a:cubicBezTo>
                    <a:pt x="3057" y="3908"/>
                    <a:pt x="3057" y="3971"/>
                    <a:pt x="3088" y="3687"/>
                  </a:cubicBezTo>
                  <a:cubicBezTo>
                    <a:pt x="3939" y="3592"/>
                    <a:pt x="4790" y="3151"/>
                    <a:pt x="5325" y="2490"/>
                  </a:cubicBezTo>
                  <a:close/>
                  <a:moveTo>
                    <a:pt x="6459" y="694"/>
                  </a:moveTo>
                  <a:cubicBezTo>
                    <a:pt x="8287" y="757"/>
                    <a:pt x="9830" y="2238"/>
                    <a:pt x="9830" y="4097"/>
                  </a:cubicBezTo>
                  <a:lnTo>
                    <a:pt x="9830" y="11941"/>
                  </a:lnTo>
                  <a:cubicBezTo>
                    <a:pt x="8570" y="11721"/>
                    <a:pt x="7562" y="10618"/>
                    <a:pt x="7562" y="9295"/>
                  </a:cubicBezTo>
                  <a:lnTo>
                    <a:pt x="7562" y="4065"/>
                  </a:lnTo>
                  <a:cubicBezTo>
                    <a:pt x="7562" y="3845"/>
                    <a:pt x="7404" y="3687"/>
                    <a:pt x="7215" y="3687"/>
                  </a:cubicBezTo>
                  <a:cubicBezTo>
                    <a:pt x="6585" y="3687"/>
                    <a:pt x="6113" y="3183"/>
                    <a:pt x="6113" y="2584"/>
                  </a:cubicBezTo>
                  <a:lnTo>
                    <a:pt x="6113" y="757"/>
                  </a:lnTo>
                  <a:cubicBezTo>
                    <a:pt x="6239" y="757"/>
                    <a:pt x="6365" y="694"/>
                    <a:pt x="6459" y="694"/>
                  </a:cubicBezTo>
                  <a:close/>
                  <a:moveTo>
                    <a:pt x="3057" y="8665"/>
                  </a:moveTo>
                  <a:cubicBezTo>
                    <a:pt x="3781" y="9704"/>
                    <a:pt x="5010" y="10429"/>
                    <a:pt x="6428" y="10429"/>
                  </a:cubicBezTo>
                  <a:cubicBezTo>
                    <a:pt x="6617" y="10429"/>
                    <a:pt x="6774" y="10429"/>
                    <a:pt x="6995" y="10398"/>
                  </a:cubicBezTo>
                  <a:cubicBezTo>
                    <a:pt x="7184" y="11028"/>
                    <a:pt x="7562" y="11563"/>
                    <a:pt x="8098" y="11973"/>
                  </a:cubicBezTo>
                  <a:lnTo>
                    <a:pt x="3057" y="11973"/>
                  </a:lnTo>
                  <a:lnTo>
                    <a:pt x="3057" y="8665"/>
                  </a:lnTo>
                  <a:close/>
                  <a:moveTo>
                    <a:pt x="6396" y="1"/>
                  </a:moveTo>
                  <a:cubicBezTo>
                    <a:pt x="4096" y="1"/>
                    <a:pt x="2269" y="1860"/>
                    <a:pt x="2269" y="4097"/>
                  </a:cubicBezTo>
                  <a:lnTo>
                    <a:pt x="2269" y="4443"/>
                  </a:lnTo>
                  <a:cubicBezTo>
                    <a:pt x="1356" y="4443"/>
                    <a:pt x="631" y="5231"/>
                    <a:pt x="757" y="6144"/>
                  </a:cubicBezTo>
                  <a:cubicBezTo>
                    <a:pt x="284" y="6428"/>
                    <a:pt x="1" y="6900"/>
                    <a:pt x="1" y="7436"/>
                  </a:cubicBezTo>
                  <a:cubicBezTo>
                    <a:pt x="1" y="8255"/>
                    <a:pt x="694" y="8948"/>
                    <a:pt x="1513" y="8948"/>
                  </a:cubicBezTo>
                  <a:cubicBezTo>
                    <a:pt x="1797" y="8948"/>
                    <a:pt x="2017" y="8854"/>
                    <a:pt x="2269" y="8728"/>
                  </a:cubicBezTo>
                  <a:lnTo>
                    <a:pt x="2269" y="12351"/>
                  </a:lnTo>
                  <a:cubicBezTo>
                    <a:pt x="2269" y="12571"/>
                    <a:pt x="2427" y="12729"/>
                    <a:pt x="2616" y="12729"/>
                  </a:cubicBezTo>
                  <a:lnTo>
                    <a:pt x="10145" y="12729"/>
                  </a:lnTo>
                  <a:cubicBezTo>
                    <a:pt x="10334" y="12729"/>
                    <a:pt x="10492" y="12571"/>
                    <a:pt x="10492" y="12351"/>
                  </a:cubicBezTo>
                  <a:lnTo>
                    <a:pt x="10492" y="8728"/>
                  </a:lnTo>
                  <a:cubicBezTo>
                    <a:pt x="10712" y="8854"/>
                    <a:pt x="10965" y="8948"/>
                    <a:pt x="11248" y="8948"/>
                  </a:cubicBezTo>
                  <a:cubicBezTo>
                    <a:pt x="12067" y="8948"/>
                    <a:pt x="12729" y="8255"/>
                    <a:pt x="12729" y="7436"/>
                  </a:cubicBezTo>
                  <a:cubicBezTo>
                    <a:pt x="12823" y="6932"/>
                    <a:pt x="12508" y="6428"/>
                    <a:pt x="12036" y="6144"/>
                  </a:cubicBezTo>
                  <a:cubicBezTo>
                    <a:pt x="12130" y="5231"/>
                    <a:pt x="11437" y="4443"/>
                    <a:pt x="10523" y="4443"/>
                  </a:cubicBezTo>
                  <a:lnTo>
                    <a:pt x="10523" y="4097"/>
                  </a:lnTo>
                  <a:cubicBezTo>
                    <a:pt x="10523" y="1860"/>
                    <a:pt x="8665" y="1"/>
                    <a:pt x="6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47"/>
          <p:cNvGrpSpPr/>
          <p:nvPr/>
        </p:nvGrpSpPr>
        <p:grpSpPr>
          <a:xfrm>
            <a:off x="1519236" y="2211719"/>
            <a:ext cx="337997" cy="336411"/>
            <a:chOff x="-55620175" y="2686900"/>
            <a:chExt cx="319800" cy="318300"/>
          </a:xfrm>
        </p:grpSpPr>
        <p:sp>
          <p:nvSpPr>
            <p:cNvPr id="354" name="Google Shape;354;p47"/>
            <p:cNvSpPr/>
            <p:nvPr/>
          </p:nvSpPr>
          <p:spPr>
            <a:xfrm>
              <a:off x="-55514650" y="2917925"/>
              <a:ext cx="72500" cy="29775"/>
            </a:xfrm>
            <a:custGeom>
              <a:avLst/>
              <a:gdLst/>
              <a:ahLst/>
              <a:cxnLst/>
              <a:rect l="l" t="t" r="r" b="b"/>
              <a:pathLst>
                <a:path w="2900" h="1191" extrusionOk="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7"/>
            <p:cNvSpPr/>
            <p:nvPr/>
          </p:nvSpPr>
          <p:spPr>
            <a:xfrm>
              <a:off x="-55450050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7"/>
            <p:cNvSpPr/>
            <p:nvPr/>
          </p:nvSpPr>
          <p:spPr>
            <a:xfrm>
              <a:off x="-55524875" y="2855525"/>
              <a:ext cx="18925" cy="17450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7"/>
            <p:cNvSpPr/>
            <p:nvPr/>
          </p:nvSpPr>
          <p:spPr>
            <a:xfrm>
              <a:off x="-55620175" y="2686900"/>
              <a:ext cx="319800" cy="318300"/>
            </a:xfrm>
            <a:custGeom>
              <a:avLst/>
              <a:gdLst/>
              <a:ahLst/>
              <a:cxnLst/>
              <a:rect l="l" t="t" r="r" b="b"/>
              <a:pathLst>
                <a:path w="12792" h="12732" extrusionOk="0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47"/>
          <p:cNvGrpSpPr/>
          <p:nvPr/>
        </p:nvGrpSpPr>
        <p:grpSpPr>
          <a:xfrm>
            <a:off x="5360391" y="2211719"/>
            <a:ext cx="295536" cy="336332"/>
            <a:chOff x="-56774050" y="1904075"/>
            <a:chExt cx="279625" cy="318225"/>
          </a:xfrm>
        </p:grpSpPr>
        <p:sp>
          <p:nvSpPr>
            <p:cNvPr id="359" name="Google Shape;359;p47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7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341;p47">
            <a:hlinkClick r:id="rId6" action="ppaction://hlinksldjump"/>
          </p:cNvPr>
          <p:cNvSpPr/>
          <p:nvPr/>
        </p:nvSpPr>
        <p:spPr>
          <a:xfrm rot="5400000">
            <a:off x="6414437" y="170157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5202;p75"/>
          <p:cNvGrpSpPr/>
          <p:nvPr/>
        </p:nvGrpSpPr>
        <p:grpSpPr>
          <a:xfrm>
            <a:off x="7254565" y="2178016"/>
            <a:ext cx="321153" cy="403737"/>
            <a:chOff x="-52074300" y="1911950"/>
            <a:chExt cx="242600" cy="319000"/>
          </a:xfrm>
        </p:grpSpPr>
        <p:sp>
          <p:nvSpPr>
            <p:cNvPr id="28" name="Google Shape;5203;p75"/>
            <p:cNvSpPr/>
            <p:nvPr/>
          </p:nvSpPr>
          <p:spPr>
            <a:xfrm>
              <a:off x="-51989225" y="2125600"/>
              <a:ext cx="72475" cy="29750"/>
            </a:xfrm>
            <a:custGeom>
              <a:avLst/>
              <a:gdLst/>
              <a:ahLst/>
              <a:cxnLst/>
              <a:rect l="l" t="t" r="r" b="b"/>
              <a:pathLst>
                <a:path w="2899" h="1190" extrusionOk="0">
                  <a:moveTo>
                    <a:pt x="398" y="0"/>
                  </a:moveTo>
                  <a:cubicBezTo>
                    <a:pt x="307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22"/>
                  </a:cubicBezTo>
                  <a:cubicBezTo>
                    <a:pt x="504" y="1000"/>
                    <a:pt x="977" y="1189"/>
                    <a:pt x="1449" y="1189"/>
                  </a:cubicBezTo>
                  <a:cubicBezTo>
                    <a:pt x="1922" y="1189"/>
                    <a:pt x="2426" y="1000"/>
                    <a:pt x="2741" y="622"/>
                  </a:cubicBezTo>
                  <a:cubicBezTo>
                    <a:pt x="2899" y="465"/>
                    <a:pt x="2899" y="244"/>
                    <a:pt x="2741" y="118"/>
                  </a:cubicBezTo>
                  <a:cubicBezTo>
                    <a:pt x="2662" y="40"/>
                    <a:pt x="2568" y="0"/>
                    <a:pt x="2477" y="0"/>
                  </a:cubicBezTo>
                  <a:cubicBezTo>
                    <a:pt x="2387" y="0"/>
                    <a:pt x="2300" y="40"/>
                    <a:pt x="2237" y="118"/>
                  </a:cubicBezTo>
                  <a:cubicBezTo>
                    <a:pt x="2048" y="307"/>
                    <a:pt x="1733" y="433"/>
                    <a:pt x="1449" y="433"/>
                  </a:cubicBezTo>
                  <a:cubicBezTo>
                    <a:pt x="1134" y="433"/>
                    <a:pt x="851" y="307"/>
                    <a:pt x="662" y="118"/>
                  </a:cubicBezTo>
                  <a:cubicBezTo>
                    <a:pt x="583" y="40"/>
                    <a:pt x="488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04;p75"/>
            <p:cNvSpPr/>
            <p:nvPr/>
          </p:nvSpPr>
          <p:spPr>
            <a:xfrm>
              <a:off x="-51998675" y="2062375"/>
              <a:ext cx="17325" cy="18150"/>
            </a:xfrm>
            <a:custGeom>
              <a:avLst/>
              <a:gdLst/>
              <a:ahLst/>
              <a:cxnLst/>
              <a:rect l="l" t="t" r="r" b="b"/>
              <a:pathLst>
                <a:path w="693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36" y="726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05;p75"/>
            <p:cNvSpPr/>
            <p:nvPr/>
          </p:nvSpPr>
          <p:spPr>
            <a:xfrm>
              <a:off x="-51925450" y="206237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79" y="726"/>
                  </a:cubicBezTo>
                  <a:cubicBezTo>
                    <a:pt x="568" y="726"/>
                    <a:pt x="726" y="568"/>
                    <a:pt x="726" y="347"/>
                  </a:cubicBezTo>
                  <a:cubicBezTo>
                    <a:pt x="726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06;p75"/>
            <p:cNvSpPr/>
            <p:nvPr/>
          </p:nvSpPr>
          <p:spPr>
            <a:xfrm>
              <a:off x="-52074300" y="1911950"/>
              <a:ext cx="242600" cy="319000"/>
            </a:xfrm>
            <a:custGeom>
              <a:avLst/>
              <a:gdLst/>
              <a:ahLst/>
              <a:cxnLst/>
              <a:rect l="l" t="t" r="r" b="b"/>
              <a:pathLst>
                <a:path w="9704" h="12760" extrusionOk="0">
                  <a:moveTo>
                    <a:pt x="6743" y="694"/>
                  </a:moveTo>
                  <a:cubicBezTo>
                    <a:pt x="7940" y="757"/>
                    <a:pt x="8948" y="1733"/>
                    <a:pt x="8948" y="2993"/>
                  </a:cubicBezTo>
                  <a:lnTo>
                    <a:pt x="8948" y="5293"/>
                  </a:lnTo>
                  <a:lnTo>
                    <a:pt x="8601" y="5293"/>
                  </a:lnTo>
                  <a:cubicBezTo>
                    <a:pt x="6743" y="5293"/>
                    <a:pt x="5262" y="3750"/>
                    <a:pt x="5262" y="1859"/>
                  </a:cubicBezTo>
                  <a:lnTo>
                    <a:pt x="5262" y="1292"/>
                  </a:lnTo>
                  <a:cubicBezTo>
                    <a:pt x="5640" y="946"/>
                    <a:pt x="6207" y="694"/>
                    <a:pt x="6743" y="694"/>
                  </a:cubicBezTo>
                  <a:close/>
                  <a:moveTo>
                    <a:pt x="2962" y="757"/>
                  </a:moveTo>
                  <a:cubicBezTo>
                    <a:pt x="3529" y="757"/>
                    <a:pt x="4033" y="946"/>
                    <a:pt x="4474" y="1355"/>
                  </a:cubicBezTo>
                  <a:lnTo>
                    <a:pt x="4474" y="1891"/>
                  </a:lnTo>
                  <a:cubicBezTo>
                    <a:pt x="4474" y="3781"/>
                    <a:pt x="2962" y="5325"/>
                    <a:pt x="1103" y="5325"/>
                  </a:cubicBezTo>
                  <a:lnTo>
                    <a:pt x="757" y="5325"/>
                  </a:lnTo>
                  <a:lnTo>
                    <a:pt x="757" y="3025"/>
                  </a:lnTo>
                  <a:cubicBezTo>
                    <a:pt x="725" y="1733"/>
                    <a:pt x="1733" y="757"/>
                    <a:pt x="2962" y="757"/>
                  </a:cubicBezTo>
                  <a:close/>
                  <a:moveTo>
                    <a:pt x="1103" y="6018"/>
                  </a:moveTo>
                  <a:cubicBezTo>
                    <a:pt x="1324" y="6018"/>
                    <a:pt x="1481" y="6175"/>
                    <a:pt x="1481" y="6396"/>
                  </a:cubicBezTo>
                  <a:cubicBezTo>
                    <a:pt x="1481" y="6585"/>
                    <a:pt x="1324" y="6743"/>
                    <a:pt x="1103" y="6743"/>
                  </a:cubicBezTo>
                  <a:cubicBezTo>
                    <a:pt x="914" y="6743"/>
                    <a:pt x="757" y="6585"/>
                    <a:pt x="757" y="6396"/>
                  </a:cubicBezTo>
                  <a:cubicBezTo>
                    <a:pt x="757" y="6175"/>
                    <a:pt x="914" y="6018"/>
                    <a:pt x="1103" y="6018"/>
                  </a:cubicBezTo>
                  <a:close/>
                  <a:moveTo>
                    <a:pt x="8570" y="6018"/>
                  </a:moveTo>
                  <a:cubicBezTo>
                    <a:pt x="8759" y="6018"/>
                    <a:pt x="8916" y="6175"/>
                    <a:pt x="8916" y="6396"/>
                  </a:cubicBezTo>
                  <a:cubicBezTo>
                    <a:pt x="8916" y="6585"/>
                    <a:pt x="8759" y="6743"/>
                    <a:pt x="8570" y="6743"/>
                  </a:cubicBezTo>
                  <a:cubicBezTo>
                    <a:pt x="8349" y="6743"/>
                    <a:pt x="8192" y="6585"/>
                    <a:pt x="8192" y="6396"/>
                  </a:cubicBezTo>
                  <a:cubicBezTo>
                    <a:pt x="8192" y="6175"/>
                    <a:pt x="8349" y="6018"/>
                    <a:pt x="8570" y="6018"/>
                  </a:cubicBezTo>
                  <a:close/>
                  <a:moveTo>
                    <a:pt x="1072" y="7530"/>
                  </a:moveTo>
                  <a:cubicBezTo>
                    <a:pt x="1261" y="7530"/>
                    <a:pt x="1418" y="7688"/>
                    <a:pt x="1418" y="7877"/>
                  </a:cubicBezTo>
                  <a:cubicBezTo>
                    <a:pt x="1418" y="8066"/>
                    <a:pt x="1261" y="8223"/>
                    <a:pt x="1072" y="8223"/>
                  </a:cubicBezTo>
                  <a:cubicBezTo>
                    <a:pt x="914" y="8223"/>
                    <a:pt x="725" y="8066"/>
                    <a:pt x="725" y="7877"/>
                  </a:cubicBezTo>
                  <a:cubicBezTo>
                    <a:pt x="725" y="7688"/>
                    <a:pt x="883" y="7530"/>
                    <a:pt x="1072" y="7530"/>
                  </a:cubicBezTo>
                  <a:close/>
                  <a:moveTo>
                    <a:pt x="8601" y="7530"/>
                  </a:moveTo>
                  <a:cubicBezTo>
                    <a:pt x="8790" y="7530"/>
                    <a:pt x="8948" y="7688"/>
                    <a:pt x="8948" y="7877"/>
                  </a:cubicBezTo>
                  <a:cubicBezTo>
                    <a:pt x="8948" y="8066"/>
                    <a:pt x="8790" y="8223"/>
                    <a:pt x="8601" y="8223"/>
                  </a:cubicBezTo>
                  <a:cubicBezTo>
                    <a:pt x="8412" y="8223"/>
                    <a:pt x="8255" y="8066"/>
                    <a:pt x="8255" y="7877"/>
                  </a:cubicBezTo>
                  <a:cubicBezTo>
                    <a:pt x="8255" y="7688"/>
                    <a:pt x="8412" y="7530"/>
                    <a:pt x="8601" y="7530"/>
                  </a:cubicBezTo>
                  <a:close/>
                  <a:moveTo>
                    <a:pt x="1072" y="9011"/>
                  </a:moveTo>
                  <a:cubicBezTo>
                    <a:pt x="1261" y="9011"/>
                    <a:pt x="1418" y="9168"/>
                    <a:pt x="1418" y="9389"/>
                  </a:cubicBezTo>
                  <a:cubicBezTo>
                    <a:pt x="1418" y="9578"/>
                    <a:pt x="1261" y="9735"/>
                    <a:pt x="1072" y="9735"/>
                  </a:cubicBezTo>
                  <a:cubicBezTo>
                    <a:pt x="914" y="9735"/>
                    <a:pt x="725" y="9578"/>
                    <a:pt x="725" y="9389"/>
                  </a:cubicBezTo>
                  <a:cubicBezTo>
                    <a:pt x="725" y="9168"/>
                    <a:pt x="883" y="9011"/>
                    <a:pt x="1072" y="9011"/>
                  </a:cubicBezTo>
                  <a:close/>
                  <a:moveTo>
                    <a:pt x="8601" y="9011"/>
                  </a:moveTo>
                  <a:cubicBezTo>
                    <a:pt x="8790" y="9011"/>
                    <a:pt x="8948" y="9168"/>
                    <a:pt x="8948" y="9389"/>
                  </a:cubicBezTo>
                  <a:cubicBezTo>
                    <a:pt x="8948" y="9578"/>
                    <a:pt x="8790" y="9735"/>
                    <a:pt x="8601" y="9735"/>
                  </a:cubicBezTo>
                  <a:cubicBezTo>
                    <a:pt x="8412" y="9735"/>
                    <a:pt x="8255" y="9578"/>
                    <a:pt x="8255" y="9389"/>
                  </a:cubicBezTo>
                  <a:cubicBezTo>
                    <a:pt x="8255" y="9168"/>
                    <a:pt x="8412" y="9011"/>
                    <a:pt x="8601" y="9011"/>
                  </a:cubicBezTo>
                  <a:close/>
                  <a:moveTo>
                    <a:pt x="4852" y="3592"/>
                  </a:moveTo>
                  <a:cubicBezTo>
                    <a:pt x="5041" y="4002"/>
                    <a:pt x="5325" y="4411"/>
                    <a:pt x="5703" y="4758"/>
                  </a:cubicBezTo>
                  <a:cubicBezTo>
                    <a:pt x="6239" y="5325"/>
                    <a:pt x="6869" y="5671"/>
                    <a:pt x="7593" y="5860"/>
                  </a:cubicBezTo>
                  <a:cubicBezTo>
                    <a:pt x="7499" y="6018"/>
                    <a:pt x="7467" y="6175"/>
                    <a:pt x="7467" y="6364"/>
                  </a:cubicBezTo>
                  <a:cubicBezTo>
                    <a:pt x="7467" y="6648"/>
                    <a:pt x="7593" y="6932"/>
                    <a:pt x="7751" y="7121"/>
                  </a:cubicBezTo>
                  <a:cubicBezTo>
                    <a:pt x="7530" y="7341"/>
                    <a:pt x="7467" y="7593"/>
                    <a:pt x="7467" y="7877"/>
                  </a:cubicBezTo>
                  <a:cubicBezTo>
                    <a:pt x="7467" y="8160"/>
                    <a:pt x="7593" y="8444"/>
                    <a:pt x="7751" y="8633"/>
                  </a:cubicBezTo>
                  <a:cubicBezTo>
                    <a:pt x="7530" y="8822"/>
                    <a:pt x="7467" y="9105"/>
                    <a:pt x="7467" y="9389"/>
                  </a:cubicBezTo>
                  <a:cubicBezTo>
                    <a:pt x="7467" y="9546"/>
                    <a:pt x="7499" y="9704"/>
                    <a:pt x="7593" y="9861"/>
                  </a:cubicBezTo>
                  <a:cubicBezTo>
                    <a:pt x="6932" y="10712"/>
                    <a:pt x="5923" y="11216"/>
                    <a:pt x="4852" y="11216"/>
                  </a:cubicBezTo>
                  <a:cubicBezTo>
                    <a:pt x="3750" y="11216"/>
                    <a:pt x="2773" y="10712"/>
                    <a:pt x="2143" y="9861"/>
                  </a:cubicBezTo>
                  <a:cubicBezTo>
                    <a:pt x="2206" y="9704"/>
                    <a:pt x="2269" y="9515"/>
                    <a:pt x="2269" y="9389"/>
                  </a:cubicBezTo>
                  <a:cubicBezTo>
                    <a:pt x="2269" y="9105"/>
                    <a:pt x="2143" y="8822"/>
                    <a:pt x="1985" y="8633"/>
                  </a:cubicBezTo>
                  <a:cubicBezTo>
                    <a:pt x="2174" y="8444"/>
                    <a:pt x="2269" y="8160"/>
                    <a:pt x="2269" y="7877"/>
                  </a:cubicBezTo>
                  <a:cubicBezTo>
                    <a:pt x="2269" y="7593"/>
                    <a:pt x="2143" y="7341"/>
                    <a:pt x="1985" y="7121"/>
                  </a:cubicBezTo>
                  <a:cubicBezTo>
                    <a:pt x="2174" y="6932"/>
                    <a:pt x="2269" y="6648"/>
                    <a:pt x="2269" y="6364"/>
                  </a:cubicBezTo>
                  <a:cubicBezTo>
                    <a:pt x="2269" y="6175"/>
                    <a:pt x="2206" y="6018"/>
                    <a:pt x="2143" y="5860"/>
                  </a:cubicBezTo>
                  <a:cubicBezTo>
                    <a:pt x="2836" y="5671"/>
                    <a:pt x="3529" y="5325"/>
                    <a:pt x="4033" y="4758"/>
                  </a:cubicBezTo>
                  <a:cubicBezTo>
                    <a:pt x="4380" y="4411"/>
                    <a:pt x="4663" y="4002"/>
                    <a:pt x="4852" y="3592"/>
                  </a:cubicBezTo>
                  <a:close/>
                  <a:moveTo>
                    <a:pt x="1103" y="10523"/>
                  </a:moveTo>
                  <a:cubicBezTo>
                    <a:pt x="1324" y="10523"/>
                    <a:pt x="1481" y="10681"/>
                    <a:pt x="1481" y="10870"/>
                  </a:cubicBezTo>
                  <a:cubicBezTo>
                    <a:pt x="1481" y="10996"/>
                    <a:pt x="1481" y="10996"/>
                    <a:pt x="1103" y="11626"/>
                  </a:cubicBezTo>
                  <a:cubicBezTo>
                    <a:pt x="757" y="10996"/>
                    <a:pt x="757" y="10996"/>
                    <a:pt x="757" y="10870"/>
                  </a:cubicBezTo>
                  <a:cubicBezTo>
                    <a:pt x="757" y="10681"/>
                    <a:pt x="914" y="10523"/>
                    <a:pt x="1103" y="10523"/>
                  </a:cubicBezTo>
                  <a:close/>
                  <a:moveTo>
                    <a:pt x="8570" y="10523"/>
                  </a:moveTo>
                  <a:cubicBezTo>
                    <a:pt x="8759" y="10523"/>
                    <a:pt x="8916" y="10681"/>
                    <a:pt x="8916" y="10870"/>
                  </a:cubicBezTo>
                  <a:cubicBezTo>
                    <a:pt x="8948" y="10996"/>
                    <a:pt x="8916" y="10996"/>
                    <a:pt x="8570" y="11626"/>
                  </a:cubicBezTo>
                  <a:cubicBezTo>
                    <a:pt x="8192" y="10996"/>
                    <a:pt x="8192" y="10996"/>
                    <a:pt x="8192" y="10870"/>
                  </a:cubicBezTo>
                  <a:cubicBezTo>
                    <a:pt x="8192" y="10681"/>
                    <a:pt x="8349" y="10523"/>
                    <a:pt x="8570" y="10523"/>
                  </a:cubicBezTo>
                  <a:close/>
                  <a:moveTo>
                    <a:pt x="3025" y="0"/>
                  </a:moveTo>
                  <a:cubicBezTo>
                    <a:pt x="1355" y="0"/>
                    <a:pt x="1" y="1355"/>
                    <a:pt x="1" y="2993"/>
                  </a:cubicBezTo>
                  <a:lnTo>
                    <a:pt x="1" y="6427"/>
                  </a:lnTo>
                  <a:cubicBezTo>
                    <a:pt x="1" y="6711"/>
                    <a:pt x="127" y="6963"/>
                    <a:pt x="284" y="7184"/>
                  </a:cubicBezTo>
                  <a:cubicBezTo>
                    <a:pt x="95" y="7373"/>
                    <a:pt x="1" y="7656"/>
                    <a:pt x="1" y="7908"/>
                  </a:cubicBezTo>
                  <a:cubicBezTo>
                    <a:pt x="1" y="8192"/>
                    <a:pt x="127" y="8475"/>
                    <a:pt x="284" y="8664"/>
                  </a:cubicBezTo>
                  <a:cubicBezTo>
                    <a:pt x="95" y="8853"/>
                    <a:pt x="1" y="9137"/>
                    <a:pt x="1" y="9420"/>
                  </a:cubicBezTo>
                  <a:cubicBezTo>
                    <a:pt x="1" y="9704"/>
                    <a:pt x="127" y="9956"/>
                    <a:pt x="284" y="10177"/>
                  </a:cubicBezTo>
                  <a:cubicBezTo>
                    <a:pt x="95" y="10366"/>
                    <a:pt x="1" y="10649"/>
                    <a:pt x="1" y="10901"/>
                  </a:cubicBezTo>
                  <a:cubicBezTo>
                    <a:pt x="1" y="11122"/>
                    <a:pt x="64" y="11311"/>
                    <a:pt x="127" y="11374"/>
                  </a:cubicBezTo>
                  <a:lnTo>
                    <a:pt x="788" y="12571"/>
                  </a:lnTo>
                  <a:cubicBezTo>
                    <a:pt x="883" y="12697"/>
                    <a:pt x="1009" y="12760"/>
                    <a:pt x="1103" y="12760"/>
                  </a:cubicBezTo>
                  <a:cubicBezTo>
                    <a:pt x="1229" y="12760"/>
                    <a:pt x="1387" y="12697"/>
                    <a:pt x="1450" y="12571"/>
                  </a:cubicBezTo>
                  <a:lnTo>
                    <a:pt x="2111" y="11437"/>
                  </a:lnTo>
                  <a:lnTo>
                    <a:pt x="2237" y="11059"/>
                  </a:lnTo>
                  <a:cubicBezTo>
                    <a:pt x="2930" y="11657"/>
                    <a:pt x="3876" y="12004"/>
                    <a:pt x="4852" y="12004"/>
                  </a:cubicBezTo>
                  <a:cubicBezTo>
                    <a:pt x="5829" y="12004"/>
                    <a:pt x="6743" y="11657"/>
                    <a:pt x="7499" y="11059"/>
                  </a:cubicBezTo>
                  <a:cubicBezTo>
                    <a:pt x="7499" y="11153"/>
                    <a:pt x="7530" y="11279"/>
                    <a:pt x="7562" y="11342"/>
                  </a:cubicBezTo>
                  <a:cubicBezTo>
                    <a:pt x="7562" y="11374"/>
                    <a:pt x="7530" y="11279"/>
                    <a:pt x="8286" y="12571"/>
                  </a:cubicBezTo>
                  <a:cubicBezTo>
                    <a:pt x="8349" y="12665"/>
                    <a:pt x="8475" y="12760"/>
                    <a:pt x="8601" y="12760"/>
                  </a:cubicBezTo>
                  <a:cubicBezTo>
                    <a:pt x="8727" y="12760"/>
                    <a:pt x="8885" y="12665"/>
                    <a:pt x="8916" y="12571"/>
                  </a:cubicBezTo>
                  <a:lnTo>
                    <a:pt x="9578" y="11405"/>
                  </a:lnTo>
                  <a:cubicBezTo>
                    <a:pt x="9673" y="11248"/>
                    <a:pt x="9704" y="11059"/>
                    <a:pt x="9704" y="10901"/>
                  </a:cubicBezTo>
                  <a:cubicBezTo>
                    <a:pt x="9704" y="10618"/>
                    <a:pt x="9578" y="10366"/>
                    <a:pt x="9421" y="10145"/>
                  </a:cubicBezTo>
                  <a:cubicBezTo>
                    <a:pt x="9641" y="9956"/>
                    <a:pt x="9704" y="9672"/>
                    <a:pt x="9704" y="9420"/>
                  </a:cubicBezTo>
                  <a:cubicBezTo>
                    <a:pt x="9704" y="9137"/>
                    <a:pt x="9578" y="8853"/>
                    <a:pt x="9421" y="8664"/>
                  </a:cubicBezTo>
                  <a:cubicBezTo>
                    <a:pt x="9641" y="8475"/>
                    <a:pt x="9704" y="8192"/>
                    <a:pt x="9704" y="7908"/>
                  </a:cubicBezTo>
                  <a:cubicBezTo>
                    <a:pt x="9704" y="7625"/>
                    <a:pt x="9578" y="7373"/>
                    <a:pt x="9421" y="7152"/>
                  </a:cubicBezTo>
                  <a:cubicBezTo>
                    <a:pt x="9641" y="6963"/>
                    <a:pt x="9704" y="6680"/>
                    <a:pt x="9704" y="6427"/>
                  </a:cubicBezTo>
                  <a:lnTo>
                    <a:pt x="9704" y="2993"/>
                  </a:lnTo>
                  <a:cubicBezTo>
                    <a:pt x="9704" y="1355"/>
                    <a:pt x="8349" y="0"/>
                    <a:pt x="6711" y="0"/>
                  </a:cubicBezTo>
                  <a:cubicBezTo>
                    <a:pt x="6049" y="0"/>
                    <a:pt x="5388" y="253"/>
                    <a:pt x="4852" y="662"/>
                  </a:cubicBezTo>
                  <a:cubicBezTo>
                    <a:pt x="4348" y="253"/>
                    <a:pt x="3687" y="0"/>
                    <a:pt x="30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346;p47"/>
          <p:cNvSpPr txBox="1">
            <a:spLocks/>
          </p:cNvSpPr>
          <p:nvPr/>
        </p:nvSpPr>
        <p:spPr>
          <a:xfrm>
            <a:off x="6630041" y="2453247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크기 변환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5259369" y="460205"/>
            <a:ext cx="3132131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원소별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연산 </a:t>
            </a:r>
            <a:endParaRPr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" y="795455"/>
            <a:ext cx="4150757" cy="1932440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" y="2810107"/>
            <a:ext cx="4190988" cy="2066694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  <p:sp>
        <p:nvSpPr>
          <p:cNvPr id="5" name="오른쪽 화살표 4"/>
          <p:cNvSpPr/>
          <p:nvPr/>
        </p:nvSpPr>
        <p:spPr>
          <a:xfrm>
            <a:off x="4349521" y="2395385"/>
            <a:ext cx="741218" cy="665018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866" y="1499189"/>
            <a:ext cx="3928455" cy="2457410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  <p:sp>
        <p:nvSpPr>
          <p:cNvPr id="7" name="TextBox 6"/>
          <p:cNvSpPr txBox="1"/>
          <p:nvPr/>
        </p:nvSpPr>
        <p:spPr>
          <a:xfrm>
            <a:off x="8489796" y="132728"/>
            <a:ext cx="50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6" action="ppaction://hlinksldjump"/>
              </a:rPr>
              <a:t>✿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409" y="260822"/>
            <a:ext cx="3359745" cy="670500"/>
          </a:xfrm>
        </p:spPr>
        <p:txBody>
          <a:bodyPr/>
          <a:lstStyle/>
          <a:p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브로드캐스팅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7875" y="256783"/>
            <a:ext cx="4423287" cy="1164868"/>
          </a:xfrm>
        </p:spPr>
        <p:txBody>
          <a:bodyPr/>
          <a:lstStyle/>
          <a:p>
            <a:pPr fontAlgn="base"/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작은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텐서가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큰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텐서의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크기에 맞추어 연산이 되어지는 것</a:t>
            </a:r>
            <a:endParaRPr lang="en-US" altLang="ko-KR" sz="1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endParaRPr lang="en-US" altLang="ko-KR" sz="1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큰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텐서의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ndim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에 맞도록 작은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텐서에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축이 추가되고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</a:p>
          <a:p>
            <a:pPr fontAlgn="base"/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작은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텐서가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새 축을 따라서 </a:t>
            </a:r>
            <a:endParaRPr lang="en-US" altLang="ko-KR" sz="1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큰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텐서의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크기에 맞도록 반복됨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1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7" y="931322"/>
            <a:ext cx="4568084" cy="2260400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contourW="31750"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7" y="1123852"/>
            <a:ext cx="4568084" cy="206787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446" y="3384252"/>
            <a:ext cx="5823716" cy="1473653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contourW="31750"/>
        </p:spPr>
      </p:pic>
      <p:sp>
        <p:nvSpPr>
          <p:cNvPr id="7" name="위로 굽은 화살표 6"/>
          <p:cNvSpPr/>
          <p:nvPr/>
        </p:nvSpPr>
        <p:spPr>
          <a:xfrm rot="10800000" flipH="1">
            <a:off x="4847897" y="2451536"/>
            <a:ext cx="969579" cy="804041"/>
          </a:xfrm>
          <a:prstGeom prst="bentUpArrow">
            <a:avLst>
              <a:gd name="adj1" fmla="val 25000"/>
              <a:gd name="adj2" fmla="val 35294"/>
              <a:gd name="adj3" fmla="val 25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67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06" y="1300655"/>
            <a:ext cx="7116023" cy="2543996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contourW="31750"/>
        </p:spPr>
      </p:pic>
      <p:sp>
        <p:nvSpPr>
          <p:cNvPr id="6" name="TextBox 5"/>
          <p:cNvSpPr txBox="1"/>
          <p:nvPr/>
        </p:nvSpPr>
        <p:spPr>
          <a:xfrm>
            <a:off x="8716536" y="92926"/>
            <a:ext cx="3531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 action="ppaction://hlinksldjump"/>
              </a:rPr>
              <a:t>✿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4778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3572" y="314287"/>
            <a:ext cx="2225622" cy="670500"/>
          </a:xfrm>
        </p:spPr>
        <p:txBody>
          <a:bodyPr/>
          <a:lstStyle/>
          <a:p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점곱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39508" y="314287"/>
            <a:ext cx="4507878" cy="670500"/>
          </a:xfrm>
        </p:spPr>
        <p:txBody>
          <a:bodyPr/>
          <a:lstStyle/>
          <a:p>
            <a:pPr fontAlgn="base"/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가장 널리 사용되고 유용한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연산</a:t>
            </a:r>
            <a:endParaRPr lang="en-US" altLang="ko-KR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endPara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원소별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연산과 반대로 입력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텐서의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원소들을 결합시킴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55" y="1356168"/>
            <a:ext cx="4674400" cy="3164528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contourW="31750"/>
        </p:spPr>
      </p:pic>
      <p:sp>
        <p:nvSpPr>
          <p:cNvPr id="5" name="TextBox 4"/>
          <p:cNvSpPr txBox="1"/>
          <p:nvPr/>
        </p:nvSpPr>
        <p:spPr>
          <a:xfrm>
            <a:off x="3056047" y="3834896"/>
            <a:ext cx="1581478" cy="30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* 5 + 3 * 6 = 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867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3" y="346842"/>
            <a:ext cx="5767663" cy="4208835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contourW="31750"/>
        </p:spPr>
      </p:pic>
      <p:sp>
        <p:nvSpPr>
          <p:cNvPr id="5" name="TextBox 4"/>
          <p:cNvSpPr txBox="1"/>
          <p:nvPr/>
        </p:nvSpPr>
        <p:spPr>
          <a:xfrm>
            <a:off x="2438457" y="2319591"/>
            <a:ext cx="152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* 5 + 2 * 6 = 17</a:t>
            </a:r>
          </a:p>
          <a:p>
            <a:r>
              <a:rPr lang="en-US" altLang="ko-KR" dirty="0"/>
              <a:t>2 * 5 + 3 * 6 = 28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437" y="1665865"/>
            <a:ext cx="5900026" cy="2746753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contourW="31750">
            <a:contourClr>
              <a:srgbClr val="000000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5375631" y="3687064"/>
            <a:ext cx="3406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* 5 + 2 * 7 = 19	1 * 6 + 2 * 8 = 22</a:t>
            </a:r>
          </a:p>
          <a:p>
            <a:r>
              <a:rPr lang="en-US" altLang="ko-KR" dirty="0"/>
              <a:t>2 * 5 + 3 * 7 = 31	2 * 6 + 3 * 8 =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58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438660"/>
            <a:ext cx="4422840" cy="4166530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  <p:sp>
        <p:nvSpPr>
          <p:cNvPr id="6" name="직사각형 5"/>
          <p:cNvSpPr/>
          <p:nvPr/>
        </p:nvSpPr>
        <p:spPr>
          <a:xfrm>
            <a:off x="5377620" y="1248285"/>
            <a:ext cx="3444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a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c, 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d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 . (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d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,) -&gt; (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a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c) </a:t>
            </a:r>
          </a:p>
          <a:p>
            <a:endParaRPr lang="ko-KR" altLang="en-US" sz="1600" dirty="0">
              <a:solidFill>
                <a:schemeClr val="bg2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a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c, 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d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 . (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d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e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 -&gt; (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a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c, 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e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6126" y="118946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 action="ppaction://hlinksldjump"/>
              </a:rPr>
              <a:t>✿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4844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6861" y="298522"/>
            <a:ext cx="3518394" cy="670500"/>
          </a:xfrm>
        </p:spPr>
        <p:txBody>
          <a:bodyPr/>
          <a:lstStyle/>
          <a:p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크기 변환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13647" y="3113705"/>
            <a:ext cx="4539410" cy="1679026"/>
          </a:xfrm>
        </p:spPr>
        <p:txBody>
          <a:bodyPr/>
          <a:lstStyle/>
          <a:p>
            <a:pPr fontAlgn="base"/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특정 크기에 맞게 열과 행을 재배열</a:t>
            </a:r>
            <a:endParaRPr lang="en-US" altLang="ko-KR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endPara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크기가 변환된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텐서는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원래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텐서와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원소 개수가 동일</a:t>
            </a:r>
            <a:endParaRPr lang="en-US" altLang="ko-KR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endParaRPr lang="en-US" altLang="ko-KR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신경망에 주입할 숫자 데이터를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전처리할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때 사용</a:t>
            </a:r>
            <a:endParaRPr lang="en-US" altLang="ko-KR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endParaRPr lang="en-US" altLang="ko-KR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r>
              <a:rPr lang="en-US" altLang="ko-KR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Tranpose</a:t>
            </a:r>
            <a:r>
              <a:rPr lang="en-US" altLang="ko-KR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전치</a:t>
            </a:r>
            <a:endParaRPr lang="ko-KR" altLang="en-US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392" y="414089"/>
            <a:ext cx="4892215" cy="4497588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</p:spTree>
    <p:extLst>
      <p:ext uri="{BB962C8B-B14F-4D97-AF65-F5344CB8AC3E}">
        <p14:creationId xmlns:p14="http://schemas.microsoft.com/office/powerpoint/2010/main" val="1335726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0903" y="198009"/>
            <a:ext cx="6658800" cy="670500"/>
          </a:xfrm>
        </p:spPr>
        <p:txBody>
          <a:bodyPr/>
          <a:lstStyle/>
          <a:p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연산의 기하학적 해석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7" y="1388693"/>
            <a:ext cx="4433723" cy="2807561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18" y="929607"/>
            <a:ext cx="3995996" cy="3917796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</p:spTree>
    <p:extLst>
      <p:ext uri="{BB962C8B-B14F-4D97-AF65-F5344CB8AC3E}">
        <p14:creationId xmlns:p14="http://schemas.microsoft.com/office/powerpoint/2010/main" val="343543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>
            <a:spLocks noGrp="1"/>
          </p:cNvSpPr>
          <p:nvPr>
            <p:ph type="ctrTitle"/>
          </p:nvPr>
        </p:nvSpPr>
        <p:spPr/>
        <p:txBody>
          <a:bodyPr wrap="square" lIns="91424" tIns="91424" rIns="91424" bIns="91424" anchor="t" anchorCtr="0">
            <a:noAutofit/>
          </a:bodyPr>
          <a:lstStyle/>
          <a:p>
            <a:pPr lvl="0"/>
            <a:r>
              <a:rPr lang="ko-KR" altLang="en-US" dirty="0"/>
              <a:t>인공 지능</a:t>
            </a:r>
          </a:p>
        </p:txBody>
      </p:sp>
      <p:sp>
        <p:nvSpPr>
          <p:cNvPr id="389" name="내용 개체 틀 2"/>
          <p:cNvSpPr>
            <a:spLocks noGrp="1"/>
          </p:cNvSpPr>
          <p:nvPr/>
        </p:nvSpPr>
        <p:spPr>
          <a:xfrm>
            <a:off x="440138" y="1459668"/>
            <a:ext cx="8002465" cy="3120415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/>
          <a:p>
            <a:pPr marL="400050" marR="0" lvl="0" indent="-28575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1950년대 초기, 컴퓨터 과학 분야의 일부 선각자들의 “컴퓨터가 ‘</a:t>
            </a:r>
            <a:r>
              <a:rPr kumimoji="0" lang="ko-KR" altLang="en-US" sz="1700" b="0" i="0" u="none" strike="noStrike" kern="0" cap="none" spc="0" normalizeH="0" baseline="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생각’할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수 </a:t>
            </a:r>
            <a:r>
              <a:rPr kumimoji="0" lang="ko-KR" altLang="en-US" sz="1700" b="0" i="0" u="none" strike="noStrike" kern="0" cap="none" spc="0" normalizeH="0" baseline="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있는가?”라는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질문에서 시작</a:t>
            </a:r>
          </a:p>
          <a:p>
            <a:pPr marL="400050" marR="0" lvl="0" indent="-28575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보통의 사람이 수행하는 지능적인 작업을 자동화하기 위한 연구 활동</a:t>
            </a:r>
          </a:p>
          <a:p>
            <a:pPr marL="400050" marR="0" lvl="0" indent="-28575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700" b="0" i="0" u="none" strike="noStrike" kern="0" cap="none" spc="0" normalizeH="0" baseline="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머신러닝과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ko-KR" altLang="en-US" sz="1700" b="0" i="0" u="none" strike="noStrike" kern="0" cap="none" spc="0" normalizeH="0" baseline="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딥러닝을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포괄하는 종합적인 분야</a:t>
            </a:r>
          </a:p>
          <a:p>
            <a:pPr marL="11430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Condensed Light"/>
              <a:buNone/>
              <a:defRPr/>
            </a:pPr>
            <a:r>
              <a:rPr kumimoji="0" lang="en-US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※</a:t>
            </a:r>
            <a:r>
              <a:rPr kumimoji="0" lang="ko-KR" altLang="en-US" sz="1700" b="0" i="0" u="none" strike="noStrike" kern="0" cap="none" spc="0" normalizeH="0" baseline="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심볼릭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altLang="ko-KR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AI </a:t>
            </a:r>
            <a:endParaRPr kumimoji="0" lang="ko-KR" altLang="en-US" sz="17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00050" marR="0" lvl="0" indent="-28575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학습과정이 전혀 없고 명시적 규칙을 충분히 만들어 지식을 다루는  인공지능</a:t>
            </a:r>
            <a:r>
              <a:rPr kumimoji="0" lang="en-US" altLang="ko-KR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</a:p>
          <a:p>
            <a:pPr marL="11430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Condensed Light"/>
              <a:buNone/>
              <a:defRPr/>
            </a:pPr>
            <a:r>
              <a:rPr kumimoji="0" lang="en-US" altLang="ko-KR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ex) 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초기 체스 프로그램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>
            <a:spLocks noGrp="1"/>
          </p:cNvSpPr>
          <p:nvPr>
            <p:ph type="ctrTitle"/>
          </p:nvPr>
        </p:nvSpPr>
        <p:spPr>
          <a:xfrm flipH="1">
            <a:off x="3686764" y="979035"/>
            <a:ext cx="3358055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딥러닝의</a:t>
            </a:r>
            <a:r>
              <a:rPr lang="es" sz="4000" dirty="0">
                <a:ea typeface="휴먼매직체" panose="02030504000101010101" pitchFamily="18" charset="-127"/>
              </a:rPr>
              <a:t> </a:t>
            </a:r>
            <a:r>
              <a:rPr lang="ko-KR" altLang="en-US" sz="4000" dirty="0">
                <a:ea typeface="휴먼매직체" panose="02030504000101010101" pitchFamily="18" charset="-127"/>
              </a:rPr>
              <a:t>기하학적 해석</a:t>
            </a:r>
            <a:endParaRPr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31" name="Google Shape;331;p46"/>
          <p:cNvSpPr txBox="1">
            <a:spLocks noGrp="1"/>
          </p:cNvSpPr>
          <p:nvPr>
            <p:ph type="subTitle" idx="1"/>
          </p:nvPr>
        </p:nvSpPr>
        <p:spPr>
          <a:xfrm>
            <a:off x="323488" y="1815072"/>
            <a:ext cx="8063767" cy="2488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신경망 </a:t>
            </a:r>
            <a:r>
              <a:rPr lang="en-US" altLang="ko-KR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=&gt; </a:t>
            </a:r>
            <a:r>
              <a:rPr lang="ko-KR" altLang="en-US" sz="18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연산의 연결로 구성</a:t>
            </a:r>
            <a:r>
              <a:rPr lang="en-US" altLang="ko-KR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모든 </a:t>
            </a:r>
            <a:r>
              <a:rPr lang="ko-KR" altLang="en-US" sz="18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연산 </a:t>
            </a:r>
            <a:r>
              <a:rPr lang="en-US" altLang="ko-KR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==</a:t>
            </a:r>
            <a:r>
              <a:rPr lang="ko-KR" altLang="en-US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입력 데이터의 기하학적 변환</a:t>
            </a:r>
            <a:endParaRPr lang="en-US" altLang="ko-KR" sz="1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r>
              <a:rPr lang="en-US" altLang="ko-KR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</a:p>
          <a:p>
            <a:pPr marL="0" lvl="0" indent="0"/>
            <a:r>
              <a:rPr lang="ko-KR" altLang="en-US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복잡하게 꼬여있는 데이터</a:t>
            </a:r>
            <a:br>
              <a:rPr lang="en-US" altLang="ko-KR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r>
              <a:rPr lang="en-US" altLang="ko-KR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	-&gt; </a:t>
            </a:r>
            <a:r>
              <a:rPr lang="ko-KR" altLang="en-US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심층 네트워크의 </a:t>
            </a:r>
            <a:r>
              <a:rPr lang="ko-KR" altLang="en-US" sz="1800">
                <a:latin typeface="휴먼매직체" panose="02030504000101010101" pitchFamily="18" charset="-127"/>
                <a:ea typeface="휴먼매직체" panose="02030504000101010101" pitchFamily="18" charset="-127"/>
              </a:rPr>
              <a:t>각 층에서 </a:t>
            </a:r>
            <a:r>
              <a:rPr lang="ko-KR" altLang="en-US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데이터를 조금씩 풀어주는 변환</a:t>
            </a:r>
            <a:endParaRPr lang="en-US" altLang="ko-KR" sz="1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r>
              <a:rPr lang="en-US" altLang="ko-KR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			-&gt; </a:t>
            </a:r>
            <a:r>
              <a:rPr lang="ko-KR" altLang="en-US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층을 깊게 쌓으면 아주 복잡한 분해 과정 처리 가능 </a:t>
            </a:r>
            <a:endParaRPr lang="en-US" altLang="ko-KR" sz="1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 algn="ctr"/>
            <a:endParaRPr lang="en-US" altLang="ko-KR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endParaRPr lang="en-US" altLang="ko-KR" sz="8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함초롬돋움" panose="020B0604000101010101" pitchFamily="50" charset="-127"/>
            </a:endParaRPr>
          </a:p>
          <a:p>
            <a:pPr marL="0" lvl="0" indent="0"/>
            <a:r>
              <a:rPr lang="en-US" altLang="ko-KR" sz="2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함초롬돋움" panose="020B0604000101010101" pitchFamily="50" charset="-127"/>
              </a:rPr>
              <a:t>✔</a:t>
            </a:r>
            <a:r>
              <a:rPr lang="ko-KR" altLang="en-US" sz="2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머신 러닝이 하는 일</a:t>
            </a:r>
            <a:endParaRPr lang="en-US" altLang="ko-KR" sz="2800" dirty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endParaRPr sz="1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8" name="Google Shape;5808;p76"/>
          <p:cNvGrpSpPr/>
          <p:nvPr/>
        </p:nvGrpSpPr>
        <p:grpSpPr>
          <a:xfrm>
            <a:off x="7181193" y="437980"/>
            <a:ext cx="733097" cy="854792"/>
            <a:chOff x="-48237000" y="2342650"/>
            <a:chExt cx="256800" cy="300225"/>
          </a:xfrm>
        </p:grpSpPr>
        <p:sp>
          <p:nvSpPr>
            <p:cNvPr id="9" name="Google Shape;5809;p76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10;p76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11;p76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23488" y="2286001"/>
            <a:ext cx="7780283" cy="1198179"/>
          </a:xfrm>
          <a:prstGeom prst="rect">
            <a:avLst/>
          </a:prstGeom>
          <a:noFill/>
          <a:ln w="349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575B-7B52-4B9C-981A-266D276CD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49100" y="1182750"/>
            <a:ext cx="8394900" cy="670500"/>
          </a:xfrm>
        </p:spPr>
        <p:txBody>
          <a:bodyPr/>
          <a:lstStyle/>
          <a:p>
            <a:r>
              <a:rPr lang="en-US" altLang="ko-KR" sz="2800" dirty="0"/>
              <a:t>2.4 </a:t>
            </a:r>
            <a:r>
              <a:rPr lang="ko-KR" altLang="en-US" sz="2800" dirty="0"/>
              <a:t>신경망의 엔진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그래디언트</a:t>
            </a:r>
            <a:r>
              <a:rPr lang="ko-KR" altLang="en-US" sz="2800" dirty="0"/>
              <a:t> 기반 최적화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2.4.1 </a:t>
            </a:r>
            <a:r>
              <a:rPr lang="ko-KR" altLang="en-US" sz="2800" dirty="0"/>
              <a:t>변화율이란 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2.4.2 </a:t>
            </a:r>
            <a:r>
              <a:rPr lang="ko-KR" altLang="en-US" sz="2800" dirty="0" err="1"/>
              <a:t>텐서</a:t>
            </a:r>
            <a:r>
              <a:rPr lang="ko-KR" altLang="en-US" sz="2800" dirty="0"/>
              <a:t> 연산의 변화율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그래디언트</a:t>
            </a:r>
            <a:r>
              <a:rPr lang="ko-KR" altLang="en-US" sz="2800" dirty="0"/>
              <a:t> </a:t>
            </a:r>
            <a:br>
              <a:rPr lang="en-US" altLang="ko-KR" sz="2800" dirty="0"/>
            </a:br>
            <a:r>
              <a:rPr lang="en-US" altLang="ko-KR" sz="2800" dirty="0"/>
              <a:t>2.4.3</a:t>
            </a:r>
            <a:r>
              <a:rPr lang="ko-KR" altLang="en-US" sz="2800" dirty="0"/>
              <a:t> 확률적 경사 </a:t>
            </a:r>
            <a:r>
              <a:rPr lang="ko-KR" altLang="en-US" sz="2800" dirty="0" err="1"/>
              <a:t>하강법</a:t>
            </a:r>
            <a:br>
              <a:rPr lang="en-US" altLang="ko-KR" sz="2800" dirty="0"/>
            </a:br>
            <a:r>
              <a:rPr lang="en-US" altLang="ko-KR" sz="2800" dirty="0"/>
              <a:t>2.4.4 </a:t>
            </a:r>
            <a:r>
              <a:rPr lang="ko-KR" altLang="en-US" sz="2800" dirty="0"/>
              <a:t>변화율 연결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역전파</a:t>
            </a:r>
            <a:r>
              <a:rPr lang="ko-KR" altLang="en-US" sz="2800" dirty="0"/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2062941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9E93B-0DAC-43B9-B4CD-AAEF6D6A2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sz="2400" dirty="0"/>
            </a:br>
            <a:r>
              <a:rPr lang="ko-KR" altLang="en-US" sz="3000" dirty="0"/>
              <a:t>신경망 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1. </a:t>
            </a:r>
            <a:r>
              <a:rPr lang="ko-KR" altLang="en-US" sz="2400" dirty="0"/>
              <a:t>주어진 데이터를 기반으로 미지의 데이터를 예측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2. </a:t>
            </a:r>
            <a:r>
              <a:rPr lang="ko-KR" altLang="en-US" sz="2400" dirty="0"/>
              <a:t>파라미터의 좋고 나쁨을 판단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3. </a:t>
            </a:r>
            <a:r>
              <a:rPr lang="ko-KR" altLang="en-US" sz="2400" dirty="0"/>
              <a:t>오차함수를 최소화하도록 학습을 통해 파라미터 수정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7998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80CA889-CD9A-4DE5-B1F6-8B04D99DF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000" dirty="0"/>
              <a:t>2.4.1 </a:t>
            </a:r>
            <a:r>
              <a:rPr lang="ko-KR" altLang="en-US" sz="3000" dirty="0"/>
              <a:t>변화율이란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88574AD7-5F38-4CA4-B337-2CB010D0B040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675260" y="1692132"/>
            <a:ext cx="5618888" cy="2167262"/>
          </a:xfrm>
        </p:spPr>
        <p:txBody>
          <a:bodyPr/>
          <a:lstStyle/>
          <a:p>
            <a:pPr algn="l"/>
            <a:r>
              <a:rPr lang="ko-KR" altLang="en-US" sz="2000" dirty="0"/>
              <a:t>변화율이란 그래프의 기울기를 의미합니다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ko-KR" altLang="en-US" sz="2000" dirty="0"/>
              <a:t>그래프의 기울기 </a:t>
            </a:r>
            <a:r>
              <a:rPr lang="en-US" altLang="ko-KR" sz="2000" dirty="0"/>
              <a:t>a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음수일 때 변화율은 감소하고 </a:t>
            </a:r>
            <a:r>
              <a:rPr lang="en-US" altLang="ko-KR" sz="2000" dirty="0"/>
              <a:t>a</a:t>
            </a:r>
            <a:r>
              <a:rPr lang="ko-KR" altLang="en-US" sz="2000" dirty="0"/>
              <a:t>가 양수라면 변화율은 증가합니다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변화율은 이 증감하는 속도를 의미합니다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9ACC56-75B8-4853-88BC-040200E8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39" y="1917338"/>
            <a:ext cx="3064991" cy="184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83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9BF71-5765-4B4C-8EFE-807D7FFAF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000" dirty="0"/>
              <a:t>2.4.2</a:t>
            </a:r>
            <a:r>
              <a:rPr lang="ko-KR" altLang="en-US" sz="3000" dirty="0"/>
              <a:t> </a:t>
            </a:r>
            <a:r>
              <a:rPr lang="ko-KR" altLang="en-US" sz="3000" dirty="0" err="1"/>
              <a:t>그래디언트</a:t>
            </a:r>
            <a:endParaRPr lang="ko-KR" altLang="en-US" sz="3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C0F300-24EA-4EE4-BD0A-08868B82CA8D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663859" y="2939493"/>
            <a:ext cx="7201531" cy="577800"/>
          </a:xfrm>
        </p:spPr>
        <p:txBody>
          <a:bodyPr/>
          <a:lstStyle/>
          <a:p>
            <a:pPr algn="l"/>
            <a:r>
              <a:rPr lang="ko-KR" altLang="en-US" sz="2000" dirty="0" err="1"/>
              <a:t>그래디언트란</a:t>
            </a:r>
            <a:r>
              <a:rPr lang="en-US" altLang="ko-KR" sz="2000" dirty="0"/>
              <a:t>,  </a:t>
            </a:r>
            <a:r>
              <a:rPr lang="ko-KR" altLang="en-US" sz="2000" dirty="0" err="1"/>
              <a:t>텐서</a:t>
            </a:r>
            <a:r>
              <a:rPr lang="ko-KR" altLang="en-US" sz="2000" dirty="0"/>
              <a:t> 연산의 변화율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행렬을 사용하여 </a:t>
            </a:r>
            <a:r>
              <a:rPr lang="ko-KR" altLang="en-US" sz="2000" dirty="0" err="1"/>
              <a:t>예측값과</a:t>
            </a:r>
            <a:r>
              <a:rPr lang="ko-KR" altLang="en-US" sz="2000" dirty="0"/>
              <a:t> 타깃 사이의 오차를 계산할 수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변화율과 </a:t>
            </a:r>
            <a:r>
              <a:rPr lang="ko-KR" altLang="en-US" sz="2000" dirty="0" err="1"/>
              <a:t>그래디언트의</a:t>
            </a:r>
            <a:r>
              <a:rPr lang="ko-KR" altLang="en-US" sz="2000" dirty="0"/>
              <a:t> 개념을 이해하여 학습을 수행할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6804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6736999-C3CA-4144-819E-DEC44B08D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000" dirty="0"/>
              <a:t>2.4.3 </a:t>
            </a:r>
            <a:r>
              <a:rPr lang="ko-KR" altLang="en-US" sz="3000" dirty="0"/>
              <a:t>확률적 경사 </a:t>
            </a:r>
            <a:r>
              <a:rPr lang="ko-KR" altLang="en-US" sz="3000" dirty="0" err="1"/>
              <a:t>하강법</a:t>
            </a:r>
            <a:endParaRPr lang="ko-KR" altLang="en-US" sz="30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16FDB46-CE53-40F6-A2A9-A60867C1D34A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460458" y="3442806"/>
            <a:ext cx="6278098" cy="577800"/>
          </a:xfrm>
        </p:spPr>
        <p:txBody>
          <a:bodyPr/>
          <a:lstStyle/>
          <a:p>
            <a:pPr algn="l"/>
            <a:br>
              <a:rPr lang="en-US" altLang="ko-KR" sz="2000" dirty="0"/>
            </a:br>
            <a:r>
              <a:rPr lang="ko-KR" altLang="en-US" sz="2000" dirty="0"/>
              <a:t>신경망에 적용하여 가장 작은 손실함수의 값을 만드는 가중치의 조합을 찾는 것을 의미한다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 err="1"/>
              <a:t>그래디언트의</a:t>
            </a:r>
            <a:r>
              <a:rPr lang="ko-KR" altLang="en-US" sz="2000" dirty="0"/>
              <a:t> 반대 방향으로 가중치를 업데이트하면 손실이 감소한다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확률적이라는 말은 배치데이터가 무작위 하다는 의미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7F14C4-93F6-4AF8-B945-F8147908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867" y="1936367"/>
            <a:ext cx="2286890" cy="20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42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C38BA6-7B19-48F8-9F7B-6CABCCA62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000" dirty="0"/>
              <a:t>2.4.4 </a:t>
            </a:r>
            <a:r>
              <a:rPr lang="ko-KR" altLang="en-US" sz="3000" dirty="0" err="1"/>
              <a:t>역전파</a:t>
            </a:r>
            <a:r>
              <a:rPr lang="ko-KR" altLang="en-US" sz="3000" dirty="0"/>
              <a:t> 알고리즘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F061BD2-4124-4456-9A2F-8DAEB485CD80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702052" y="3144990"/>
            <a:ext cx="7739896" cy="577800"/>
          </a:xfrm>
        </p:spPr>
        <p:txBody>
          <a:bodyPr/>
          <a:lstStyle/>
          <a:p>
            <a:pPr algn="l"/>
            <a:r>
              <a:rPr lang="ko-KR" altLang="en-US" sz="2000" dirty="0"/>
              <a:t>역전파는 최종 손실 값에서부터 시작합니다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연쇄법칙을 적용하여 최상위 층에서 하위층까지 거꾸로 진행됩니다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역전파를 통해 </a:t>
            </a:r>
            <a:r>
              <a:rPr lang="ko-KR" altLang="en-US" sz="2000" dirty="0" err="1"/>
              <a:t>정답값에</a:t>
            </a:r>
            <a:r>
              <a:rPr lang="ko-KR" altLang="en-US" sz="2000" dirty="0"/>
              <a:t> 가까워질 수 있습니다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883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>
            <a:spLocks noGrp="1"/>
          </p:cNvSpPr>
          <p:nvPr>
            <p:ph type="ctrTitle"/>
          </p:nvPr>
        </p:nvSpPr>
        <p:spPr/>
        <p:txBody>
          <a:bodyPr wrap="square" lIns="91424" tIns="91424" rIns="91424" bIns="91424" anchor="t" anchorCtr="0">
            <a:noAutofit/>
          </a:bodyPr>
          <a:lstStyle/>
          <a:p>
            <a:pPr lvl="0"/>
            <a:r>
              <a:rPr lang="ko-KR" altLang="en-US"/>
              <a:t>머신 러닝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749100" y="1311519"/>
            <a:ext cx="7691516" cy="296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내용 개체 틀 2"/>
          <p:cNvSpPr>
            <a:spLocks noGrp="1"/>
          </p:cNvSpPr>
          <p:nvPr/>
        </p:nvSpPr>
        <p:spPr>
          <a:xfrm>
            <a:off x="570768" y="1459669"/>
            <a:ext cx="8002465" cy="3120415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/>
          <a:p>
            <a:pPr marL="457200" marR="0" lvl="0" indent="-3429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700" b="0" i="0" u="none" strike="noStrike" kern="0" cap="none" spc="0" normalizeH="0" baseline="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심볼릭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altLang="ko-KR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AI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를 대체</a:t>
            </a:r>
          </a:p>
          <a:p>
            <a:pPr marL="457200" marR="0" lvl="0" indent="-3429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명시적 프로그램 되는 것이 아닌 훈련</a:t>
            </a:r>
          </a:p>
          <a:p>
            <a:pPr marL="457200" marR="0" lvl="0" indent="-3429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작업과 관련 있는 많은 샘플을 제공하면 이 데이터에서 통계적 구조를 찾아 그 작업을 자동화하기 위한 규칙을 만들어 냄</a:t>
            </a:r>
          </a:p>
          <a:p>
            <a:pPr marL="457200" marR="0" lvl="0" indent="-3429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고성능 하드웨어의 개발과 대량의 데이터셋 처리가 가능해지며 </a:t>
            </a:r>
            <a:r>
              <a:rPr kumimoji="0" lang="ko-KR" altLang="en-US" sz="1700" b="0" i="0" u="none" strike="noStrike" kern="0" cap="none" spc="0" normalizeH="0" baseline="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AI에서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가장 인기있고, 성공적인 분야가 됨</a:t>
            </a:r>
          </a:p>
          <a:p>
            <a:pPr marL="11430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Condensed Light"/>
              <a:buNone/>
              <a:defRPr/>
            </a:pPr>
            <a:endParaRPr kumimoji="0" lang="ko-KR" altLang="en-US" sz="21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28600" marR="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endParaRPr kumimoji="0" lang="ko-KR" altLang="en-US" sz="21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>
            <a:spLocks noGrp="1"/>
          </p:cNvSpPr>
          <p:nvPr>
            <p:ph type="ctrTitle"/>
          </p:nvPr>
        </p:nvSpPr>
        <p:spPr/>
        <p:txBody>
          <a:bodyPr wrap="square" lIns="91424" tIns="91424" rIns="91424" bIns="91424" anchor="t" anchorCtr="0">
            <a:noAutofit/>
          </a:bodyPr>
          <a:lstStyle/>
          <a:p>
            <a:pPr lvl="0"/>
            <a:r>
              <a:rPr lang="ko-KR" altLang="en-US"/>
              <a:t>데이터에서 표현을 학습하기</a:t>
            </a:r>
          </a:p>
        </p:txBody>
      </p:sp>
      <p:sp>
        <p:nvSpPr>
          <p:cNvPr id="426" name="내용 개체 틀 2"/>
          <p:cNvSpPr>
            <a:spLocks noGrp="1"/>
          </p:cNvSpPr>
          <p:nvPr/>
        </p:nvSpPr>
        <p:spPr>
          <a:xfrm>
            <a:off x="570768" y="1452581"/>
            <a:ext cx="8002465" cy="3120415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/>
          <a:p>
            <a:pPr marL="400050" marR="0" lvl="0" indent="-28575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머신 러닝과 딥 러닝 모두 의미 </a:t>
            </a:r>
            <a:r>
              <a:rPr kumimoji="0" lang="ko-KR" altLang="en-US" sz="1700" b="0" i="0" u="none" strike="noStrike" kern="0" cap="none" spc="0" normalizeH="0" baseline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있는 데이터로의 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변환이 중요</a:t>
            </a:r>
          </a:p>
          <a:p>
            <a:pPr marL="400050" marR="0" lvl="0" indent="-28575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의미 있는 데이터로의 변환</a:t>
            </a:r>
            <a:r>
              <a:rPr kumimoji="0" lang="en-US" altLang="ko-KR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입력데이터를 기반으로 기대 출력에 가깝게 만드는 유용한 표현을 학습시키는 것</a:t>
            </a:r>
            <a:endParaRPr kumimoji="0" lang="en-US" altLang="ko-KR" sz="17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1430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Condensed Light"/>
              <a:buNone/>
              <a:defRPr/>
            </a:pP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※</a:t>
            </a:r>
            <a:r>
              <a:rPr kumimoji="0" lang="ko-KR" altLang="en-US" sz="1700" b="0" i="0" u="none" strike="noStrike" kern="0" cap="none" spc="0" normalizeH="0" baseline="0" dirty="0" err="1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머신러닝에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필요한 </a:t>
            </a:r>
            <a:r>
              <a:rPr kumimoji="0" lang="en-US" altLang="ko-KR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가지</a:t>
            </a:r>
          </a:p>
          <a:p>
            <a:pPr marL="11430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Condensed Light"/>
              <a:buNone/>
              <a:defRPr/>
            </a:pPr>
            <a:r>
              <a:rPr kumimoji="0" lang="en-US" altLang="ko-KR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1) 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입력 데이터 포인트</a:t>
            </a:r>
          </a:p>
          <a:p>
            <a:pPr marL="11430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Condensed Light"/>
              <a:buNone/>
              <a:defRPr/>
            </a:pPr>
            <a:r>
              <a:rPr kumimoji="0" lang="en-US" altLang="ko-KR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2) 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기대 출력</a:t>
            </a:r>
          </a:p>
          <a:p>
            <a:pPr marL="11430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Condensed Light"/>
              <a:buNone/>
              <a:defRPr/>
            </a:pPr>
            <a:r>
              <a:rPr kumimoji="0" lang="en-US" altLang="ko-KR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3) </a:t>
            </a: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알고리즘 성능 측정 방법</a:t>
            </a:r>
            <a:endParaRPr kumimoji="0" lang="en-US" altLang="ko-KR" sz="17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00050" marR="0" lvl="0" indent="-28575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ko-KR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>
            <a:spLocks noGrp="1"/>
          </p:cNvSpPr>
          <p:nvPr>
            <p:ph type="ctrTitle"/>
          </p:nvPr>
        </p:nvSpPr>
        <p:spPr/>
        <p:txBody>
          <a:bodyPr wrap="square" lIns="91424" tIns="91424" rIns="91424" bIns="91424" anchor="t" anchorCtr="0">
            <a:noAutofit/>
          </a:bodyPr>
          <a:lstStyle/>
          <a:p>
            <a:pPr lvl="0"/>
            <a:r>
              <a:rPr lang="ko-KR" altLang="en-US" dirty="0" err="1"/>
              <a:t>딥러닝에서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딥</a:t>
            </a:r>
            <a:r>
              <a:rPr lang="en-US" altLang="ko-KR" dirty="0"/>
              <a:t>’</a:t>
            </a:r>
            <a:r>
              <a:rPr lang="ko-KR" altLang="en-US" dirty="0"/>
              <a:t>이란 무엇일까</a:t>
            </a:r>
            <a:r>
              <a:rPr lang="en-US" altLang="ko-KR" dirty="0"/>
              <a:t>?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749100" y="1311519"/>
            <a:ext cx="7691516" cy="296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7E6D309-38F1-4514-BD3A-1EFDB2C71195}"/>
              </a:ext>
            </a:extLst>
          </p:cNvPr>
          <p:cNvSpPr>
            <a:spLocks noGrp="1"/>
          </p:cNvSpPr>
          <p:nvPr/>
        </p:nvSpPr>
        <p:spPr>
          <a:xfrm>
            <a:off x="570768" y="1459669"/>
            <a:ext cx="8002465" cy="3120415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/>
          <a:p>
            <a:pPr marL="457200" marR="0" lvl="0" indent="-3429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어떤 깊은 통찰을 얻을 수 있다가 아닌 연속된 층으로 표현을 학습한다는 개념</a:t>
            </a:r>
            <a:endParaRPr kumimoji="0" lang="en-US" altLang="ko-KR" sz="17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marR="0" lvl="0" indent="-3429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데이터로부터 모델을 만드는 데 얼마나 많은 층을 사용했는지</a:t>
            </a:r>
            <a:endParaRPr kumimoji="0" lang="en-US" altLang="ko-KR" sz="17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marR="0" lvl="0" indent="-34290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700" b="0" i="0" u="none" strike="noStrike" kern="0" cap="none" spc="0" normalizeH="0" baseline="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층 기본 표현 학습 또는 계층적 표현 학습</a:t>
            </a:r>
            <a:endParaRPr kumimoji="0" lang="en-US" altLang="ko-KR" sz="17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1430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Condensed Light"/>
              <a:buNone/>
              <a:defRPr/>
            </a:pPr>
            <a:endParaRPr kumimoji="0" lang="en-US" altLang="ko-KR" sz="21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1430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Condensed Light"/>
              <a:buNone/>
              <a:defRPr/>
            </a:pPr>
            <a:endParaRPr kumimoji="0" lang="ko-KR" altLang="en-US" sz="21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28600" marR="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endParaRPr kumimoji="0" lang="ko-KR" altLang="en-US" sz="21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>
            <a:spLocks noGrp="1"/>
          </p:cNvSpPr>
          <p:nvPr>
            <p:ph type="ctrTitle"/>
          </p:nvPr>
        </p:nvSpPr>
        <p:spPr>
          <a:xfrm flipH="1">
            <a:off x="334584" y="380406"/>
            <a:ext cx="8693801" cy="670500"/>
          </a:xfrm>
        </p:spPr>
        <p:txBody>
          <a:bodyPr wrap="square" lIns="91424" tIns="91424" rIns="91424" bIns="91424" anchor="t" anchorCtr="0">
            <a:noAutofit/>
          </a:bodyPr>
          <a:lstStyle/>
          <a:p>
            <a:pPr lvl="0"/>
            <a:r>
              <a:rPr lang="ko-KR" altLang="en-US" dirty="0"/>
              <a:t>그림 </a:t>
            </a:r>
            <a:r>
              <a:rPr lang="en-US" altLang="ko-KR" dirty="0"/>
              <a:t>3</a:t>
            </a:r>
            <a:r>
              <a:rPr lang="ko-KR" altLang="en-US" dirty="0"/>
              <a:t>개로 </a:t>
            </a:r>
            <a:r>
              <a:rPr lang="ko-KR" altLang="en-US" dirty="0" err="1"/>
              <a:t>딥러닝의</a:t>
            </a:r>
            <a:r>
              <a:rPr lang="ko-KR" altLang="en-US" dirty="0"/>
              <a:t> 작동 원리 이해하기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749100" y="1311519"/>
            <a:ext cx="7691516" cy="296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FDF4F9-EE7E-47DF-A665-1AB2208369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82" t="14676" r="33253" b="65823"/>
          <a:stretch/>
        </p:blipFill>
        <p:spPr>
          <a:xfrm>
            <a:off x="749100" y="1403349"/>
            <a:ext cx="2160000" cy="1793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157235-ED51-4686-9D1A-66728688F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98" t="52909" r="39114" b="18829"/>
          <a:stretch/>
        </p:blipFill>
        <p:spPr>
          <a:xfrm>
            <a:off x="3452035" y="1403348"/>
            <a:ext cx="2160000" cy="17939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6BCDBB-5D4A-4C1A-83B3-619A6099B8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0" t="17036" r="40703" b="53900"/>
          <a:stretch/>
        </p:blipFill>
        <p:spPr>
          <a:xfrm>
            <a:off x="6154970" y="1403348"/>
            <a:ext cx="2160000" cy="1825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3AC488-44FB-413E-B0F7-D98A2EFE6DC7}"/>
              </a:ext>
            </a:extLst>
          </p:cNvPr>
          <p:cNvSpPr txBox="1"/>
          <p:nvPr/>
        </p:nvSpPr>
        <p:spPr>
          <a:xfrm>
            <a:off x="749100" y="3231709"/>
            <a:ext cx="2160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2"/>
                </a:solidFill>
                <a:latin typeface="-apple-system"/>
              </a:rPr>
              <a:t>신경망은 가중치를 파라미터로 가짐</a:t>
            </a:r>
            <a:endParaRPr lang="en-US" altLang="ko-KR" sz="1700" b="0" i="0" dirty="0">
              <a:solidFill>
                <a:schemeClr val="bg2"/>
              </a:solidFill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378F5-F123-4DD9-8023-B46F04849779}"/>
              </a:ext>
            </a:extLst>
          </p:cNvPr>
          <p:cNvSpPr txBox="1"/>
          <p:nvPr/>
        </p:nvSpPr>
        <p:spPr>
          <a:xfrm>
            <a:off x="3452035" y="3231709"/>
            <a:ext cx="2160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2"/>
                </a:solidFill>
                <a:latin typeface="-apple-system"/>
              </a:rPr>
              <a:t>손실 함수가 신경망의 출력  품질을 측정</a:t>
            </a:r>
            <a:endParaRPr lang="en-US" altLang="ko-KR" sz="1700" b="0" i="0" dirty="0">
              <a:solidFill>
                <a:schemeClr val="bg2"/>
              </a:solidFill>
              <a:effectLst/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E0CC3-05FE-42B7-AC4C-50E69A0C9A4B}"/>
              </a:ext>
            </a:extLst>
          </p:cNvPr>
          <p:cNvSpPr txBox="1"/>
          <p:nvPr/>
        </p:nvSpPr>
        <p:spPr>
          <a:xfrm>
            <a:off x="6154970" y="3330728"/>
            <a:ext cx="2160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2"/>
                </a:solidFill>
                <a:latin typeface="-apple-system"/>
              </a:rPr>
              <a:t>손실 점수를 피드백 신호로 사용하여 가중치 조정</a:t>
            </a:r>
            <a:endParaRPr lang="en-US" altLang="ko-KR" sz="1700" b="0" i="0" dirty="0">
              <a:solidFill>
                <a:schemeClr val="bg2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>
            <a:spLocks noGrp="1"/>
          </p:cNvSpPr>
          <p:nvPr>
            <p:ph type="ctrTitle"/>
          </p:nvPr>
        </p:nvSpPr>
        <p:spPr/>
        <p:txBody>
          <a:bodyPr wrap="square" lIns="91424" tIns="91424" rIns="91424" bIns="91424" anchor="t" anchorCtr="0">
            <a:noAutofit/>
          </a:bodyPr>
          <a:lstStyle/>
          <a:p>
            <a:pPr lvl="0"/>
            <a:r>
              <a:rPr lang="ko-KR" altLang="en-US"/>
              <a:t>지금까지 딥러닝의 성과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749100" y="1311519"/>
            <a:ext cx="7691516" cy="296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CBEFFF3-45A1-44DC-8096-EBD6F4152DB3}"/>
              </a:ext>
            </a:extLst>
          </p:cNvPr>
          <p:cNvSpPr>
            <a:spLocks noGrp="1"/>
          </p:cNvSpPr>
          <p:nvPr/>
        </p:nvSpPr>
        <p:spPr>
          <a:xfrm>
            <a:off x="570768" y="1459669"/>
            <a:ext cx="8002465" cy="3120415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/>
          <a:p>
            <a:pPr marL="342900" indent="-34290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chemeClr val="bg2"/>
                </a:solidFill>
                <a:effectLst/>
                <a:latin typeface="-apple-system"/>
              </a:rPr>
              <a:t>사람 수준의 이미지 분류</a:t>
            </a:r>
            <a:r>
              <a:rPr lang="en-US" altLang="ko-KR" sz="1700" b="0" i="0" dirty="0">
                <a:solidFill>
                  <a:schemeClr val="bg2"/>
                </a:solidFill>
                <a:effectLst/>
                <a:latin typeface="-apple-system"/>
              </a:rPr>
              <a:t>, </a:t>
            </a:r>
            <a:r>
              <a:rPr lang="ko-KR" altLang="en-US" sz="1700" b="0" i="0" dirty="0">
                <a:solidFill>
                  <a:schemeClr val="bg2"/>
                </a:solidFill>
                <a:effectLst/>
                <a:latin typeface="-apple-system"/>
              </a:rPr>
              <a:t>음성 인식</a:t>
            </a:r>
            <a:r>
              <a:rPr lang="en-US" altLang="ko-KR" sz="1700" b="0" i="0" dirty="0">
                <a:solidFill>
                  <a:schemeClr val="bg2"/>
                </a:solidFill>
                <a:effectLst/>
                <a:latin typeface="-apple-system"/>
              </a:rPr>
              <a:t>, </a:t>
            </a:r>
            <a:r>
              <a:rPr lang="ko-KR" altLang="en-US" sz="1700" b="0" i="0" dirty="0">
                <a:solidFill>
                  <a:schemeClr val="bg2"/>
                </a:solidFill>
                <a:effectLst/>
                <a:latin typeface="-apple-system"/>
              </a:rPr>
              <a:t>필기 인식</a:t>
            </a:r>
          </a:p>
          <a:p>
            <a:pPr marL="342900" indent="-34290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chemeClr val="bg2"/>
                </a:solidFill>
                <a:effectLst/>
                <a:latin typeface="-apple-system"/>
              </a:rPr>
              <a:t>향상된 기계 번역</a:t>
            </a:r>
          </a:p>
          <a:p>
            <a:pPr marL="342900" indent="-34290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chemeClr val="bg2"/>
                </a:solidFill>
                <a:effectLst/>
                <a:latin typeface="-apple-system"/>
              </a:rPr>
              <a:t>향상된 </a:t>
            </a:r>
            <a:r>
              <a:rPr lang="en-US" altLang="ko-KR" sz="1700" b="0" i="0" dirty="0">
                <a:solidFill>
                  <a:schemeClr val="bg2"/>
                </a:solidFill>
                <a:effectLst/>
                <a:latin typeface="-apple-system"/>
              </a:rPr>
              <a:t>TTS </a:t>
            </a:r>
            <a:r>
              <a:rPr lang="ko-KR" altLang="en-US" sz="1700" b="0" i="0" dirty="0">
                <a:solidFill>
                  <a:schemeClr val="bg2"/>
                </a:solidFill>
                <a:effectLst/>
                <a:latin typeface="-apple-system"/>
              </a:rPr>
              <a:t>변환</a:t>
            </a:r>
          </a:p>
          <a:p>
            <a:pPr marL="342900" indent="-34290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chemeClr val="bg2"/>
                </a:solidFill>
                <a:effectLst/>
                <a:latin typeface="-apple-system"/>
              </a:rPr>
              <a:t>디지털 비서</a:t>
            </a:r>
          </a:p>
          <a:p>
            <a:pPr marL="342900" indent="-34290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chemeClr val="bg2"/>
                </a:solidFill>
                <a:effectLst/>
                <a:latin typeface="-apple-system"/>
              </a:rPr>
              <a:t>자율 주행 능력</a:t>
            </a:r>
          </a:p>
          <a:p>
            <a:pPr marL="342900" indent="-34290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chemeClr val="bg2"/>
                </a:solidFill>
                <a:effectLst/>
                <a:latin typeface="-apple-system"/>
              </a:rPr>
              <a:t>광고 타겟팅</a:t>
            </a:r>
          </a:p>
          <a:p>
            <a:pPr marL="342900" indent="-34290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chemeClr val="bg2"/>
                </a:solidFill>
                <a:effectLst/>
                <a:latin typeface="-apple-system"/>
              </a:rPr>
              <a:t>웹 검색 엔진 결과</a:t>
            </a:r>
          </a:p>
          <a:p>
            <a:pPr marL="342900" indent="-34290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chemeClr val="bg2"/>
                </a:solidFill>
                <a:effectLst/>
                <a:latin typeface="-apple-system"/>
              </a:rPr>
              <a:t>자연어 질문 대답 능력</a:t>
            </a:r>
          </a:p>
          <a:p>
            <a:pPr marL="342900" indent="-34290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sz="1700" b="0" i="0" dirty="0">
                <a:solidFill>
                  <a:schemeClr val="bg2"/>
                </a:solidFill>
                <a:effectLst/>
                <a:latin typeface="-apple-system"/>
              </a:rPr>
              <a:t>바둑</a:t>
            </a:r>
          </a:p>
          <a:p>
            <a:pPr marL="11430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Condensed Light"/>
              <a:buNone/>
              <a:defRPr/>
            </a:pPr>
            <a:endParaRPr kumimoji="0" lang="en-US" altLang="ko-KR" sz="21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1430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Condensed Light"/>
              <a:buNone/>
              <a:defRPr/>
            </a:pPr>
            <a:endParaRPr kumimoji="0" lang="en-US" altLang="ko-KR" sz="21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14300" marR="0" lvl="0" indent="0" algn="just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 Condensed Light"/>
              <a:buNone/>
              <a:defRPr/>
            </a:pPr>
            <a:endParaRPr kumimoji="0" lang="ko-KR" altLang="en-US" sz="21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28600" marR="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Char char="•"/>
              <a:defRPr/>
            </a:pPr>
            <a:endParaRPr kumimoji="0" lang="ko-KR" altLang="en-US" sz="2100" b="0" i="0" u="none" strike="noStrike" kern="0" cap="none" spc="0" normalizeH="0" baseline="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2169</Words>
  <Application>Microsoft Office PowerPoint</Application>
  <PresentationFormat>화면 슬라이드 쇼(16:9)</PresentationFormat>
  <Paragraphs>278</Paragraphs>
  <Slides>46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61" baseType="lpstr">
      <vt:lpstr>12롯데마트드림Bold</vt:lpstr>
      <vt:lpstr>12롯데마트행복Medium</vt:lpstr>
      <vt:lpstr>-apple-system</vt:lpstr>
      <vt:lpstr>Fira Sans Extra Condensed Medium</vt:lpstr>
      <vt:lpstr>HY헤드라인M</vt:lpstr>
      <vt:lpstr>Righteous</vt:lpstr>
      <vt:lpstr>Roboto Condensed Light</vt:lpstr>
      <vt:lpstr>Roboto Slab Regular</vt:lpstr>
      <vt:lpstr>Squada One</vt:lpstr>
      <vt:lpstr>함초롬돋움</vt:lpstr>
      <vt:lpstr>헤드라인</vt:lpstr>
      <vt:lpstr>휴먼매직체</vt:lpstr>
      <vt:lpstr>Arial</vt:lpstr>
      <vt:lpstr>Courier New</vt:lpstr>
      <vt:lpstr>Tech Startup by Slidesgo</vt:lpstr>
      <vt:lpstr>A팀 1,2장 발표</vt:lpstr>
      <vt:lpstr>1장 딥러닝이란 무엇인가?</vt:lpstr>
      <vt:lpstr>1-1.인공지능과 머신러닝, 딥러닝</vt:lpstr>
      <vt:lpstr>인공 지능</vt:lpstr>
      <vt:lpstr>머신 러닝</vt:lpstr>
      <vt:lpstr>데이터에서 표현을 학습하기</vt:lpstr>
      <vt:lpstr>딥러닝에서 ‘딥’이란 무엇일까?</vt:lpstr>
      <vt:lpstr>그림 3개로 딥러닝의 작동 원리 이해하기</vt:lpstr>
      <vt:lpstr>지금까지 딥러닝의 성과</vt:lpstr>
      <vt:lpstr>AI에 대한 전망</vt:lpstr>
      <vt:lpstr>1.2 머신 러닝의 간략한 역사</vt:lpstr>
      <vt:lpstr>확률적 모델링</vt:lpstr>
      <vt:lpstr>초창기 신경망</vt:lpstr>
      <vt:lpstr>커널 방법</vt:lpstr>
      <vt:lpstr>결정 트리, 랜덤 포레스트, 그래디언트 부스팅 머신</vt:lpstr>
      <vt:lpstr>딥러닝의 특징</vt:lpstr>
      <vt:lpstr>1.3 왜 딥러닝일까?</vt:lpstr>
      <vt:lpstr>하드웨어</vt:lpstr>
      <vt:lpstr>데이터셋</vt:lpstr>
      <vt:lpstr>알고리즘</vt:lpstr>
      <vt:lpstr>딥러닝의 지속성</vt:lpstr>
      <vt:lpstr>2장 신경망의  수학적 구성 요소</vt:lpstr>
      <vt:lpstr>신경망과의 첫 만남</vt:lpstr>
      <vt:lpstr>신경망을 위한 데이터 표현</vt:lpstr>
      <vt:lpstr>텐서의 핵심 속성</vt:lpstr>
      <vt:lpstr>넘파이로 텐서 조작하기</vt:lpstr>
      <vt:lpstr>배치 데이터</vt:lpstr>
      <vt:lpstr>텐서의 실제 사례</vt:lpstr>
      <vt:lpstr>텐서 연산</vt:lpstr>
      <vt:lpstr>①keras.layers.Dense(512, activation=‘relu’) ②output = relu(dot(W, input) + b)</vt:lpstr>
      <vt:lpstr>텐서 연산</vt:lpstr>
      <vt:lpstr>원소별 연산 </vt:lpstr>
      <vt:lpstr>브로드캐스팅</vt:lpstr>
      <vt:lpstr>PowerPoint 프레젠테이션</vt:lpstr>
      <vt:lpstr>텐서 점곱</vt:lpstr>
      <vt:lpstr>PowerPoint 프레젠테이션</vt:lpstr>
      <vt:lpstr>PowerPoint 프레젠테이션</vt:lpstr>
      <vt:lpstr>텐서 크기 변환</vt:lpstr>
      <vt:lpstr>텐서 연산의 기하학적 해석</vt:lpstr>
      <vt:lpstr>딥러닝의 기하학적 해석</vt:lpstr>
      <vt:lpstr>2.4 신경망의 엔진 : 그래디언트 기반 최적화  2.4.1 변화율이란 ? 2.4.2 텐서 연산의 변화율 : 그래디언트  2.4.3 확률적 경사 하강법 2.4.4 변화율 연결 : 역전파 알고리즘</vt:lpstr>
      <vt:lpstr> 신경망    1. 주어진 데이터를 기반으로 미지의 데이터를 예측  2. 파라미터의 좋고 나쁨을 판단  3. 오차함수를 최소화하도록 학습을 통해 파라미터 수정    </vt:lpstr>
      <vt:lpstr>2.4.1 변화율이란</vt:lpstr>
      <vt:lpstr>2.4.2 그래디언트</vt:lpstr>
      <vt:lpstr>2.4.3 확률적 경사 하강법</vt:lpstr>
      <vt:lpstr>2.4.4 역전파 알고리즘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</dc:title>
  <cp:lastModifiedBy>김경수</cp:lastModifiedBy>
  <cp:revision>38</cp:revision>
  <dcterms:modified xsi:type="dcterms:W3CDTF">2021-01-07T12:35:14Z</dcterms:modified>
  <cp:version/>
</cp:coreProperties>
</file>