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sldIdLst>
    <p:sldId id="257" r:id="rId5"/>
    <p:sldId id="275" r:id="rId6"/>
    <p:sldId id="258" r:id="rId7"/>
    <p:sldId id="259" r:id="rId8"/>
    <p:sldId id="260" r:id="rId9"/>
    <p:sldId id="263" r:id="rId10"/>
    <p:sldId id="264" r:id="rId11"/>
    <p:sldId id="267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908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75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8680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71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1330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3199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782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5843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589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150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480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893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190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508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11748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52523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38807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5683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6131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73973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08135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418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63831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4691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91141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81384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46042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6989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61200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4454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69454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1591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9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86783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0885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5250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0053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40153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157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27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70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52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649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61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326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338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456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446192" y="1482545"/>
            <a:ext cx="5384800" cy="2717800"/>
          </a:xfrm>
          <a:custGeom>
            <a:avLst/>
            <a:gdLst>
              <a:gd name="connsiteX0" fmla="*/ 313281 w 5384800"/>
              <a:gd name="connsiteY0" fmla="*/ 0 h 2717800"/>
              <a:gd name="connsiteX1" fmla="*/ 3682742 w 5384800"/>
              <a:gd name="connsiteY1" fmla="*/ 0 h 2717800"/>
              <a:gd name="connsiteX2" fmla="*/ 3128673 w 5384800"/>
              <a:gd name="connsiteY2" fmla="*/ 153838 h 2717800"/>
              <a:gd name="connsiteX3" fmla="*/ 433399 w 5384800"/>
              <a:gd name="connsiteY3" fmla="*/ 153838 h 2717800"/>
              <a:gd name="connsiteX4" fmla="*/ 187325 w 5384800"/>
              <a:gd name="connsiteY4" fmla="*/ 399912 h 2717800"/>
              <a:gd name="connsiteX5" fmla="*/ 187325 w 5384800"/>
              <a:gd name="connsiteY5" fmla="*/ 2317889 h 2717800"/>
              <a:gd name="connsiteX6" fmla="*/ 433399 w 5384800"/>
              <a:gd name="connsiteY6" fmla="*/ 2563963 h 2717800"/>
              <a:gd name="connsiteX7" fmla="*/ 4951401 w 5384800"/>
              <a:gd name="connsiteY7" fmla="*/ 2563963 h 2717800"/>
              <a:gd name="connsiteX8" fmla="*/ 5197475 w 5384800"/>
              <a:gd name="connsiteY8" fmla="*/ 2317889 h 2717800"/>
              <a:gd name="connsiteX9" fmla="*/ 5197475 w 5384800"/>
              <a:gd name="connsiteY9" fmla="*/ 2200275 h 2717800"/>
              <a:gd name="connsiteX10" fmla="*/ 5384800 w 5384800"/>
              <a:gd name="connsiteY10" fmla="*/ 2200275 h 2717800"/>
              <a:gd name="connsiteX11" fmla="*/ 5384800 w 5384800"/>
              <a:gd name="connsiteY11" fmla="*/ 2404519 h 2717800"/>
              <a:gd name="connsiteX12" fmla="*/ 5071519 w 5384800"/>
              <a:gd name="connsiteY12" fmla="*/ 2717800 h 2717800"/>
              <a:gd name="connsiteX13" fmla="*/ 313281 w 5384800"/>
              <a:gd name="connsiteY13" fmla="*/ 2717800 h 2717800"/>
              <a:gd name="connsiteX14" fmla="*/ 0 w 5384800"/>
              <a:gd name="connsiteY14" fmla="*/ 2404519 h 2717800"/>
              <a:gd name="connsiteX15" fmla="*/ 0 w 5384800"/>
              <a:gd name="connsiteY15" fmla="*/ 313281 h 2717800"/>
              <a:gd name="connsiteX16" fmla="*/ 313281 w 5384800"/>
              <a:gd name="connsiteY16" fmla="*/ 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84800" h="2717800">
                <a:moveTo>
                  <a:pt x="313281" y="0"/>
                </a:moveTo>
                <a:lnTo>
                  <a:pt x="3682742" y="0"/>
                </a:lnTo>
                <a:lnTo>
                  <a:pt x="3128673" y="153838"/>
                </a:lnTo>
                <a:lnTo>
                  <a:pt x="433399" y="153838"/>
                </a:lnTo>
                <a:cubicBezTo>
                  <a:pt x="297496" y="153838"/>
                  <a:pt x="187325" y="264009"/>
                  <a:pt x="187325" y="399912"/>
                </a:cubicBezTo>
                <a:lnTo>
                  <a:pt x="187325" y="2317889"/>
                </a:lnTo>
                <a:cubicBezTo>
                  <a:pt x="187325" y="2453792"/>
                  <a:pt x="297496" y="2563963"/>
                  <a:pt x="433399" y="2563963"/>
                </a:cubicBezTo>
                <a:lnTo>
                  <a:pt x="4951401" y="2563963"/>
                </a:lnTo>
                <a:cubicBezTo>
                  <a:pt x="5087304" y="2563963"/>
                  <a:pt x="5197475" y="2453792"/>
                  <a:pt x="5197475" y="2317889"/>
                </a:cubicBezTo>
                <a:lnTo>
                  <a:pt x="5197475" y="2200275"/>
                </a:lnTo>
                <a:lnTo>
                  <a:pt x="5384800" y="2200275"/>
                </a:lnTo>
                <a:lnTo>
                  <a:pt x="5384800" y="2404519"/>
                </a:lnTo>
                <a:cubicBezTo>
                  <a:pt x="5384800" y="2577539"/>
                  <a:pt x="5244539" y="2717800"/>
                  <a:pt x="5071519" y="2717800"/>
                </a:cubicBezTo>
                <a:lnTo>
                  <a:pt x="313281" y="2717800"/>
                </a:lnTo>
                <a:cubicBezTo>
                  <a:pt x="140261" y="2717800"/>
                  <a:pt x="0" y="2577539"/>
                  <a:pt x="0" y="2404519"/>
                </a:cubicBezTo>
                <a:lnTo>
                  <a:pt x="0" y="313281"/>
                </a:lnTo>
                <a:cubicBezTo>
                  <a:pt x="0" y="140261"/>
                  <a:pt x="140261" y="0"/>
                  <a:pt x="313281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 fov="4200000">
              <a:rot lat="20989980" lon="19517180" rev="221200"/>
            </a:camera>
            <a:lightRig rig="threePt" dir="t"/>
          </a:scene3d>
          <a:sp3d extrusionH="6350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62332" y="1931582"/>
            <a:ext cx="6055502" cy="1992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</a:t>
            </a:r>
            <a:r>
              <a:rPr kumimoji="0" lang="ko-KR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장 </a:t>
            </a:r>
            <a:r>
              <a:rPr kumimoji="0" lang="ko-KR" alt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생성모델을</a:t>
            </a:r>
            <a:r>
              <a:rPr kumimoji="0" lang="ko-KR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위한 </a:t>
            </a:r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	 </a:t>
            </a:r>
            <a:r>
              <a:rPr kumimoji="0" lang="ko-KR" alt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딥러닝</a:t>
            </a:r>
            <a:endParaRPr kumimoji="0" lang="en-US" altLang="ko-KR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976292" y="4838700"/>
            <a:ext cx="5613400" cy="584200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42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85189" y="-81202"/>
            <a:ext cx="47338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8.1.4 </a:t>
            </a:r>
            <a:r>
              <a:rPr kumimoji="0" lang="ko-KR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글자 수준의 </a:t>
            </a:r>
            <a:r>
              <a:rPr kumimoji="0" lang="en-US" altLang="ko-KR" sz="2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LSTM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텍스트 생성 모델 구현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25520" y="1534626"/>
            <a:ext cx="601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모델의 예측이 주어졌을 때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샘플링하는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함수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719" y="2451109"/>
            <a:ext cx="6001687" cy="20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9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85189" y="-81202"/>
            <a:ext cx="47338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8.1.4 </a:t>
            </a:r>
            <a:r>
              <a:rPr kumimoji="0" lang="ko-KR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글자 수준의 </a:t>
            </a:r>
            <a:r>
              <a:rPr kumimoji="0" lang="en-US" altLang="ko-KR" sz="2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LSTM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텍스트 생성 모델 구현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336" y="1351280"/>
            <a:ext cx="5255971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6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85189" y="-81202"/>
            <a:ext cx="47338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8.1.4 </a:t>
            </a:r>
            <a:r>
              <a:rPr kumimoji="0" lang="ko-KR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글자 수준의 </a:t>
            </a:r>
            <a:r>
              <a:rPr kumimoji="0" lang="en-US" altLang="ko-KR" sz="2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LSTM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텍스트 생성 모델 구현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814" y="1574361"/>
            <a:ext cx="5528945" cy="399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0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85189" y="-81202"/>
            <a:ext cx="47338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8.1.4 </a:t>
            </a:r>
            <a:r>
              <a:rPr kumimoji="0" lang="ko-KR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글자 수준의 </a:t>
            </a:r>
            <a:r>
              <a:rPr kumimoji="0" lang="en-US" altLang="ko-KR" sz="2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LSTM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텍스트 생성 모델 구현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9120" y="1524000"/>
            <a:ext cx="93675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에포크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20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Epoch 1/1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200278/200278 [==============================] - 81s 405us/step - loss: 1.3503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--- </a:t>
            </a:r>
            <a:r>
              <a:rPr lang="ko-KR" altLang="en-US" dirty="0" smtClean="0">
                <a:solidFill>
                  <a:schemeClr val="bg1"/>
                </a:solidFill>
              </a:rPr>
              <a:t>시드 텍스트</a:t>
            </a:r>
            <a:r>
              <a:rPr lang="en-US" altLang="ko-KR" dirty="0" smtClean="0">
                <a:solidFill>
                  <a:schemeClr val="bg1"/>
                </a:solidFill>
              </a:rPr>
              <a:t>: "the slowly ascending ranks and classes, in which,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through </a:t>
            </a:r>
            <a:r>
              <a:rPr lang="en-US" altLang="ko-KR" dirty="0" err="1" smtClean="0">
                <a:solidFill>
                  <a:schemeClr val="bg1"/>
                </a:solidFill>
              </a:rPr>
              <a:t>fo</a:t>
            </a:r>
            <a:r>
              <a:rPr lang="en-US" altLang="ko-KR" dirty="0" smtClean="0">
                <a:solidFill>
                  <a:schemeClr val="bg1"/>
                </a:solidFill>
              </a:rPr>
              <a:t>"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------ </a:t>
            </a:r>
            <a:r>
              <a:rPr lang="ko-KR" altLang="en-US" dirty="0" smtClean="0">
                <a:solidFill>
                  <a:schemeClr val="bg1"/>
                </a:solidFill>
              </a:rPr>
              <a:t>온도</a:t>
            </a:r>
            <a:r>
              <a:rPr lang="en-US" altLang="ko-KR" dirty="0" smtClean="0">
                <a:solidFill>
                  <a:schemeClr val="bg1"/>
                </a:solidFill>
              </a:rPr>
              <a:t>: 0.2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the slowly ascending ranks and classes, in which,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through form of the </a:t>
            </a:r>
            <a:r>
              <a:rPr lang="en-US" altLang="ko-KR" dirty="0" smtClean="0">
                <a:solidFill>
                  <a:srgbClr val="FF0000"/>
                </a:solidFill>
              </a:rPr>
              <a:t>same the sense of the sense of </a:t>
            </a:r>
            <a:r>
              <a:rPr lang="en-US" altLang="ko-KR" dirty="0" smtClean="0">
                <a:solidFill>
                  <a:schemeClr val="bg1"/>
                </a:solidFill>
              </a:rPr>
              <a:t>the profound and religion and superficial and the present and the promises and the most and the soul is the </a:t>
            </a:r>
            <a:r>
              <a:rPr lang="en-US" altLang="ko-KR" dirty="0" smtClean="0">
                <a:solidFill>
                  <a:srgbClr val="FF0000"/>
                </a:solidFill>
              </a:rPr>
              <a:t>consequence of </a:t>
            </a:r>
            <a:r>
              <a:rPr lang="en-US" altLang="ko-KR" dirty="0" smtClean="0">
                <a:solidFill>
                  <a:schemeClr val="bg1"/>
                </a:solidFill>
              </a:rPr>
              <a:t>the contemplation of the fact that the consequence of the </a:t>
            </a:r>
            <a:r>
              <a:rPr lang="en-US" altLang="ko-KR" dirty="0" smtClean="0">
                <a:solidFill>
                  <a:srgbClr val="FF0000"/>
                </a:solidFill>
              </a:rPr>
              <a:t>consequence of </a:t>
            </a:r>
            <a:r>
              <a:rPr lang="en-US" altLang="ko-KR" dirty="0" smtClean="0">
                <a:solidFill>
                  <a:schemeClr val="bg1"/>
                </a:solidFill>
              </a:rPr>
              <a:t>the spirit of the spirit </a:t>
            </a:r>
            <a:r>
              <a:rPr lang="en-US" altLang="ko-KR" dirty="0" smtClean="0">
                <a:solidFill>
                  <a:srgbClr val="FF0000"/>
                </a:solidFill>
              </a:rPr>
              <a:t>the sense of the sense of </a:t>
            </a:r>
            <a:r>
              <a:rPr lang="en-US" altLang="ko-KR" dirty="0" smtClean="0">
                <a:solidFill>
                  <a:schemeClr val="bg1"/>
                </a:solidFill>
              </a:rPr>
              <a:t>the philosopher </a:t>
            </a:r>
            <a:r>
              <a:rPr lang="en-US" altLang="ko-KR" dirty="0" smtClean="0">
                <a:solidFill>
                  <a:srgbClr val="FF0000"/>
                </a:solidFill>
              </a:rPr>
              <a:t>the sense of </a:t>
            </a:r>
            <a:r>
              <a:rPr lang="en-US" altLang="ko-KR" dirty="0" smtClean="0">
                <a:solidFill>
                  <a:schemeClr val="bg1"/>
                </a:solidFill>
              </a:rPr>
              <a:t>the soul as the </a:t>
            </a:r>
            <a:r>
              <a:rPr lang="en-US" altLang="ko-KR" dirty="0" err="1" smtClean="0">
                <a:solidFill>
                  <a:schemeClr val="bg1"/>
                </a:solidFill>
              </a:rPr>
              <a:t>surm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the sense of </a:t>
            </a:r>
            <a:r>
              <a:rPr lang="en-US" altLang="ko-KR" dirty="0" smtClean="0">
                <a:solidFill>
                  <a:schemeClr val="bg1"/>
                </a:solidFill>
              </a:rPr>
              <a:t>the </a:t>
            </a:r>
            <a:r>
              <a:rPr lang="en-US" altLang="ko-KR" dirty="0" smtClean="0">
                <a:solidFill>
                  <a:srgbClr val="FF0000"/>
                </a:solidFill>
              </a:rPr>
              <a:t>soul the sense of the sense of </a:t>
            </a:r>
            <a:r>
              <a:rPr lang="en-US" altLang="ko-KR" dirty="0" smtClean="0">
                <a:solidFill>
                  <a:schemeClr val="bg1"/>
                </a:solidFill>
              </a:rPr>
              <a:t>the </a:t>
            </a:r>
            <a:r>
              <a:rPr lang="en-US" altLang="ko-KR" dirty="0" err="1" smtClean="0">
                <a:solidFill>
                  <a:schemeClr val="bg1"/>
                </a:solidFill>
              </a:rPr>
              <a:t>surmitatio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86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85189" y="-81202"/>
            <a:ext cx="47338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8.1.4 </a:t>
            </a:r>
            <a:r>
              <a:rPr kumimoji="0" lang="ko-KR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글자 수준의 </a:t>
            </a:r>
            <a:r>
              <a:rPr kumimoji="0" lang="en-US" altLang="ko-KR" sz="2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LSTM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텍스트 생성 모델 구현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6092" y="1391775"/>
            <a:ext cx="107086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dirty="0" smtClean="0">
                <a:solidFill>
                  <a:prstClr val="white"/>
                </a:solidFill>
              </a:rPr>
              <a:t>--- </a:t>
            </a:r>
            <a:r>
              <a:rPr lang="ko-KR" altLang="en-US" dirty="0" smtClean="0">
                <a:solidFill>
                  <a:prstClr val="white"/>
                </a:solidFill>
              </a:rPr>
              <a:t>시드 텍스트</a:t>
            </a:r>
            <a:r>
              <a:rPr lang="en-US" altLang="ko-KR" dirty="0" smtClean="0">
                <a:solidFill>
                  <a:prstClr val="white"/>
                </a:solidFill>
              </a:rPr>
              <a:t>: "the slowly ascending ranks and classes, in which,</a:t>
            </a:r>
          </a:p>
          <a:p>
            <a:pPr lvl="0"/>
            <a:endParaRPr lang="en-US" altLang="ko-KR" dirty="0" smtClean="0">
              <a:solidFill>
                <a:prstClr val="white"/>
              </a:solidFill>
            </a:endParaRPr>
          </a:p>
          <a:p>
            <a:pPr lvl="0"/>
            <a:endParaRPr lang="en-US" altLang="ko-KR" dirty="0">
              <a:solidFill>
                <a:prstClr val="white"/>
              </a:solidFill>
            </a:endParaRPr>
          </a:p>
          <a:p>
            <a:pPr lvl="0"/>
            <a:r>
              <a:rPr lang="en-US" altLang="ko-KR" dirty="0" smtClean="0">
                <a:solidFill>
                  <a:prstClr val="white"/>
                </a:solidFill>
              </a:rPr>
              <a:t>------ </a:t>
            </a:r>
            <a:r>
              <a:rPr lang="ko-KR" altLang="en-US" dirty="0">
                <a:solidFill>
                  <a:prstClr val="white"/>
                </a:solidFill>
              </a:rPr>
              <a:t>온도</a:t>
            </a:r>
            <a:r>
              <a:rPr lang="en-US" altLang="ko-KR" dirty="0">
                <a:solidFill>
                  <a:prstClr val="white"/>
                </a:solidFill>
              </a:rPr>
              <a:t>: 0.5</a:t>
            </a:r>
          </a:p>
          <a:p>
            <a:pPr lvl="0"/>
            <a:r>
              <a:rPr lang="en-US" altLang="ko-KR" dirty="0">
                <a:solidFill>
                  <a:prstClr val="white"/>
                </a:solidFill>
              </a:rPr>
              <a:t>the slowly ascending ranks and classes, in which,</a:t>
            </a:r>
          </a:p>
          <a:p>
            <a:pPr lvl="0"/>
            <a:r>
              <a:rPr lang="en-US" altLang="ko-KR" dirty="0">
                <a:solidFill>
                  <a:prstClr val="white"/>
                </a:solidFill>
              </a:rPr>
              <a:t>through </a:t>
            </a:r>
            <a:r>
              <a:rPr lang="en-US" altLang="ko-KR" dirty="0" err="1">
                <a:solidFill>
                  <a:prstClr val="white"/>
                </a:solidFill>
              </a:rPr>
              <a:t>formitation</a:t>
            </a:r>
            <a:r>
              <a:rPr lang="en-US" altLang="ko-KR" dirty="0">
                <a:solidFill>
                  <a:prstClr val="white"/>
                </a:solidFill>
              </a:rPr>
              <a:t> of the promise and more strange and inclined as the explanation of decided something the entire </a:t>
            </a:r>
            <a:r>
              <a:rPr lang="en-US" altLang="ko-KR" dirty="0" err="1">
                <a:solidFill>
                  <a:prstClr val="white"/>
                </a:solidFill>
              </a:rPr>
              <a:t>approvatic</a:t>
            </a:r>
            <a:r>
              <a:rPr lang="en-US" altLang="ko-KR" dirty="0">
                <a:solidFill>
                  <a:prstClr val="white"/>
                </a:solidFill>
              </a:rPr>
              <a:t> and for the sensitive the </a:t>
            </a:r>
            <a:r>
              <a:rPr lang="en-US" altLang="ko-KR" dirty="0" err="1">
                <a:solidFill>
                  <a:prstClr val="white"/>
                </a:solidFill>
              </a:rPr>
              <a:t>discorreedpent</a:t>
            </a:r>
            <a:r>
              <a:rPr lang="en-US" altLang="ko-KR" dirty="0">
                <a:solidFill>
                  <a:prstClr val="white"/>
                </a:solidFill>
              </a:rPr>
              <a:t> and a the </a:t>
            </a:r>
            <a:r>
              <a:rPr lang="en-US" altLang="ko-KR" dirty="0" err="1">
                <a:solidFill>
                  <a:prstClr val="white"/>
                </a:solidFill>
              </a:rPr>
              <a:t>privilegistic</a:t>
            </a:r>
            <a:r>
              <a:rPr lang="en-US" altLang="ko-KR" dirty="0">
                <a:solidFill>
                  <a:prstClr val="white"/>
                </a:solidFill>
              </a:rPr>
              <a:t> and </a:t>
            </a:r>
            <a:r>
              <a:rPr lang="en-US" altLang="ko-KR" dirty="0" err="1">
                <a:solidFill>
                  <a:prstClr val="white"/>
                </a:solidFill>
              </a:rPr>
              <a:t>and</a:t>
            </a:r>
            <a:r>
              <a:rPr lang="en-US" altLang="ko-KR" dirty="0">
                <a:solidFill>
                  <a:prstClr val="white"/>
                </a:solidFill>
              </a:rPr>
              <a:t> every good and the gratitude, the possess in the </a:t>
            </a:r>
            <a:r>
              <a:rPr lang="en-US" altLang="ko-KR" dirty="0" err="1">
                <a:solidFill>
                  <a:prstClr val="white"/>
                </a:solidFill>
              </a:rPr>
              <a:t>basism</a:t>
            </a:r>
            <a:r>
              <a:rPr lang="en-US" altLang="ko-KR" dirty="0">
                <a:solidFill>
                  <a:prstClr val="white"/>
                </a:solidFill>
              </a:rPr>
              <a:t> for the conscious </a:t>
            </a:r>
            <a:r>
              <a:rPr lang="en-US" altLang="ko-KR" dirty="0" err="1">
                <a:solidFill>
                  <a:prstClr val="white"/>
                </a:solidFill>
              </a:rPr>
              <a:t>perfound</a:t>
            </a:r>
            <a:r>
              <a:rPr lang="en-US" altLang="ko-KR" dirty="0">
                <a:solidFill>
                  <a:prstClr val="white"/>
                </a:solidFill>
              </a:rPr>
              <a:t> itself and compulsion in the sense and characters. the religion from the desires as the </a:t>
            </a:r>
            <a:r>
              <a:rPr lang="en-US" altLang="ko-KR" dirty="0" err="1">
                <a:solidFill>
                  <a:prstClr val="white"/>
                </a:solidFill>
              </a:rPr>
              <a:t>asceture</a:t>
            </a:r>
            <a:r>
              <a:rPr lang="en-US" altLang="ko-KR" dirty="0">
                <a:solidFill>
                  <a:prstClr val="white"/>
                </a:solidFill>
              </a:rPr>
              <a:t>, and the law-go such a souls a</a:t>
            </a:r>
          </a:p>
          <a:p>
            <a:pPr lvl="0"/>
            <a:r>
              <a:rPr lang="en-US" altLang="ko-KR" dirty="0">
                <a:solidFill>
                  <a:prstClr val="white"/>
                </a:solidFill>
              </a:rPr>
              <a:t>------ </a:t>
            </a:r>
            <a:r>
              <a:rPr lang="ko-KR" altLang="en-US" dirty="0">
                <a:solidFill>
                  <a:prstClr val="white"/>
                </a:solidFill>
              </a:rPr>
              <a:t>온도</a:t>
            </a:r>
            <a:r>
              <a:rPr lang="en-US" altLang="ko-KR" dirty="0">
                <a:solidFill>
                  <a:prstClr val="white"/>
                </a:solidFill>
              </a:rPr>
              <a:t>: 1.0</a:t>
            </a:r>
          </a:p>
          <a:p>
            <a:pPr lvl="0"/>
            <a:r>
              <a:rPr lang="en-US" altLang="ko-KR" dirty="0">
                <a:solidFill>
                  <a:prstClr val="white"/>
                </a:solidFill>
              </a:rPr>
              <a:t>the slowly ascending ranks and classes, in which,</a:t>
            </a:r>
          </a:p>
          <a:p>
            <a:pPr lvl="0"/>
            <a:r>
              <a:rPr lang="en-US" altLang="ko-KR" dirty="0">
                <a:solidFill>
                  <a:prstClr val="white"/>
                </a:solidFill>
              </a:rPr>
              <a:t>through </a:t>
            </a:r>
            <a:r>
              <a:rPr lang="en-US" altLang="ko-KR" dirty="0" err="1">
                <a:solidFill>
                  <a:prstClr val="white"/>
                </a:solidFill>
              </a:rPr>
              <a:t>forcearity</a:t>
            </a:r>
            <a:r>
              <a:rPr lang="en-US" altLang="ko-KR" dirty="0">
                <a:solidFill>
                  <a:prstClr val="white"/>
                </a:solidFill>
              </a:rPr>
              <a:t>. you had it about determines art of </a:t>
            </a:r>
            <a:r>
              <a:rPr lang="en-US" altLang="ko-KR" dirty="0" err="1">
                <a:solidFill>
                  <a:prstClr val="white"/>
                </a:solidFill>
              </a:rPr>
              <a:t>manines</a:t>
            </a:r>
            <a:r>
              <a:rPr lang="en-US" altLang="ko-KR" dirty="0">
                <a:solidFill>
                  <a:prstClr val="white"/>
                </a:solidFill>
              </a:rPr>
              <a:t>, reverence that the </a:t>
            </a:r>
            <a:r>
              <a:rPr lang="en-US" altLang="ko-KR" dirty="0" err="1">
                <a:solidFill>
                  <a:prstClr val="white"/>
                </a:solidFill>
              </a:rPr>
              <a:t>readness</a:t>
            </a:r>
            <a:r>
              <a:rPr lang="en-US" altLang="ko-KR" dirty="0">
                <a:solidFill>
                  <a:prstClr val="white"/>
                </a:solidFill>
              </a:rPr>
              <a:t> of the </a:t>
            </a:r>
            <a:r>
              <a:rPr lang="en-US" altLang="ko-KR" dirty="0" err="1">
                <a:solidFill>
                  <a:prstClr val="white"/>
                </a:solidFill>
              </a:rPr>
              <a:t>abstion</a:t>
            </a:r>
            <a:r>
              <a:rPr lang="en-US" altLang="ko-KR" dirty="0">
                <a:solidFill>
                  <a:prstClr val="white"/>
                </a:solidFill>
              </a:rPr>
              <a:t> of mad should do self against which they with the </a:t>
            </a:r>
            <a:r>
              <a:rPr lang="en-US" altLang="ko-KR" dirty="0" err="1">
                <a:solidFill>
                  <a:prstClr val="white"/>
                </a:solidFill>
              </a:rPr>
              <a:t>chultical</a:t>
            </a:r>
            <a:r>
              <a:rPr lang="en-US" altLang="ko-KR" dirty="0">
                <a:solidFill>
                  <a:prstClr val="white"/>
                </a:solidFill>
              </a:rPr>
              <a:t> rests </a:t>
            </a:r>
            <a:r>
              <a:rPr lang="en-US" altLang="ko-KR" dirty="0" err="1">
                <a:solidFill>
                  <a:prstClr val="white"/>
                </a:solidFill>
              </a:rPr>
              <a:t>misaking</a:t>
            </a:r>
            <a:r>
              <a:rPr lang="en-US" altLang="ko-KR" dirty="0">
                <a:solidFill>
                  <a:prstClr val="white"/>
                </a:solidFill>
              </a:rPr>
              <a:t> has</a:t>
            </a:r>
          </a:p>
          <a:p>
            <a:pPr lvl="0"/>
            <a:r>
              <a:rPr lang="en-US" altLang="ko-KR" dirty="0">
                <a:solidFill>
                  <a:prstClr val="white"/>
                </a:solidFill>
              </a:rPr>
              <a:t>into our fear of the great yet </a:t>
            </a:r>
            <a:r>
              <a:rPr lang="en-US" altLang="ko-KR" dirty="0" err="1">
                <a:solidFill>
                  <a:prstClr val="white"/>
                </a:solidFill>
              </a:rPr>
              <a:t>mediol</a:t>
            </a:r>
            <a:r>
              <a:rPr lang="en-US" altLang="ko-KR" dirty="0">
                <a:solidFill>
                  <a:prstClr val="white"/>
                </a:solidFill>
              </a:rPr>
              <a:t> time. this should necessary which the purpose, or at the </a:t>
            </a:r>
            <a:r>
              <a:rPr lang="en-US" altLang="ko-KR" dirty="0" err="1">
                <a:solidFill>
                  <a:prstClr val="white"/>
                </a:solidFill>
              </a:rPr>
              <a:t>serius</a:t>
            </a:r>
            <a:endParaRPr lang="en-US" altLang="ko-KR" dirty="0">
              <a:solidFill>
                <a:prstClr val="white"/>
              </a:solidFill>
            </a:endParaRPr>
          </a:p>
          <a:p>
            <a:pPr lvl="0"/>
            <a:r>
              <a:rPr lang="en-US" altLang="ko-KR" dirty="0">
                <a:solidFill>
                  <a:prstClr val="white"/>
                </a:solidFill>
              </a:rPr>
              <a:t>of the sensed higher, on "</a:t>
            </a:r>
            <a:r>
              <a:rPr lang="en-US" altLang="ko-KR" dirty="0" err="1">
                <a:solidFill>
                  <a:prstClr val="white"/>
                </a:solidFill>
              </a:rPr>
              <a:t>eaproved</a:t>
            </a:r>
            <a:r>
              <a:rPr lang="en-US" altLang="ko-KR" dirty="0">
                <a:solidFill>
                  <a:prstClr val="white"/>
                </a:solidFill>
              </a:rPr>
              <a:t>, as </a:t>
            </a:r>
            <a:r>
              <a:rPr lang="en-US" altLang="ko-KR" dirty="0" err="1">
                <a:solidFill>
                  <a:prstClr val="white"/>
                </a:solidFill>
              </a:rPr>
              <a:t>hartic</a:t>
            </a:r>
            <a:r>
              <a:rPr lang="en-US" altLang="ko-KR" dirty="0">
                <a:solidFill>
                  <a:prstClr val="white"/>
                </a:solidFill>
              </a:rPr>
              <a:t> of</a:t>
            </a:r>
          </a:p>
          <a:p>
            <a:pPr lvl="0"/>
            <a:r>
              <a:rPr lang="en-US" altLang="ko-KR" dirty="0">
                <a:solidFill>
                  <a:prstClr val="white"/>
                </a:solidFill>
              </a:rPr>
              <a:t>the </a:t>
            </a:r>
            <a:r>
              <a:rPr lang="en-US" altLang="ko-KR" dirty="0" err="1">
                <a:solidFill>
                  <a:prstClr val="white"/>
                </a:solidFill>
              </a:rPr>
              <a:t>chacas</a:t>
            </a:r>
            <a:r>
              <a:rPr lang="en-US" altLang="ko-KR" dirty="0">
                <a:solidFill>
                  <a:prstClr val="white"/>
                </a:solidFill>
              </a:rPr>
              <a:t> the </a:t>
            </a:r>
            <a:r>
              <a:rPr lang="en-US" altLang="ko-KR" dirty="0" err="1">
                <a:solidFill>
                  <a:prstClr val="white"/>
                </a:solidFill>
              </a:rPr>
              <a:t>disunderstand</a:t>
            </a:r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en-US" altLang="ko-KR" dirty="0" err="1">
                <a:solidFill>
                  <a:prstClr val="white"/>
                </a:solidFill>
              </a:rPr>
              <a:t>ashon</a:t>
            </a:r>
            <a:r>
              <a:rPr lang="en-US" altLang="ko-KR" dirty="0">
                <a:solidFill>
                  <a:prstClr val="white"/>
                </a:solidFill>
              </a:rPr>
              <a:t> and </a:t>
            </a:r>
            <a:r>
              <a:rPr lang="en-US" altLang="ko-KR" dirty="0" err="1">
                <a:solidFill>
                  <a:prstClr val="white"/>
                </a:solidFill>
              </a:rPr>
              <a:t>misnce</a:t>
            </a:r>
            <a:r>
              <a:rPr lang="en-US" altLang="ko-KR" dirty="0">
                <a:solidFill>
                  <a:prstClr val="white"/>
                </a:solidFill>
              </a:rPr>
              <a:t>, it hardly and who </a:t>
            </a:r>
            <a:r>
              <a:rPr lang="en-US" altLang="ko-KR" dirty="0" err="1">
                <a:solidFill>
                  <a:prstClr val="white"/>
                </a:solidFill>
              </a:rPr>
              <a:t>appearar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51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85189" y="-81202"/>
            <a:ext cx="47338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8.1.4 </a:t>
            </a:r>
            <a:r>
              <a:rPr kumimoji="0" lang="ko-KR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글자 수준의 </a:t>
            </a:r>
            <a:r>
              <a:rPr kumimoji="0" lang="en-US" altLang="ko-KR" sz="2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LSTM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텍스트 생성 모델 구현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6092" y="1507191"/>
            <a:ext cx="107086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dirty="0" smtClean="0">
                <a:solidFill>
                  <a:prstClr val="white"/>
                </a:solidFill>
              </a:rPr>
              <a:t>--- </a:t>
            </a:r>
            <a:r>
              <a:rPr lang="ko-KR" altLang="en-US" dirty="0" smtClean="0">
                <a:solidFill>
                  <a:prstClr val="white"/>
                </a:solidFill>
              </a:rPr>
              <a:t>시드 텍스트</a:t>
            </a:r>
            <a:r>
              <a:rPr lang="en-US" altLang="ko-KR" dirty="0" smtClean="0">
                <a:solidFill>
                  <a:prstClr val="white"/>
                </a:solidFill>
              </a:rPr>
              <a:t>: "the slowly ascending ranks and classes, in which,</a:t>
            </a:r>
          </a:p>
          <a:p>
            <a:pPr lvl="0"/>
            <a:endParaRPr lang="en-US" altLang="ko-KR" dirty="0" smtClean="0">
              <a:solidFill>
                <a:prstClr val="white"/>
              </a:solidFill>
            </a:endParaRPr>
          </a:p>
          <a:p>
            <a:pPr lvl="0"/>
            <a:r>
              <a:rPr lang="en-US" altLang="ko-KR" dirty="0" smtClean="0">
                <a:solidFill>
                  <a:prstClr val="white"/>
                </a:solidFill>
              </a:rPr>
              <a:t>------ </a:t>
            </a:r>
            <a:r>
              <a:rPr lang="ko-KR" altLang="en-US" dirty="0">
                <a:solidFill>
                  <a:prstClr val="white"/>
                </a:solidFill>
              </a:rPr>
              <a:t>온도</a:t>
            </a:r>
            <a:r>
              <a:rPr lang="en-US" altLang="ko-KR" dirty="0">
                <a:solidFill>
                  <a:prstClr val="white"/>
                </a:solidFill>
              </a:rPr>
              <a:t>: 1.2</a:t>
            </a:r>
          </a:p>
          <a:p>
            <a:pPr lvl="0"/>
            <a:r>
              <a:rPr lang="en-US" altLang="ko-KR" dirty="0">
                <a:solidFill>
                  <a:prstClr val="white"/>
                </a:solidFill>
              </a:rPr>
              <a:t>the slowly ascending ranks and classes, in which,</a:t>
            </a:r>
          </a:p>
          <a:p>
            <a:pPr lvl="0"/>
            <a:r>
              <a:rPr lang="en-US" altLang="ko-KR" dirty="0">
                <a:solidFill>
                  <a:prstClr val="white"/>
                </a:solidFill>
              </a:rPr>
              <a:t>through for </a:t>
            </a:r>
            <a:r>
              <a:rPr lang="en-US" altLang="ko-KR" dirty="0" err="1">
                <a:solidFill>
                  <a:prstClr val="white"/>
                </a:solidFill>
              </a:rPr>
              <a:t>ordariotloane</a:t>
            </a:r>
            <a:r>
              <a:rPr lang="en-US" altLang="ko-KR" dirty="0">
                <a:solidFill>
                  <a:prstClr val="white"/>
                </a:solidFill>
              </a:rPr>
              <a:t> of</a:t>
            </a:r>
          </a:p>
          <a:p>
            <a:pPr lvl="0"/>
            <a:r>
              <a:rPr lang="en-US" altLang="ko-KR" dirty="0" err="1">
                <a:solidFill>
                  <a:prstClr val="white"/>
                </a:solidFill>
              </a:rPr>
              <a:t>travellines</a:t>
            </a:r>
            <a:r>
              <a:rPr lang="en-US" altLang="ko-KR" dirty="0">
                <a:solidFill>
                  <a:prstClr val="white"/>
                </a:solidFill>
              </a:rPr>
              <a:t>" cannot </a:t>
            </a:r>
            <a:r>
              <a:rPr lang="en-US" altLang="ko-KR" dirty="0" err="1">
                <a:solidFill>
                  <a:prstClr val="white"/>
                </a:solidFill>
              </a:rPr>
              <a:t>asmotonay</a:t>
            </a:r>
            <a:r>
              <a:rPr lang="en-US" altLang="ko-KR" dirty="0">
                <a:solidFill>
                  <a:prstClr val="white"/>
                </a:solidFill>
              </a:rPr>
              <a:t> musician should fear-deed </a:t>
            </a:r>
            <a:r>
              <a:rPr lang="en-US" altLang="ko-KR" dirty="0" err="1">
                <a:solidFill>
                  <a:prstClr val="white"/>
                </a:solidFill>
              </a:rPr>
              <a:t>comantable</a:t>
            </a:r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en-US" altLang="ko-KR" dirty="0" err="1">
                <a:solidFill>
                  <a:prstClr val="white"/>
                </a:solidFill>
              </a:rPr>
              <a:t>bakecre</a:t>
            </a:r>
            <a:r>
              <a:rPr lang="en-US" altLang="ko-KR" dirty="0">
                <a:solidFill>
                  <a:prstClr val="white"/>
                </a:solidFill>
              </a:rPr>
              <a:t>. </a:t>
            </a:r>
          </a:p>
          <a:p>
            <a:pPr lvl="0"/>
            <a:r>
              <a:rPr lang="en-US" altLang="ko-KR" dirty="0" err="1">
                <a:solidFill>
                  <a:prstClr val="white"/>
                </a:solidFill>
              </a:rPr>
              <a:t>yo</a:t>
            </a:r>
            <a:endParaRPr lang="en-US" altLang="ko-KR" dirty="0">
              <a:solidFill>
                <a:prstClr val="white"/>
              </a:solidFill>
            </a:endParaRPr>
          </a:p>
          <a:p>
            <a:pPr lvl="0"/>
            <a:r>
              <a:rPr lang="en-US" altLang="ko-KR" dirty="0">
                <a:solidFill>
                  <a:prstClr val="white"/>
                </a:solidFill>
              </a:rPr>
              <a:t>is-</a:t>
            </a:r>
            <a:r>
              <a:rPr lang="en-US" altLang="ko-KR" dirty="0" err="1">
                <a:solidFill>
                  <a:prstClr val="white"/>
                </a:solidFill>
              </a:rPr>
              <a:t>setiintedpcies</a:t>
            </a:r>
            <a:r>
              <a:rPr lang="en-US" altLang="ko-KR" dirty="0">
                <a:solidFill>
                  <a:prstClr val="white"/>
                </a:solidFill>
              </a:rPr>
              <a:t>, the science, </a:t>
            </a:r>
            <a:r>
              <a:rPr lang="en-US" altLang="ko-KR" dirty="0" err="1">
                <a:solidFill>
                  <a:prstClr val="white"/>
                </a:solidFill>
              </a:rPr>
              <a:t>hardin</a:t>
            </a:r>
            <a:r>
              <a:rPr lang="en-US" altLang="ko-KR" dirty="0">
                <a:solidFill>
                  <a:prstClr val="white"/>
                </a:solidFill>
              </a:rPr>
              <a:t> when</a:t>
            </a:r>
          </a:p>
          <a:p>
            <a:pPr lvl="0"/>
            <a:r>
              <a:rPr lang="en-US" altLang="ko-KR" dirty="0">
                <a:solidFill>
                  <a:prstClr val="white"/>
                </a:solidFill>
              </a:rPr>
              <a:t>in the knowledge hitherto </a:t>
            </a:r>
            <a:r>
              <a:rPr lang="en-US" altLang="ko-KR" dirty="0" err="1">
                <a:solidFill>
                  <a:prstClr val="white"/>
                </a:solidFill>
              </a:rPr>
              <a:t>easure</a:t>
            </a:r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en-US" altLang="ko-KR" dirty="0" err="1">
                <a:solidFill>
                  <a:prstClr val="white"/>
                </a:solidFill>
              </a:rPr>
              <a:t>elsuty</a:t>
            </a:r>
            <a:r>
              <a:rPr lang="en-US" altLang="ko-KR" dirty="0">
                <a:solidFill>
                  <a:prstClr val="white"/>
                </a:solidFill>
              </a:rPr>
              <a:t> talkers--</a:t>
            </a:r>
            <a:r>
              <a:rPr lang="en-US" altLang="ko-KR" dirty="0" err="1">
                <a:solidFill>
                  <a:prstClr val="white"/>
                </a:solidFill>
              </a:rPr>
              <a:t>reby</a:t>
            </a:r>
            <a:r>
              <a:rPr lang="en-US" altLang="ko-KR" dirty="0">
                <a:solidFill>
                  <a:prstClr val="white"/>
                </a:solidFill>
              </a:rPr>
              <a:t> to u </a:t>
            </a:r>
            <a:r>
              <a:rPr lang="en-US" altLang="ko-KR" dirty="0" err="1">
                <a:solidFill>
                  <a:prstClr val="white"/>
                </a:solidFill>
              </a:rPr>
              <a:t>cro</a:t>
            </a:r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en-US" altLang="ko-KR" dirty="0" err="1">
                <a:solidFill>
                  <a:prstClr val="white"/>
                </a:solidFill>
              </a:rPr>
              <a:t>ote</a:t>
            </a:r>
            <a:r>
              <a:rPr lang="en-US" altLang="ko-KR" dirty="0">
                <a:solidFill>
                  <a:prstClr val="white"/>
                </a:solidFill>
              </a:rPr>
              <a:t> more </a:t>
            </a:r>
            <a:r>
              <a:rPr lang="en-US" altLang="ko-KR" dirty="0" err="1">
                <a:solidFill>
                  <a:prstClr val="white"/>
                </a:solidFill>
              </a:rPr>
              <a:t>tode</a:t>
            </a:r>
            <a:r>
              <a:rPr lang="en-US" altLang="ko-KR" dirty="0">
                <a:solidFill>
                  <a:prstClr val="white"/>
                </a:solidFill>
              </a:rPr>
              <a:t> over good when </a:t>
            </a:r>
            <a:r>
              <a:rPr lang="en-US" altLang="ko-KR" dirty="0" err="1">
                <a:solidFill>
                  <a:prstClr val="white"/>
                </a:solidFill>
              </a:rPr>
              <a:t>oneay</a:t>
            </a:r>
            <a:r>
              <a:rPr lang="en-US" altLang="ko-KR" dirty="0">
                <a:solidFill>
                  <a:prstClr val="white"/>
                </a:solidFill>
              </a:rPr>
              <a:t>.</a:t>
            </a:r>
          </a:p>
          <a:p>
            <a:pPr lvl="0"/>
            <a:endParaRPr lang="en-US" altLang="ko-KR" dirty="0">
              <a:solidFill>
                <a:prstClr val="white"/>
              </a:solidFill>
            </a:endParaRPr>
          </a:p>
          <a:p>
            <a:pPr lvl="0"/>
            <a:r>
              <a:rPr lang="en-US" altLang="ko-KR" dirty="0">
                <a:solidFill>
                  <a:prstClr val="white"/>
                </a:solidFill>
              </a:rPr>
              <a:t>137. so </a:t>
            </a:r>
            <a:r>
              <a:rPr lang="en-US" altLang="ko-KR" dirty="0" err="1">
                <a:solidFill>
                  <a:prstClr val="white"/>
                </a:solidFill>
              </a:rPr>
              <a:t>ruan</a:t>
            </a:r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en-US" altLang="ko-KR" dirty="0" err="1">
                <a:solidFill>
                  <a:prstClr val="white"/>
                </a:solidFill>
              </a:rPr>
              <a:t>soritation</a:t>
            </a:r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en-US" altLang="ko-KR" dirty="0" err="1">
                <a:solidFill>
                  <a:prstClr val="white"/>
                </a:solidFill>
              </a:rPr>
              <a:t>cauculles</a:t>
            </a:r>
            <a:r>
              <a:rPr lang="en-US" altLang="ko-KR" dirty="0">
                <a:solidFill>
                  <a:prstClr val="white"/>
                </a:solidFill>
              </a:rPr>
              <a:t>. hence lab-at which the</a:t>
            </a:r>
          </a:p>
          <a:p>
            <a:pPr lvl="0"/>
            <a:r>
              <a:rPr lang="en-US" altLang="ko-KR" dirty="0" err="1">
                <a:solidFill>
                  <a:prstClr val="white"/>
                </a:solidFill>
              </a:rPr>
              <a:t>armetors</a:t>
            </a:r>
            <a:r>
              <a:rPr lang="en-US" altLang="ko-KR" dirty="0">
                <a:solidFill>
                  <a:prstClr val="white"/>
                </a:solidFill>
              </a:rPr>
              <a:t> has the </a:t>
            </a:r>
            <a:r>
              <a:rPr lang="en-US" altLang="ko-KR" dirty="0" err="1">
                <a:solidFill>
                  <a:prstClr val="white"/>
                </a:solidFill>
              </a:rPr>
              <a:t>ravoled</a:t>
            </a:r>
            <a:r>
              <a:rPr lang="en-US" altLang="ko-KR" dirty="0">
                <a:solidFill>
                  <a:prstClr val="white"/>
                </a:solidFill>
              </a:rPr>
              <a:t>-</a:t>
            </a:r>
          </a:p>
          <a:p>
            <a:pPr lvl="0"/>
            <a:r>
              <a:rPr lang="en-US" altLang="ko-KR" dirty="0">
                <a:solidFill>
                  <a:prstClr val="white"/>
                </a:solidFill>
              </a:rPr>
              <a:t>up </a:t>
            </a:r>
            <a:r>
              <a:rPr lang="en-US" altLang="ko-KR" dirty="0" err="1">
                <a:solidFill>
                  <a:prstClr val="white"/>
                </a:solidFill>
              </a:rPr>
              <a:t>un;cle</a:t>
            </a:r>
            <a:r>
              <a:rPr lang="en-US" altLang="ko-KR" dirty="0">
                <a:solidFill>
                  <a:prstClr val="white"/>
                </a:solidFill>
              </a:rPr>
              <a:t> term thing, </a:t>
            </a:r>
            <a:r>
              <a:rPr lang="en-US" altLang="ko-KR" dirty="0" err="1">
                <a:solidFill>
                  <a:prstClr val="white"/>
                </a:solidFill>
              </a:rPr>
              <a:t>morappering</a:t>
            </a:r>
            <a:r>
              <a:rPr lang="en-US" altLang="ko-KR" dirty="0">
                <a:solidFill>
                  <a:prstClr val="white"/>
                </a:solidFill>
              </a:rPr>
              <a:t> of a </a:t>
            </a:r>
            <a:r>
              <a:rPr lang="en-US" altLang="ko-KR" dirty="0" err="1">
                <a:solidFill>
                  <a:prstClr val="white"/>
                </a:solidFill>
              </a:rPr>
              <a:t>poten</a:t>
            </a:r>
            <a:endParaRPr lang="en-US" altLang="ko-KR" dirty="0">
              <a:solidFill>
                <a:prstClr val="white"/>
              </a:solidFill>
            </a:endParaRPr>
          </a:p>
          <a:p>
            <a:pPr lvl="0"/>
            <a:r>
              <a:rPr lang="en-US" altLang="ko-KR" dirty="0" err="1">
                <a:solidFill>
                  <a:prstClr val="white"/>
                </a:solidFill>
              </a:rPr>
              <a:t>fastioning</a:t>
            </a:r>
            <a:r>
              <a:rPr lang="en-US" altLang="ko-KR" dirty="0">
                <a:solidFill>
                  <a:prstClr val="white"/>
                </a:solidFill>
              </a:rPr>
              <a:t> short and</a:t>
            </a:r>
          </a:p>
          <a:p>
            <a:pPr lvl="0"/>
            <a:r>
              <a:rPr lang="en-US" altLang="ko-KR" dirty="0" err="1">
                <a:solidFill>
                  <a:prstClr val="white"/>
                </a:solidFill>
              </a:rPr>
              <a:t>quilita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95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85189" y="-81202"/>
            <a:ext cx="47338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8.1.4 </a:t>
            </a:r>
            <a:r>
              <a:rPr kumimoji="0" lang="ko-KR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글자 수준의 </a:t>
            </a:r>
            <a:r>
              <a:rPr kumimoji="0" lang="en-US" altLang="ko-KR" sz="2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LSTM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텍스트 생성 모델 구현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6092" y="1507191"/>
            <a:ext cx="107086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---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시드 텍스트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"the slowly ascending ranks and classes, in which,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------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온도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1.2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the slowly ascending ranks and classes, in which,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through for 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ordariotloane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of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travellines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" cannot 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asmotonay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musician should fear-deed 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comantable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bakecre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yo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is-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setiintedpcies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the science, 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hardin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when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 the knowledge hitherto 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easure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elsuty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talkers--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reby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to u 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cro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ote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more 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tode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over good when 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oneay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137. so 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ruan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soritation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cauculles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hence lab-at which the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armetors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has the 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ravoled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up 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un;cle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term thing, 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morappering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of a 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poten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fastioning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short and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quilita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04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32789" y="151042"/>
            <a:ext cx="47338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8.1.5 </a:t>
            </a:r>
            <a:r>
              <a:rPr kumimoji="0" lang="ko-KR" alt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정리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45920" y="1798320"/>
            <a:ext cx="9286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낮은 온도는 아주 반복적이고 예상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국부적 구조는 거의 동일</a:t>
            </a:r>
            <a:r>
              <a:rPr lang="en-US" altLang="ko-KR" dirty="0" smtClean="0">
                <a:solidFill>
                  <a:schemeClr val="bg1"/>
                </a:solidFill>
              </a:rPr>
              <a:t>) </a:t>
            </a:r>
            <a:r>
              <a:rPr lang="ko-KR" altLang="en-US" dirty="0" smtClean="0">
                <a:solidFill>
                  <a:schemeClr val="bg1"/>
                </a:solidFill>
              </a:rPr>
              <a:t>높은 온도는 흥미롭고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</a:t>
            </a:r>
            <a:r>
              <a:rPr lang="ko-KR" altLang="en-US" dirty="0" smtClean="0">
                <a:solidFill>
                  <a:schemeClr val="bg1"/>
                </a:solidFill>
              </a:rPr>
              <a:t> 놀랍고 창의적 또한 새로운 단어도 창조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국부적 구조 무너짐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    학습된 구조와 </a:t>
            </a:r>
            <a:r>
              <a:rPr lang="ko-KR" altLang="en-US" dirty="0" err="1" smtClean="0">
                <a:solidFill>
                  <a:schemeClr val="bg1"/>
                </a:solidFill>
              </a:rPr>
              <a:t>무작위성</a:t>
            </a:r>
            <a:r>
              <a:rPr lang="ko-KR" altLang="en-US" dirty="0" smtClean="0">
                <a:solidFill>
                  <a:schemeClr val="bg1"/>
                </a:solidFill>
              </a:rPr>
              <a:t> 사이에 균형 </a:t>
            </a:r>
            <a:r>
              <a:rPr lang="ko-KR" altLang="en-US" dirty="0" err="1" smtClean="0">
                <a:solidFill>
                  <a:schemeClr val="bg1"/>
                </a:solidFill>
              </a:rPr>
              <a:t>잘맞추기가</a:t>
            </a:r>
            <a:r>
              <a:rPr lang="ko-KR" altLang="en-US" dirty="0" smtClean="0">
                <a:solidFill>
                  <a:schemeClr val="bg1"/>
                </a:solidFill>
              </a:rPr>
              <a:t> 필요함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다음 토큰을 </a:t>
            </a:r>
            <a:r>
              <a:rPr lang="ko-KR" altLang="en-US" dirty="0" err="1" smtClean="0">
                <a:solidFill>
                  <a:schemeClr val="bg1"/>
                </a:solidFill>
              </a:rPr>
              <a:t>샘플링할</a:t>
            </a:r>
            <a:r>
              <a:rPr lang="ko-KR" altLang="en-US" dirty="0" smtClean="0">
                <a:solidFill>
                  <a:schemeClr val="bg1"/>
                </a:solidFill>
              </a:rPr>
              <a:t> 때 모델이 만든 출력에 집중하는 것과 </a:t>
            </a:r>
            <a:r>
              <a:rPr lang="ko-KR" altLang="en-US" dirty="0" err="1" smtClean="0">
                <a:solidFill>
                  <a:schemeClr val="bg1"/>
                </a:solidFill>
              </a:rPr>
              <a:t>무작위성을</a:t>
            </a:r>
            <a:r>
              <a:rPr lang="ko-KR" altLang="en-US" dirty="0" smtClean="0">
                <a:solidFill>
                  <a:schemeClr val="bg1"/>
                </a:solidFill>
              </a:rPr>
              <a:t> 주입하는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</a:t>
            </a:r>
            <a:r>
              <a:rPr lang="ko-KR" altLang="en-US" dirty="0" smtClean="0">
                <a:solidFill>
                  <a:schemeClr val="bg1"/>
                </a:solidFill>
              </a:rPr>
              <a:t>것 사이에 균형을 맞추어야 함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이를 위해 </a:t>
            </a:r>
            <a:r>
              <a:rPr lang="ko-KR" altLang="en-US" dirty="0" err="1" smtClean="0">
                <a:solidFill>
                  <a:schemeClr val="bg1"/>
                </a:solidFill>
              </a:rPr>
              <a:t>소프트맥스</a:t>
            </a:r>
            <a:r>
              <a:rPr lang="ko-KR" altLang="en-US" dirty="0" smtClean="0">
                <a:solidFill>
                  <a:schemeClr val="bg1"/>
                </a:solidFill>
              </a:rPr>
              <a:t> 온도 개념을 사용해야 함</a:t>
            </a:r>
            <a:r>
              <a:rPr lang="en-US" altLang="ko-KR" dirty="0" smtClean="0">
                <a:solidFill>
                  <a:schemeClr val="bg1"/>
                </a:solidFill>
              </a:rPr>
              <a:t>! </a:t>
            </a:r>
            <a:r>
              <a:rPr lang="ko-KR" altLang="en-US" dirty="0" smtClean="0">
                <a:solidFill>
                  <a:schemeClr val="bg1"/>
                </a:solidFill>
              </a:rPr>
              <a:t>항상 다양한 온도에서 적절한 값 찾기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8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446192" y="1482545"/>
            <a:ext cx="5384800" cy="2717800"/>
          </a:xfrm>
          <a:custGeom>
            <a:avLst/>
            <a:gdLst>
              <a:gd name="connsiteX0" fmla="*/ 313281 w 5384800"/>
              <a:gd name="connsiteY0" fmla="*/ 0 h 2717800"/>
              <a:gd name="connsiteX1" fmla="*/ 3682742 w 5384800"/>
              <a:gd name="connsiteY1" fmla="*/ 0 h 2717800"/>
              <a:gd name="connsiteX2" fmla="*/ 3128673 w 5384800"/>
              <a:gd name="connsiteY2" fmla="*/ 153838 h 2717800"/>
              <a:gd name="connsiteX3" fmla="*/ 433399 w 5384800"/>
              <a:gd name="connsiteY3" fmla="*/ 153838 h 2717800"/>
              <a:gd name="connsiteX4" fmla="*/ 187325 w 5384800"/>
              <a:gd name="connsiteY4" fmla="*/ 399912 h 2717800"/>
              <a:gd name="connsiteX5" fmla="*/ 187325 w 5384800"/>
              <a:gd name="connsiteY5" fmla="*/ 2317889 h 2717800"/>
              <a:gd name="connsiteX6" fmla="*/ 433399 w 5384800"/>
              <a:gd name="connsiteY6" fmla="*/ 2563963 h 2717800"/>
              <a:gd name="connsiteX7" fmla="*/ 4951401 w 5384800"/>
              <a:gd name="connsiteY7" fmla="*/ 2563963 h 2717800"/>
              <a:gd name="connsiteX8" fmla="*/ 5197475 w 5384800"/>
              <a:gd name="connsiteY8" fmla="*/ 2317889 h 2717800"/>
              <a:gd name="connsiteX9" fmla="*/ 5197475 w 5384800"/>
              <a:gd name="connsiteY9" fmla="*/ 2200275 h 2717800"/>
              <a:gd name="connsiteX10" fmla="*/ 5384800 w 5384800"/>
              <a:gd name="connsiteY10" fmla="*/ 2200275 h 2717800"/>
              <a:gd name="connsiteX11" fmla="*/ 5384800 w 5384800"/>
              <a:gd name="connsiteY11" fmla="*/ 2404519 h 2717800"/>
              <a:gd name="connsiteX12" fmla="*/ 5071519 w 5384800"/>
              <a:gd name="connsiteY12" fmla="*/ 2717800 h 2717800"/>
              <a:gd name="connsiteX13" fmla="*/ 313281 w 5384800"/>
              <a:gd name="connsiteY13" fmla="*/ 2717800 h 2717800"/>
              <a:gd name="connsiteX14" fmla="*/ 0 w 5384800"/>
              <a:gd name="connsiteY14" fmla="*/ 2404519 h 2717800"/>
              <a:gd name="connsiteX15" fmla="*/ 0 w 5384800"/>
              <a:gd name="connsiteY15" fmla="*/ 313281 h 2717800"/>
              <a:gd name="connsiteX16" fmla="*/ 313281 w 5384800"/>
              <a:gd name="connsiteY16" fmla="*/ 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84800" h="2717800">
                <a:moveTo>
                  <a:pt x="313281" y="0"/>
                </a:moveTo>
                <a:lnTo>
                  <a:pt x="3682742" y="0"/>
                </a:lnTo>
                <a:lnTo>
                  <a:pt x="3128673" y="153838"/>
                </a:lnTo>
                <a:lnTo>
                  <a:pt x="433399" y="153838"/>
                </a:lnTo>
                <a:cubicBezTo>
                  <a:pt x="297496" y="153838"/>
                  <a:pt x="187325" y="264009"/>
                  <a:pt x="187325" y="399912"/>
                </a:cubicBezTo>
                <a:lnTo>
                  <a:pt x="187325" y="2317889"/>
                </a:lnTo>
                <a:cubicBezTo>
                  <a:pt x="187325" y="2453792"/>
                  <a:pt x="297496" y="2563963"/>
                  <a:pt x="433399" y="2563963"/>
                </a:cubicBezTo>
                <a:lnTo>
                  <a:pt x="4951401" y="2563963"/>
                </a:lnTo>
                <a:cubicBezTo>
                  <a:pt x="5087304" y="2563963"/>
                  <a:pt x="5197475" y="2453792"/>
                  <a:pt x="5197475" y="2317889"/>
                </a:cubicBezTo>
                <a:lnTo>
                  <a:pt x="5197475" y="2200275"/>
                </a:lnTo>
                <a:lnTo>
                  <a:pt x="5384800" y="2200275"/>
                </a:lnTo>
                <a:lnTo>
                  <a:pt x="5384800" y="2404519"/>
                </a:lnTo>
                <a:cubicBezTo>
                  <a:pt x="5384800" y="2577539"/>
                  <a:pt x="5244539" y="2717800"/>
                  <a:pt x="5071519" y="2717800"/>
                </a:cubicBezTo>
                <a:lnTo>
                  <a:pt x="313281" y="2717800"/>
                </a:lnTo>
                <a:cubicBezTo>
                  <a:pt x="140261" y="2717800"/>
                  <a:pt x="0" y="2577539"/>
                  <a:pt x="0" y="2404519"/>
                </a:cubicBezTo>
                <a:lnTo>
                  <a:pt x="0" y="313281"/>
                </a:lnTo>
                <a:cubicBezTo>
                  <a:pt x="0" y="140261"/>
                  <a:pt x="140261" y="0"/>
                  <a:pt x="313281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 fov="4200000">
              <a:rot lat="20989980" lon="19517180" rev="221200"/>
            </a:camera>
            <a:lightRig rig="threePt" dir="t"/>
          </a:scene3d>
          <a:sp3d extrusionH="6350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96012" y="2134782"/>
            <a:ext cx="6055502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</a:t>
            </a:r>
            <a:r>
              <a:rPr lang="en-US" altLang="ko-KR" sz="44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.2 </a:t>
            </a:r>
            <a:r>
              <a:rPr kumimoji="0" lang="ko-KR" alt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딥드림</a:t>
            </a:r>
            <a:endParaRPr kumimoji="0" lang="en-US" altLang="ko-KR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976292" y="4838700"/>
            <a:ext cx="5613400" cy="584200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5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5829" y="151042"/>
            <a:ext cx="47338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8.</a:t>
            </a:r>
            <a:r>
              <a:rPr lang="en-US" altLang="ko-KR" sz="3200" b="1" i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 </a:t>
            </a:r>
            <a:r>
              <a:rPr lang="ko-KR" altLang="en-US" sz="3200" b="1" i="1" dirty="0" err="1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딥드림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098" name="Picture 2" descr="https://image.chosun.com/sitedata/image/201705/04/2017050400746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95" y="1577824"/>
            <a:ext cx="5280025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41440" y="1577824"/>
            <a:ext cx="50698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딥드림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bg1"/>
                </a:solidFill>
              </a:rPr>
              <a:t>특정 필터가 아닌 </a:t>
            </a:r>
            <a:r>
              <a:rPr lang="ko-KR" altLang="en-US" b="1" dirty="0" err="1" smtClean="0">
                <a:solidFill>
                  <a:schemeClr val="bg1"/>
                </a:solidFill>
              </a:rPr>
              <a:t>전체층의</a:t>
            </a:r>
            <a:r>
              <a:rPr lang="ko-KR" altLang="en-US" b="1" dirty="0" smtClean="0">
                <a:solidFill>
                  <a:schemeClr val="bg1"/>
                </a:solidFill>
              </a:rPr>
              <a:t> 활성화를 최대화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bg1"/>
                </a:solidFill>
              </a:rPr>
              <a:t>이미 가지고 있는 이미지 그대로 사용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    (</a:t>
            </a:r>
            <a:r>
              <a:rPr lang="ko-KR" altLang="en-US" b="1" dirty="0" smtClean="0">
                <a:solidFill>
                  <a:schemeClr val="bg1"/>
                </a:solidFill>
              </a:rPr>
              <a:t>기존 시각 패턴 바탕 이미지 요소들 왜곡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ko-KR" b="1" dirty="0" smtClean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3. </a:t>
            </a:r>
            <a:r>
              <a:rPr lang="ko-KR" altLang="en-US" b="1" dirty="0" smtClean="0">
                <a:solidFill>
                  <a:schemeClr val="bg1"/>
                </a:solidFill>
              </a:rPr>
              <a:t>입력 이미지 시각 품질 향상을 위해 여러 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b="1" dirty="0" smtClean="0">
                <a:solidFill>
                  <a:schemeClr val="bg1"/>
                </a:solidFill>
              </a:rPr>
              <a:t>다른 스케일로</a:t>
            </a:r>
            <a:r>
              <a:rPr lang="en-US" altLang="ko-KR" b="1" dirty="0" smtClean="0">
                <a:solidFill>
                  <a:schemeClr val="bg1"/>
                </a:solidFill>
              </a:rPr>
              <a:t>(</a:t>
            </a:r>
            <a:r>
              <a:rPr lang="ko-KR" altLang="en-US" b="1" dirty="0" smtClean="0">
                <a:solidFill>
                  <a:schemeClr val="bg1"/>
                </a:solidFill>
              </a:rPr>
              <a:t>옥타브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  <a:r>
              <a:rPr lang="ko-KR" altLang="en-US" b="1" dirty="0" smtClean="0">
                <a:solidFill>
                  <a:schemeClr val="bg1"/>
                </a:solidFill>
              </a:rPr>
              <a:t>로 처리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60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446192" y="1482545"/>
            <a:ext cx="5384800" cy="2717800"/>
          </a:xfrm>
          <a:custGeom>
            <a:avLst/>
            <a:gdLst>
              <a:gd name="connsiteX0" fmla="*/ 313281 w 5384800"/>
              <a:gd name="connsiteY0" fmla="*/ 0 h 2717800"/>
              <a:gd name="connsiteX1" fmla="*/ 3682742 w 5384800"/>
              <a:gd name="connsiteY1" fmla="*/ 0 h 2717800"/>
              <a:gd name="connsiteX2" fmla="*/ 3128673 w 5384800"/>
              <a:gd name="connsiteY2" fmla="*/ 153838 h 2717800"/>
              <a:gd name="connsiteX3" fmla="*/ 433399 w 5384800"/>
              <a:gd name="connsiteY3" fmla="*/ 153838 h 2717800"/>
              <a:gd name="connsiteX4" fmla="*/ 187325 w 5384800"/>
              <a:gd name="connsiteY4" fmla="*/ 399912 h 2717800"/>
              <a:gd name="connsiteX5" fmla="*/ 187325 w 5384800"/>
              <a:gd name="connsiteY5" fmla="*/ 2317889 h 2717800"/>
              <a:gd name="connsiteX6" fmla="*/ 433399 w 5384800"/>
              <a:gd name="connsiteY6" fmla="*/ 2563963 h 2717800"/>
              <a:gd name="connsiteX7" fmla="*/ 4951401 w 5384800"/>
              <a:gd name="connsiteY7" fmla="*/ 2563963 h 2717800"/>
              <a:gd name="connsiteX8" fmla="*/ 5197475 w 5384800"/>
              <a:gd name="connsiteY8" fmla="*/ 2317889 h 2717800"/>
              <a:gd name="connsiteX9" fmla="*/ 5197475 w 5384800"/>
              <a:gd name="connsiteY9" fmla="*/ 2200275 h 2717800"/>
              <a:gd name="connsiteX10" fmla="*/ 5384800 w 5384800"/>
              <a:gd name="connsiteY10" fmla="*/ 2200275 h 2717800"/>
              <a:gd name="connsiteX11" fmla="*/ 5384800 w 5384800"/>
              <a:gd name="connsiteY11" fmla="*/ 2404519 h 2717800"/>
              <a:gd name="connsiteX12" fmla="*/ 5071519 w 5384800"/>
              <a:gd name="connsiteY12" fmla="*/ 2717800 h 2717800"/>
              <a:gd name="connsiteX13" fmla="*/ 313281 w 5384800"/>
              <a:gd name="connsiteY13" fmla="*/ 2717800 h 2717800"/>
              <a:gd name="connsiteX14" fmla="*/ 0 w 5384800"/>
              <a:gd name="connsiteY14" fmla="*/ 2404519 h 2717800"/>
              <a:gd name="connsiteX15" fmla="*/ 0 w 5384800"/>
              <a:gd name="connsiteY15" fmla="*/ 313281 h 2717800"/>
              <a:gd name="connsiteX16" fmla="*/ 313281 w 5384800"/>
              <a:gd name="connsiteY16" fmla="*/ 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84800" h="2717800">
                <a:moveTo>
                  <a:pt x="313281" y="0"/>
                </a:moveTo>
                <a:lnTo>
                  <a:pt x="3682742" y="0"/>
                </a:lnTo>
                <a:lnTo>
                  <a:pt x="3128673" y="153838"/>
                </a:lnTo>
                <a:lnTo>
                  <a:pt x="433399" y="153838"/>
                </a:lnTo>
                <a:cubicBezTo>
                  <a:pt x="297496" y="153838"/>
                  <a:pt x="187325" y="264009"/>
                  <a:pt x="187325" y="399912"/>
                </a:cubicBezTo>
                <a:lnTo>
                  <a:pt x="187325" y="2317889"/>
                </a:lnTo>
                <a:cubicBezTo>
                  <a:pt x="187325" y="2453792"/>
                  <a:pt x="297496" y="2563963"/>
                  <a:pt x="433399" y="2563963"/>
                </a:cubicBezTo>
                <a:lnTo>
                  <a:pt x="4951401" y="2563963"/>
                </a:lnTo>
                <a:cubicBezTo>
                  <a:pt x="5087304" y="2563963"/>
                  <a:pt x="5197475" y="2453792"/>
                  <a:pt x="5197475" y="2317889"/>
                </a:cubicBezTo>
                <a:lnTo>
                  <a:pt x="5197475" y="2200275"/>
                </a:lnTo>
                <a:lnTo>
                  <a:pt x="5384800" y="2200275"/>
                </a:lnTo>
                <a:lnTo>
                  <a:pt x="5384800" y="2404519"/>
                </a:lnTo>
                <a:cubicBezTo>
                  <a:pt x="5384800" y="2577539"/>
                  <a:pt x="5244539" y="2717800"/>
                  <a:pt x="5071519" y="2717800"/>
                </a:cubicBezTo>
                <a:lnTo>
                  <a:pt x="313281" y="2717800"/>
                </a:lnTo>
                <a:cubicBezTo>
                  <a:pt x="140261" y="2717800"/>
                  <a:pt x="0" y="2577539"/>
                  <a:pt x="0" y="2404519"/>
                </a:cubicBezTo>
                <a:lnTo>
                  <a:pt x="0" y="313281"/>
                </a:lnTo>
                <a:cubicBezTo>
                  <a:pt x="0" y="140261"/>
                  <a:pt x="140261" y="0"/>
                  <a:pt x="313281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 fov="4200000">
              <a:rot lat="20989980" lon="19517180" rev="221200"/>
            </a:camera>
            <a:lightRig rig="threePt" dir="t"/>
          </a:scene3d>
          <a:sp3d extrusionH="6350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40412" y="1845050"/>
            <a:ext cx="6055502" cy="1992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</a:t>
            </a:r>
            <a:r>
              <a:rPr lang="en-US" altLang="ko-KR" sz="44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.1</a:t>
            </a:r>
            <a:r>
              <a:rPr kumimoji="0" lang="ko-KR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LSTM</a:t>
            </a:r>
            <a:r>
              <a:rPr kumimoji="0" lang="ko-KR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으로 텍스트  </a:t>
            </a:r>
            <a:endParaRPr kumimoji="0" lang="en-US" altLang="ko-KR" sz="4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44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   </a:t>
            </a:r>
            <a:r>
              <a:rPr kumimoji="0" lang="ko-KR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생성하기</a:t>
            </a:r>
            <a:endParaRPr kumimoji="0" lang="en-US" altLang="ko-KR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976292" y="4838700"/>
            <a:ext cx="5613400" cy="584200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89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5829" y="151042"/>
            <a:ext cx="47338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8.2 </a:t>
            </a:r>
            <a:r>
              <a:rPr kumimoji="0" lang="ko-KR" altLang="en-US" sz="32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딥드림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95212" y="1254805"/>
            <a:ext cx="955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ImageNet</a:t>
            </a:r>
            <a:r>
              <a:rPr lang="ko-KR" altLang="en-US" dirty="0">
                <a:solidFill>
                  <a:schemeClr val="bg1"/>
                </a:solidFill>
              </a:rPr>
              <a:t>에서 훈련한 </a:t>
            </a:r>
            <a:r>
              <a:rPr lang="ko-KR" altLang="en-US" dirty="0" err="1" smtClean="0">
                <a:solidFill>
                  <a:schemeClr val="bg1"/>
                </a:solidFill>
              </a:rPr>
              <a:t>컨브넷</a:t>
            </a:r>
            <a:r>
              <a:rPr lang="ko-KR" altLang="en-US" dirty="0" smtClean="0">
                <a:solidFill>
                  <a:schemeClr val="bg1"/>
                </a:solidFill>
              </a:rPr>
              <a:t> 중</a:t>
            </a:r>
            <a:r>
              <a:rPr lang="en-US" altLang="ko-KR" dirty="0" smtClean="0">
                <a:solidFill>
                  <a:schemeClr val="bg1"/>
                </a:solidFill>
              </a:rPr>
              <a:t>(VGG16</a:t>
            </a:r>
            <a:r>
              <a:rPr lang="en-US" altLang="ko-KR" dirty="0">
                <a:solidFill>
                  <a:schemeClr val="bg1"/>
                </a:solidFill>
              </a:rPr>
              <a:t>, VGG19, </a:t>
            </a:r>
            <a:r>
              <a:rPr lang="en-US" altLang="ko-KR" dirty="0" err="1">
                <a:solidFill>
                  <a:schemeClr val="bg1"/>
                </a:solidFill>
              </a:rPr>
              <a:t>Xception</a:t>
            </a:r>
            <a:r>
              <a:rPr lang="en-US" altLang="ko-KR" dirty="0">
                <a:solidFill>
                  <a:schemeClr val="bg1"/>
                </a:solidFill>
              </a:rPr>
              <a:t>, ResNet50 </a:t>
            </a:r>
            <a:r>
              <a:rPr lang="ko-KR" altLang="en-US" dirty="0" smtClean="0">
                <a:solidFill>
                  <a:schemeClr val="bg1"/>
                </a:solidFill>
              </a:rPr>
              <a:t>등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어느 것을 사용해도 </a:t>
            </a:r>
            <a:r>
              <a:rPr lang="ko-KR" altLang="en-US" dirty="0" err="1">
                <a:solidFill>
                  <a:schemeClr val="bg1"/>
                </a:solidFill>
              </a:rPr>
              <a:t>딥드림을</a:t>
            </a:r>
            <a:r>
              <a:rPr lang="ko-KR" altLang="en-US" dirty="0">
                <a:solidFill>
                  <a:schemeClr val="bg1"/>
                </a:solidFill>
              </a:rPr>
              <a:t> 구현할 수 있습니다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당연히 어떤 </a:t>
            </a:r>
            <a:r>
              <a:rPr lang="ko-KR" altLang="en-US" dirty="0" err="1">
                <a:solidFill>
                  <a:schemeClr val="bg1"/>
                </a:solidFill>
              </a:rPr>
              <a:t>컨브넷을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선택했느냐에</a:t>
            </a:r>
            <a:r>
              <a:rPr lang="ko-KR" altLang="en-US" dirty="0">
                <a:solidFill>
                  <a:schemeClr val="bg1"/>
                </a:solidFill>
              </a:rPr>
              <a:t> 따라 시각화에 영향을 미칩니다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err="1" smtClean="0">
                <a:solidFill>
                  <a:schemeClr val="bg1"/>
                </a:solidFill>
              </a:rPr>
              <a:t>인셉션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V3 </a:t>
            </a:r>
            <a:r>
              <a:rPr lang="ko-KR" altLang="en-US" dirty="0" smtClean="0">
                <a:solidFill>
                  <a:schemeClr val="bg1"/>
                </a:solidFill>
              </a:rPr>
              <a:t>모델을 </a:t>
            </a:r>
            <a:r>
              <a:rPr lang="ko-KR" altLang="en-US" dirty="0">
                <a:solidFill>
                  <a:schemeClr val="bg1"/>
                </a:solidFill>
              </a:rPr>
              <a:t>사용하겠습니다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45" y="2913977"/>
            <a:ext cx="8439150" cy="205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2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5829" y="151042"/>
            <a:ext cx="47338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8.2 </a:t>
            </a:r>
            <a:r>
              <a:rPr kumimoji="0" lang="ko-KR" altLang="en-US" sz="32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딥드림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368" y="1090273"/>
            <a:ext cx="6019072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4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5829" y="151042"/>
            <a:ext cx="47338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8.2 </a:t>
            </a:r>
            <a:r>
              <a:rPr kumimoji="0" lang="ko-KR" altLang="en-US" sz="32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딥드림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107" y="2106780"/>
            <a:ext cx="8640179" cy="30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2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5829" y="151042"/>
            <a:ext cx="47338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8.2 </a:t>
            </a:r>
            <a:r>
              <a:rPr kumimoji="0" lang="ko-KR" altLang="en-US" sz="32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딥드림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287" y="1573212"/>
            <a:ext cx="7239953" cy="391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4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5829" y="151042"/>
            <a:ext cx="47338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8.2 </a:t>
            </a:r>
            <a:r>
              <a:rPr kumimoji="0" lang="ko-KR" altLang="en-US" sz="32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딥드림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452" y="1760941"/>
            <a:ext cx="6023188" cy="23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3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5829" y="151042"/>
            <a:ext cx="47338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8.2 </a:t>
            </a:r>
            <a:r>
              <a:rPr kumimoji="0" lang="ko-KR" altLang="en-US" sz="32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딥드림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618" y="1727199"/>
            <a:ext cx="7889522" cy="355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3429" y="-109961"/>
            <a:ext cx="47338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8.2 </a:t>
            </a:r>
            <a:r>
              <a:rPr kumimoji="0" lang="ko-KR" altLang="en-US" sz="32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딥드림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84" y="732799"/>
            <a:ext cx="5265267" cy="551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8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3429" y="-109961"/>
            <a:ext cx="47338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8.2 </a:t>
            </a:r>
            <a:r>
              <a:rPr kumimoji="0" lang="ko-KR" altLang="en-US" sz="32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딥드림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36" y="703831"/>
            <a:ext cx="6512540" cy="557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3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3429" y="-109961"/>
            <a:ext cx="47338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8.2 </a:t>
            </a:r>
            <a:r>
              <a:rPr kumimoji="0" lang="ko-KR" altLang="en-US" sz="32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딥드림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940" y="1593850"/>
            <a:ext cx="6110230" cy="313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9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3429" y="-109961"/>
            <a:ext cx="47338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8.2 </a:t>
            </a:r>
            <a:r>
              <a:rPr kumimoji="0" lang="ko-KR" altLang="en-US" sz="32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딥드림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102" y="1905045"/>
            <a:ext cx="5204778" cy="21298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040" y="1041445"/>
            <a:ext cx="27432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7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7880" y="195797"/>
            <a:ext cx="4619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8.1 LSTM</a:t>
            </a:r>
            <a:r>
              <a:rPr lang="ko-KR" altLang="en-US" sz="2400" b="1" i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으로 텍스트 생성하기</a:t>
            </a:r>
            <a:endParaRPr kumimoji="0" lang="en-US" altLang="ko-KR" sz="32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1026" name="Picture 2" descr="저작권 없는 음악 30초만에 작곡하는 인공지능 쥬크덱(Jukedeck) :: Aedi의 스마트라이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65" y="1237705"/>
            <a:ext cx="3978110" cy="266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공대생들이 예술을 만나면? 인간과 AI가 만든 전시 : 네이버 포스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931" y="1237705"/>
            <a:ext cx="3958583" cy="266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mart_Reply_in_Gmail_on_iOS_static_for_blog.width-1000_ue7xiK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170" y="2482392"/>
            <a:ext cx="5431703" cy="384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68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16928" y="252384"/>
            <a:ext cx="48394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8.1.2</a:t>
            </a:r>
            <a:r>
              <a:rPr kumimoji="0" lang="en-US" altLang="ko-KR" sz="2000" b="1" i="1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1" i="1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시퀀스 데이터를 어떻게 생성할까</a:t>
            </a:r>
            <a:r>
              <a:rPr kumimoji="0" lang="en-US" altLang="ko-KR" sz="2000" b="1" i="1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082566" y="2158738"/>
            <a:ext cx="1733630" cy="716437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언어 모델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082566" y="3595349"/>
            <a:ext cx="1733630" cy="716437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언어 모델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" name="직선 화살표 연결선 3"/>
          <p:cNvCxnSpPr>
            <a:stCxn id="2" idx="3"/>
          </p:cNvCxnSpPr>
          <p:nvPr/>
        </p:nvCxnSpPr>
        <p:spPr>
          <a:xfrm flipV="1">
            <a:off x="4816196" y="2516955"/>
            <a:ext cx="519375" cy="2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431495" y="2516956"/>
            <a:ext cx="614218" cy="1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09466" y="2332290"/>
            <a:ext cx="182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Hello Wo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041823" y="2158737"/>
            <a:ext cx="1733630" cy="716437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샘플링 전략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335571" y="1866507"/>
            <a:ext cx="1047278" cy="1008667"/>
            <a:chOff x="5335571" y="1866507"/>
            <a:chExt cx="1047278" cy="1008667"/>
          </a:xfrm>
        </p:grpSpPr>
        <p:sp>
          <p:nvSpPr>
            <p:cNvPr id="16" name="직사각형 15"/>
            <p:cNvSpPr/>
            <p:nvPr/>
          </p:nvSpPr>
          <p:spPr>
            <a:xfrm>
              <a:off x="5335571" y="2158737"/>
              <a:ext cx="263951" cy="7164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98247" y="1866507"/>
              <a:ext cx="255424" cy="10086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853238" y="2045616"/>
              <a:ext cx="253090" cy="8295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118897" y="2158737"/>
              <a:ext cx="263952" cy="7164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직선 화살표 연결선 21"/>
          <p:cNvCxnSpPr/>
          <p:nvPr/>
        </p:nvCxnSpPr>
        <p:spPr>
          <a:xfrm>
            <a:off x="6395418" y="2504551"/>
            <a:ext cx="646405" cy="12404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35571" y="1351060"/>
            <a:ext cx="130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확률 분포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4828765" y="4034501"/>
            <a:ext cx="519375" cy="2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7060363" y="3676282"/>
            <a:ext cx="1733630" cy="716437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샘플링 전략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338044" y="3371650"/>
            <a:ext cx="1047278" cy="1008667"/>
            <a:chOff x="5335571" y="1866507"/>
            <a:chExt cx="1047278" cy="1008667"/>
          </a:xfrm>
        </p:grpSpPr>
        <p:sp>
          <p:nvSpPr>
            <p:cNvPr id="35" name="직사각형 34"/>
            <p:cNvSpPr/>
            <p:nvPr/>
          </p:nvSpPr>
          <p:spPr>
            <a:xfrm>
              <a:off x="5335571" y="2158737"/>
              <a:ext cx="263951" cy="7164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598247" y="1866507"/>
              <a:ext cx="255424" cy="10086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853238" y="2045616"/>
              <a:ext cx="253090" cy="8295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118897" y="2158737"/>
              <a:ext cx="263952" cy="7164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화살표 연결선 39"/>
          <p:cNvCxnSpPr/>
          <p:nvPr/>
        </p:nvCxnSpPr>
        <p:spPr>
          <a:xfrm>
            <a:off x="6399640" y="4022097"/>
            <a:ext cx="646405" cy="12404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8793993" y="2516955"/>
            <a:ext cx="638717" cy="0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09466" y="3768901"/>
            <a:ext cx="182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Hello </a:t>
            </a:r>
            <a:r>
              <a:rPr lang="en-US" altLang="ko-KR" dirty="0" err="1" smtClean="0">
                <a:solidFill>
                  <a:schemeClr val="bg1"/>
                </a:solidFill>
              </a:rPr>
              <a:t>Wor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2429535" y="4042865"/>
            <a:ext cx="614218" cy="1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552494" y="2168007"/>
            <a:ext cx="751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r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622292" y="3676282"/>
            <a:ext cx="751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l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8775453" y="4042865"/>
            <a:ext cx="638717" cy="0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00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07109" y="231072"/>
            <a:ext cx="47338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2800" b="1" i="1" dirty="0">
                <a:solidFill>
                  <a:prstClr val="white"/>
                </a:solidFill>
              </a:rPr>
              <a:t>8.1.3 </a:t>
            </a:r>
            <a:r>
              <a:rPr lang="ko-KR" altLang="en-US" sz="2800" b="1" i="1" dirty="0">
                <a:solidFill>
                  <a:prstClr val="white"/>
                </a:solidFill>
              </a:rPr>
              <a:t>샘플링 전략의 </a:t>
            </a:r>
            <a:r>
              <a:rPr lang="ko-KR" altLang="en-US" sz="2800" b="1" i="1" dirty="0" smtClean="0">
                <a:solidFill>
                  <a:prstClr val="white"/>
                </a:solidFill>
              </a:rPr>
              <a:t>중요성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7680" y="1452880"/>
            <a:ext cx="843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1" dirty="0" err="1" smtClean="0">
                <a:solidFill>
                  <a:schemeClr val="bg1"/>
                </a:solidFill>
              </a:rPr>
              <a:t>탐욕적</a:t>
            </a:r>
            <a:r>
              <a:rPr lang="ko-KR" altLang="en-US" sz="2000" b="1" i="1" dirty="0" smtClean="0">
                <a:solidFill>
                  <a:schemeClr val="bg1"/>
                </a:solidFill>
              </a:rPr>
              <a:t> 샘플링</a:t>
            </a:r>
            <a:r>
              <a:rPr lang="en-US" altLang="ko-KR" sz="2000" b="1" i="1" dirty="0" smtClean="0">
                <a:solidFill>
                  <a:schemeClr val="bg1"/>
                </a:solidFill>
              </a:rPr>
              <a:t>(greedy sampling) 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가장 높은 확률을 가진 글자를 선택하는 </a:t>
            </a:r>
            <a:r>
              <a:rPr lang="ko-KR" altLang="en-US" dirty="0">
                <a:solidFill>
                  <a:schemeClr val="bg1"/>
                </a:solidFill>
              </a:rPr>
              <a:t>것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이 방법은 반복적이고 예상 가능한 문자열을 만들기 때문에 논리적인 언어처럼 보이지 않는다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7680" y="3064928"/>
            <a:ext cx="8432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1" dirty="0" smtClean="0">
                <a:solidFill>
                  <a:schemeClr val="bg1"/>
                </a:solidFill>
              </a:rPr>
              <a:t>확률적 샘플링</a:t>
            </a:r>
            <a:r>
              <a:rPr lang="en-US" altLang="ko-KR" sz="2000" b="1" i="1" dirty="0" smtClean="0">
                <a:solidFill>
                  <a:schemeClr val="bg1"/>
                </a:solidFill>
              </a:rPr>
              <a:t>(stochastic sampling)</a:t>
            </a: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확률분포에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무작위성을</a:t>
            </a:r>
            <a:r>
              <a:rPr lang="ko-KR" altLang="en-US" dirty="0" smtClean="0">
                <a:solidFill>
                  <a:schemeClr val="bg1"/>
                </a:solidFill>
              </a:rPr>
              <a:t> 추가한 것</a:t>
            </a:r>
            <a:r>
              <a:rPr lang="en-US" altLang="ko-KR" dirty="0" smtClean="0">
                <a:solidFill>
                  <a:schemeClr val="bg1"/>
                </a:solidFill>
              </a:rPr>
              <a:t>.  </a:t>
            </a:r>
            <a:r>
              <a:rPr lang="ko-KR" altLang="en-US" dirty="0" smtClean="0">
                <a:solidFill>
                  <a:schemeClr val="bg1"/>
                </a:solidFill>
              </a:rPr>
              <a:t>모델 </a:t>
            </a:r>
            <a:r>
              <a:rPr lang="ko-KR" altLang="en-US" dirty="0" err="1" smtClean="0">
                <a:solidFill>
                  <a:schemeClr val="bg1"/>
                </a:solidFill>
              </a:rPr>
              <a:t>소프트맥스</a:t>
            </a:r>
            <a:r>
              <a:rPr lang="ko-KR" altLang="en-US" dirty="0" smtClean="0">
                <a:solidFill>
                  <a:schemeClr val="bg1"/>
                </a:solidFill>
              </a:rPr>
              <a:t> 출력에서 사용하기 좋음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</a:rPr>
              <a:t> 이와 같이하면 글이 새로운 방향으로 흘러갈 확률도 많지만 </a:t>
            </a:r>
            <a:r>
              <a:rPr lang="ko-KR" altLang="en-US" dirty="0" err="1" smtClean="0">
                <a:solidFill>
                  <a:schemeClr val="bg1"/>
                </a:solidFill>
              </a:rPr>
              <a:t>무작위성의</a:t>
            </a:r>
            <a:r>
              <a:rPr lang="ko-KR" altLang="en-US" dirty="0" smtClean="0">
                <a:solidFill>
                  <a:schemeClr val="bg1"/>
                </a:solidFill>
              </a:rPr>
              <a:t> 양을 조절할 수 없다는 단점이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7680" y="4765333"/>
            <a:ext cx="880872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1" dirty="0" err="1" smtClean="0">
                <a:solidFill>
                  <a:schemeClr val="bg1"/>
                </a:solidFill>
              </a:rPr>
              <a:t>소프트맥스</a:t>
            </a:r>
            <a:r>
              <a:rPr lang="ko-KR" altLang="en-US" sz="2000" b="1" i="1" dirty="0" smtClean="0">
                <a:solidFill>
                  <a:schemeClr val="bg1"/>
                </a:solidFill>
              </a:rPr>
              <a:t> 온도</a:t>
            </a:r>
            <a:r>
              <a:rPr lang="en-US" altLang="ko-KR" sz="2000" b="1" i="1" dirty="0" smtClean="0">
                <a:solidFill>
                  <a:schemeClr val="bg1"/>
                </a:solidFill>
              </a:rPr>
              <a:t>(</a:t>
            </a:r>
            <a:r>
              <a:rPr lang="en-US" altLang="ko-KR" sz="2000" b="1" i="1" dirty="0" err="1" smtClean="0">
                <a:solidFill>
                  <a:schemeClr val="bg1"/>
                </a:solidFill>
              </a:rPr>
              <a:t>softmax</a:t>
            </a:r>
            <a:r>
              <a:rPr lang="en-US" altLang="ko-KR" sz="2000" b="1" i="1" dirty="0" smtClean="0">
                <a:solidFill>
                  <a:schemeClr val="bg1"/>
                </a:solidFill>
              </a:rPr>
              <a:t> temperature)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샘플링 과정에서 확률적인 양을 조절하기 위한 </a:t>
            </a:r>
            <a:r>
              <a:rPr lang="ko-KR" altLang="en-US" dirty="0" err="1" smtClean="0">
                <a:solidFill>
                  <a:schemeClr val="bg1"/>
                </a:solidFill>
              </a:rPr>
              <a:t>파라미터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이 </a:t>
            </a:r>
            <a:r>
              <a:rPr lang="ko-KR" altLang="en-US" dirty="0" err="1" smtClean="0">
                <a:solidFill>
                  <a:schemeClr val="bg1"/>
                </a:solidFill>
              </a:rPr>
              <a:t>파라미터는</a:t>
            </a:r>
            <a:r>
              <a:rPr lang="ko-KR" altLang="en-US" dirty="0" smtClean="0">
                <a:solidFill>
                  <a:schemeClr val="bg1"/>
                </a:solidFill>
              </a:rPr>
              <a:t> 샘플링에 사용되는 확률 분포의 엔트로피를 나타냄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얼마나 놀라운 또는 예상되는 글자를 선택할지 결정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74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85189" y="-81202"/>
            <a:ext cx="47338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8.1.4 </a:t>
            </a:r>
            <a:r>
              <a:rPr lang="ko-KR" altLang="en-US" sz="2400" b="1" i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글자 수준의 </a:t>
            </a:r>
            <a:r>
              <a:rPr lang="en-US" altLang="ko-KR" sz="2400" b="1" i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LSTM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i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텍스트 생성 모델 구현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10480" y="1196590"/>
            <a:ext cx="443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데이터 전처리</a:t>
            </a:r>
            <a:r>
              <a:rPr lang="en-US" altLang="ko-KR" dirty="0" smtClean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42" y="2243548"/>
            <a:ext cx="5435917" cy="19931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441" y="4365391"/>
            <a:ext cx="5435917" cy="657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384" y="2034222"/>
            <a:ext cx="466852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7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85189" y="-81202"/>
            <a:ext cx="47338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8.1.4 </a:t>
            </a:r>
            <a:r>
              <a:rPr kumimoji="0" lang="ko-KR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글자 수준의 </a:t>
            </a:r>
            <a:r>
              <a:rPr kumimoji="0" lang="en-US" altLang="ko-KR" sz="2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LSTM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텍스트 생성 모델 구현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19040" y="1155951"/>
            <a:ext cx="4439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전처리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15" y="1687759"/>
            <a:ext cx="4741426" cy="37625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841" y="1687758"/>
            <a:ext cx="5974079" cy="350400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3841" y="5164797"/>
            <a:ext cx="5075168" cy="79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4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85189" y="-81202"/>
            <a:ext cx="47338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8.1.4 </a:t>
            </a:r>
            <a:r>
              <a:rPr kumimoji="0" lang="ko-KR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글자 수준의 </a:t>
            </a:r>
            <a:r>
              <a:rPr kumimoji="0" lang="en-US" altLang="ko-KR" sz="2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LSTM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텍스트 생성 모델 구현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05680" y="1216910"/>
            <a:ext cx="4439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네트워크 구성</a:t>
            </a:r>
            <a:endParaRPr kumimoji="0" lang="ko-KR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196" y="2284189"/>
            <a:ext cx="7554431" cy="231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3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85189" y="-81202"/>
            <a:ext cx="47338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8.1.4 </a:t>
            </a:r>
            <a:r>
              <a:rPr kumimoji="0" lang="ko-KR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글자 수준의 </a:t>
            </a:r>
            <a:r>
              <a:rPr kumimoji="0" lang="en-US" altLang="ko-KR" sz="2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LSTM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텍스트 생성 모델 구현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5840" y="1761107"/>
            <a:ext cx="103124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훈련된 모델과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시드로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쓰일 간단한 텍스트가 주어지면 다음과 같이 반복하여 새로운 텍스트를 생성할 수 있습니다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지금까지 생성된 텍스트를 주입하여 모델에서 다음 글자에 대한 확률 분포를 뽑습니다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특정 온도로 이 확률 분포의 가중치를 조정합니다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가중치가 조정된 분포에서 무작위로 새로운 글자를 </a:t>
            </a:r>
            <a:r>
              <a:rPr lang="ko-KR" altLang="en-US" dirty="0" err="1" smtClean="0">
                <a:solidFill>
                  <a:schemeClr val="bg1"/>
                </a:solidFill>
              </a:rPr>
              <a:t>샘플링합니다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4. </a:t>
            </a:r>
            <a:r>
              <a:rPr lang="ko-KR" altLang="en-US" dirty="0" smtClean="0">
                <a:solidFill>
                  <a:schemeClr val="bg1"/>
                </a:solidFill>
              </a:rPr>
              <a:t>새로운 글자를 생성된 텍스트의 끝에 추가합니다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1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981</Words>
  <Application>Microsoft Office PowerPoint</Application>
  <PresentationFormat>와이드스크린</PresentationFormat>
  <Paragraphs>139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맑은 고딕</vt:lpstr>
      <vt:lpstr>Arial</vt:lpstr>
      <vt:lpstr>1_Office 테마</vt:lpstr>
      <vt:lpstr>2_Office 테마</vt:lpstr>
      <vt:lpstr>3_Office 테마</vt:lpstr>
      <vt:lpstr>4_Office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27</cp:revision>
  <dcterms:created xsi:type="dcterms:W3CDTF">2021-01-27T13:56:50Z</dcterms:created>
  <dcterms:modified xsi:type="dcterms:W3CDTF">2021-01-28T14:36:39Z</dcterms:modified>
</cp:coreProperties>
</file>