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66" r:id="rId3"/>
    <p:sldId id="291" r:id="rId4"/>
    <p:sldId id="292" r:id="rId5"/>
    <p:sldId id="295" r:id="rId6"/>
    <p:sldId id="296" r:id="rId7"/>
    <p:sldId id="293" r:id="rId8"/>
    <p:sldId id="294" r:id="rId9"/>
    <p:sldId id="298" r:id="rId10"/>
    <p:sldId id="299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033" y="295940"/>
            <a:ext cx="4757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 smtClean="0">
                <a:solidFill>
                  <a:prstClr val="white"/>
                </a:solidFill>
              </a:rPr>
              <a:t>신경망의 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엔진</a:t>
            </a:r>
            <a:r>
              <a:rPr lang="en-US" altLang="ko-KR" sz="3200" i="1" dirty="0" smtClean="0">
                <a:solidFill>
                  <a:prstClr val="white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3200" i="1" dirty="0" err="1" smtClean="0">
                <a:solidFill>
                  <a:prstClr val="white"/>
                </a:solidFill>
              </a:rPr>
              <a:t>그래디언트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기반 최적화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8806" y="3341077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 샘플 </a:t>
            </a:r>
            <a:r>
              <a:rPr lang="en-US" altLang="ko-KR" sz="2000" dirty="0" smtClean="0">
                <a:solidFill>
                  <a:schemeClr val="bg1"/>
                </a:solidFill>
              </a:rPr>
              <a:t>x</a:t>
            </a:r>
            <a:r>
              <a:rPr lang="ko-KR" altLang="en-US" sz="2000" dirty="0" smtClean="0">
                <a:solidFill>
                  <a:schemeClr val="bg1"/>
                </a:solidFill>
              </a:rPr>
              <a:t>와 이에 상응하는 타깃  </a:t>
            </a:r>
            <a:r>
              <a:rPr lang="en-US" altLang="ko-KR" sz="2000" dirty="0" smtClean="0">
                <a:solidFill>
                  <a:schemeClr val="bg1"/>
                </a:solidFill>
              </a:rPr>
              <a:t>y</a:t>
            </a:r>
            <a:r>
              <a:rPr lang="ko-KR" altLang="en-US" sz="2000" dirty="0" smtClean="0">
                <a:solidFill>
                  <a:schemeClr val="bg1"/>
                </a:solidFill>
              </a:rPr>
              <a:t>의 배치를 추출함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x</a:t>
            </a:r>
            <a:r>
              <a:rPr lang="ko-KR" altLang="en-US" sz="2000" dirty="0" smtClean="0">
                <a:solidFill>
                  <a:schemeClr val="bg1"/>
                </a:solidFill>
              </a:rPr>
              <a:t>를 사용하여 네트워크를 실행하고 예측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y_pred</a:t>
            </a:r>
            <a:r>
              <a:rPr lang="ko-KR" altLang="en-US" sz="2000" dirty="0" smtClean="0">
                <a:solidFill>
                  <a:schemeClr val="bg1"/>
                </a:solidFill>
              </a:rPr>
              <a:t>를 구함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y_pred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</a:rPr>
              <a:t>y</a:t>
            </a:r>
            <a:r>
              <a:rPr lang="ko-KR" altLang="en-US" sz="2000" dirty="0" smtClean="0">
                <a:solidFill>
                  <a:schemeClr val="bg1"/>
                </a:solidFill>
              </a:rPr>
              <a:t>의 차이를 측정하여 이 배치에 대한 네트워크의 손실을 계산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배치에 대한 손실이 조금 감소되도록 네트워크의 모든 가중치를 업데이트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385" y="2426675"/>
            <a:ext cx="532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훈련 반복 루프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5151920" y="5830620"/>
            <a:ext cx="1534885" cy="4922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입력 데이터</a:t>
            </a:r>
            <a:endParaRPr lang="ko-KR" altLang="en-US" b="1" dirty="0"/>
          </a:p>
        </p:txBody>
      </p:sp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26023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첫 번째 예제</a:t>
            </a:r>
            <a:endParaRPr lang="en-US" altLang="ko-KR" sz="40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다시 살펴보기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네트워크를 컴파일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 </a:t>
            </a:r>
            <a:r>
              <a:rPr lang="ko-KR" altLang="en-US" sz="2000" dirty="0" smtClean="0">
                <a:solidFill>
                  <a:schemeClr val="bg1"/>
                </a:solidFill>
              </a:rPr>
              <a:t>반</a:t>
            </a:r>
            <a:r>
              <a:rPr lang="ko-KR" altLang="en-US" sz="2000" dirty="0" smtClean="0">
                <a:solidFill>
                  <a:schemeClr val="bg1"/>
                </a:solidFill>
              </a:rPr>
              <a:t>복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10" y="2792157"/>
            <a:ext cx="6317332" cy="131335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10205357" y="2489421"/>
            <a:ext cx="16329" cy="75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9503229" y="1828802"/>
            <a:ext cx="1453242" cy="538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손실 함수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27371" y="4595415"/>
            <a:ext cx="1534885" cy="538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배열의 형태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39843" y="4595415"/>
            <a:ext cx="1453242" cy="538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정확도</a:t>
            </a:r>
            <a:endParaRPr lang="ko-KR" altLang="en-US" b="1" dirty="0"/>
          </a:p>
        </p:txBody>
      </p:sp>
      <p:cxnSp>
        <p:nvCxnSpPr>
          <p:cNvPr id="12" name="직선 화살표 연결선 11"/>
          <p:cNvCxnSpPr>
            <a:endCxn id="11" idx="0"/>
          </p:cNvCxnSpPr>
          <p:nvPr/>
        </p:nvCxnSpPr>
        <p:spPr>
          <a:xfrm>
            <a:off x="9095015" y="4089290"/>
            <a:ext cx="171449" cy="5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531552" y="4003822"/>
            <a:ext cx="155767" cy="5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89" y="5241162"/>
            <a:ext cx="8513622" cy="462862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5140063" y="5685728"/>
            <a:ext cx="416390" cy="1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287406" y="5705420"/>
            <a:ext cx="602999" cy="1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119632" y="5685728"/>
            <a:ext cx="171449" cy="1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9592830" y="5848013"/>
            <a:ext cx="1534885" cy="4037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샘플 개수</a:t>
            </a:r>
            <a:endParaRPr lang="ko-KR" altLang="en-US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60130" y="5860561"/>
            <a:ext cx="1534885" cy="4037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반복 횟수</a:t>
            </a:r>
            <a:endParaRPr lang="ko-KR" altLang="en-US" b="1" dirty="0"/>
          </a:p>
        </p:txBody>
      </p:sp>
      <p:cxnSp>
        <p:nvCxnSpPr>
          <p:cNvPr id="30" name="직선 화살표 연결선 29"/>
          <p:cNvCxnSpPr>
            <a:endCxn id="29" idx="0"/>
          </p:cNvCxnSpPr>
          <p:nvPr/>
        </p:nvCxnSpPr>
        <p:spPr>
          <a:xfrm flipH="1">
            <a:off x="8327573" y="5716303"/>
            <a:ext cx="40821" cy="1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9406" y="431936"/>
            <a:ext cx="3416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smtClean="0">
                <a:solidFill>
                  <a:prstClr val="white"/>
                </a:solidFill>
              </a:rPr>
              <a:t>요약</a:t>
            </a:r>
            <a:endParaRPr lang="en-US" altLang="ko-KR" sz="4400" i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806" y="1527347"/>
            <a:ext cx="10086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학습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훈련 데이터 샘플과 그에 상응하는 타깃이 주어졌을 때 손실 함수를 최소화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        하</a:t>
            </a:r>
            <a:r>
              <a:rPr lang="ko-KR" altLang="en-US" sz="2000" dirty="0" smtClean="0">
                <a:solidFill>
                  <a:schemeClr val="bg1"/>
                </a:solidFill>
              </a:rPr>
              <a:t>는 모델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파라미터의</a:t>
            </a:r>
            <a:r>
              <a:rPr lang="ko-KR" altLang="en-US" sz="2000" dirty="0" smtClean="0">
                <a:solidFill>
                  <a:schemeClr val="bg1"/>
                </a:solidFill>
              </a:rPr>
              <a:t> 조합을 찾는 것을 의미함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데이터 샘플과 타깃의 배치를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랜덤하게</a:t>
            </a:r>
            <a:r>
              <a:rPr lang="ko-KR" altLang="en-US" sz="2000" dirty="0" smtClean="0">
                <a:solidFill>
                  <a:schemeClr val="bg1"/>
                </a:solidFill>
              </a:rPr>
              <a:t> 뽑고 이 배치에서 손실에 대한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그래디언트를</a:t>
            </a:r>
            <a:r>
              <a:rPr lang="ko-KR" altLang="en-US" sz="2000" dirty="0" smtClean="0">
                <a:solidFill>
                  <a:schemeClr val="bg1"/>
                </a:solidFill>
              </a:rPr>
              <a:t> 계산함으로써 학습이 진행됨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파라미터는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그래디언트의</a:t>
            </a:r>
            <a:r>
              <a:rPr lang="ko-KR" altLang="en-US" sz="2000" dirty="0" smtClean="0">
                <a:solidFill>
                  <a:schemeClr val="bg1"/>
                </a:solidFill>
              </a:rPr>
              <a:t> 반대 방향으로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전체 학습 과정은 신경망이 미분 가능한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</a:t>
            </a:r>
            <a:r>
              <a:rPr lang="ko-KR" altLang="en-US" sz="2000" dirty="0" smtClean="0">
                <a:solidFill>
                  <a:schemeClr val="bg1"/>
                </a:solidFill>
              </a:rPr>
              <a:t> 연산으로 연결되어 있기에 가능함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손실과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옵티마이저는</a:t>
            </a:r>
            <a:r>
              <a:rPr lang="ko-KR" altLang="en-US" sz="2000" dirty="0" smtClean="0">
                <a:solidFill>
                  <a:schemeClr val="bg1"/>
                </a:solidFill>
              </a:rPr>
              <a:t> 데이터를 </a:t>
            </a:r>
            <a:r>
              <a:rPr lang="ko-KR" altLang="en-US" sz="2000" dirty="0" err="1">
                <a:solidFill>
                  <a:schemeClr val="bg1"/>
                </a:solidFill>
              </a:rPr>
              <a:t>주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입하기전에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정의되어야함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손실은 훈련하는 동안 최소화해야 할 양이므로 해결하려는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문제의 성공을 측정하는데 사용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옵티마이저는</a:t>
            </a:r>
            <a:r>
              <a:rPr lang="ko-KR" altLang="en-US" sz="2000" dirty="0" smtClean="0">
                <a:solidFill>
                  <a:schemeClr val="bg1"/>
                </a:solidFill>
              </a:rPr>
              <a:t> 손실에 대한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그래디언트가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업데이트하는 정확한 방식을 정의함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변화율이란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?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8806" y="3094894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f’(p) = </a:t>
            </a:r>
            <a:r>
              <a:rPr lang="ko-KR" altLang="en-US" sz="2000" dirty="0">
                <a:solidFill>
                  <a:schemeClr val="bg1"/>
                </a:solidFill>
              </a:rPr>
              <a:t>특정 포인트 </a:t>
            </a:r>
            <a:r>
              <a:rPr lang="en-US" altLang="ko-KR" sz="2000" dirty="0">
                <a:solidFill>
                  <a:schemeClr val="bg1"/>
                </a:solidFill>
              </a:rPr>
              <a:t>p</a:t>
            </a:r>
            <a:r>
              <a:rPr lang="ko-KR" altLang="en-US" sz="2000" dirty="0">
                <a:solidFill>
                  <a:schemeClr val="bg1"/>
                </a:solidFill>
              </a:rPr>
              <a:t>에서의 </a:t>
            </a:r>
            <a:r>
              <a:rPr lang="ko-KR" altLang="en-US" sz="2000" dirty="0" smtClean="0">
                <a:solidFill>
                  <a:schemeClr val="bg1"/>
                </a:solidFill>
              </a:rPr>
              <a:t>변화율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기울기가 </a:t>
            </a:r>
            <a:r>
              <a:rPr lang="ko-KR" altLang="en-US" sz="2000" dirty="0" smtClean="0">
                <a:solidFill>
                  <a:schemeClr val="bg1"/>
                </a:solidFill>
              </a:rPr>
              <a:t>양수면 ▲증가 함수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기울기가 음수면 ▼감소 함수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기울기의 절대값은 증감의 정도를 알려줌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11" y="2899044"/>
            <a:ext cx="3458637" cy="30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0094" y="319386"/>
            <a:ext cx="4473599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err="1" smtClean="0">
                <a:solidFill>
                  <a:prstClr val="white"/>
                </a:solidFill>
              </a:rPr>
              <a:t>텐서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연산의 변화율 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3600" i="1" dirty="0" err="1" smtClean="0">
                <a:solidFill>
                  <a:prstClr val="white"/>
                </a:solidFill>
              </a:rPr>
              <a:t>그래디언트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806" y="3094894"/>
            <a:ext cx="1008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그래디언트</a:t>
            </a:r>
            <a:r>
              <a:rPr lang="ko-KR" altLang="en-US" sz="2000" dirty="0" smtClean="0">
                <a:solidFill>
                  <a:schemeClr val="bg1"/>
                </a:solidFill>
              </a:rPr>
              <a:t> ▶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텐서의</a:t>
            </a:r>
            <a:r>
              <a:rPr lang="ko-KR" altLang="en-US" sz="2000" dirty="0" smtClean="0">
                <a:solidFill>
                  <a:schemeClr val="bg1"/>
                </a:solidFill>
              </a:rPr>
              <a:t> 변화율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x, y</a:t>
            </a:r>
            <a:r>
              <a:rPr lang="ko-KR" altLang="en-US" sz="2000" dirty="0" smtClean="0">
                <a:solidFill>
                  <a:schemeClr val="bg1"/>
                </a:solidFill>
              </a:rPr>
              <a:t>가 고정되어있다면 함수 </a:t>
            </a:r>
            <a:r>
              <a:rPr lang="en-US" altLang="ko-KR" sz="2000" dirty="0" smtClean="0">
                <a:solidFill>
                  <a:schemeClr val="bg1"/>
                </a:solidFill>
              </a:rPr>
              <a:t>f(x)</a:t>
            </a:r>
            <a:r>
              <a:rPr lang="ko-KR" altLang="en-US" sz="2000" dirty="0" smtClean="0">
                <a:solidFill>
                  <a:schemeClr val="bg1"/>
                </a:solidFill>
              </a:rPr>
              <a:t>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w</a:t>
            </a:r>
            <a:r>
              <a:rPr lang="ko-KR" altLang="en-US" sz="2000" dirty="0" smtClean="0">
                <a:solidFill>
                  <a:schemeClr val="bg1"/>
                </a:solidFill>
              </a:rPr>
              <a:t>를 손실 값에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매핑하는</a:t>
            </a:r>
            <a:r>
              <a:rPr lang="ko-KR" altLang="en-US" sz="2000" dirty="0" smtClean="0">
                <a:solidFill>
                  <a:schemeClr val="bg1"/>
                </a:solidFill>
              </a:rPr>
              <a:t> 함수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57" y="2645228"/>
            <a:ext cx="5936206" cy="13645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5" y="4693109"/>
            <a:ext cx="4311429" cy="10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471785"/>
            <a:ext cx="4250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확률적 경사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하강법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806" y="3094894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신경망에 적용 ▶ 가장 작은 손실함수의 값을 만드는 가중치의 조합을 찾음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그래디언트의</a:t>
            </a:r>
            <a:r>
              <a:rPr lang="ko-KR" altLang="en-US" sz="2000" dirty="0" smtClean="0">
                <a:solidFill>
                  <a:schemeClr val="bg1"/>
                </a:solidFill>
              </a:rPr>
              <a:t> 반대 방향으로 가중치를 업데이트 ▶ 손실 감소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471785"/>
            <a:ext cx="4250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확률적 경사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하강법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806" y="3094894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SGD</a:t>
            </a:r>
            <a:r>
              <a:rPr lang="ko-KR" altLang="en-US" sz="2000" dirty="0">
                <a:solidFill>
                  <a:schemeClr val="bg1"/>
                </a:solidFill>
              </a:rPr>
              <a:t>에 있는 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개의 </a:t>
            </a:r>
            <a:r>
              <a:rPr lang="ko-KR" altLang="en-US" sz="2000" dirty="0" smtClean="0">
                <a:solidFill>
                  <a:schemeClr val="bg1"/>
                </a:solidFill>
              </a:rPr>
              <a:t>문제점인 수렴 </a:t>
            </a:r>
            <a:r>
              <a:rPr lang="ko-KR" altLang="en-US" sz="2000" dirty="0">
                <a:solidFill>
                  <a:schemeClr val="bg1"/>
                </a:solidFill>
              </a:rPr>
              <a:t>속도와 지역 최솟값을 </a:t>
            </a:r>
            <a:r>
              <a:rPr lang="ko-KR" altLang="en-US" sz="2000" dirty="0" smtClean="0">
                <a:solidFill>
                  <a:schemeClr val="bg1"/>
                </a:solidFill>
              </a:rPr>
              <a:t>해결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024" y="1952617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bg1"/>
                </a:solidFill>
              </a:rPr>
              <a:t>모멘텀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97" y="3672151"/>
            <a:ext cx="3923154" cy="25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471785"/>
            <a:ext cx="4250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확률적 경사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하강법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024" y="1511744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bg1"/>
                </a:solidFill>
              </a:rPr>
              <a:t>모멘텀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806" y="5152296"/>
            <a:ext cx="1008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현재 기울기 값 뿐만 아니라 현재 속도 또한 고려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▶ 이전에 업데이트한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파라미터에</a:t>
            </a:r>
            <a:r>
              <a:rPr lang="ko-KR" altLang="en-US" sz="2000" dirty="0" smtClean="0">
                <a:solidFill>
                  <a:schemeClr val="bg1"/>
                </a:solidFill>
              </a:rPr>
              <a:t> 기초하여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w</a:t>
            </a:r>
            <a:r>
              <a:rPr lang="ko-KR" altLang="en-US" sz="2000" dirty="0" smtClean="0">
                <a:solidFill>
                  <a:schemeClr val="bg1"/>
                </a:solidFill>
              </a:rPr>
              <a:t>를 업데이트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6" y="2271356"/>
            <a:ext cx="6957956" cy="26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155" y="319386"/>
            <a:ext cx="3845573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변화율 연결 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i="1" dirty="0" err="1" smtClean="0">
                <a:solidFill>
                  <a:prstClr val="white"/>
                </a:solidFill>
              </a:rPr>
              <a:t>역전파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알고리즘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806" y="3094894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f</a:t>
            </a:r>
            <a:r>
              <a:rPr lang="en-US" altLang="ko-KR" sz="2000" dirty="0" smtClean="0">
                <a:solidFill>
                  <a:schemeClr val="bg1"/>
                </a:solidFill>
              </a:rPr>
              <a:t>(W1, W2, W3) = a(W1, b(W2, C(W3)))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f(g(x))’ = f’(g(x)) * g’(x)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26023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첫 번째 예제</a:t>
            </a:r>
            <a:endParaRPr lang="en-US" altLang="ko-KR" sz="40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다시 살펴보기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입력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데이터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20" y="3884087"/>
            <a:ext cx="6805889" cy="1639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36" y="3094894"/>
            <a:ext cx="697327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26023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첫 번째 예제</a:t>
            </a:r>
            <a:endParaRPr lang="en-US" altLang="ko-KR" sz="40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다시 살펴보기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신경망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31" y="2847915"/>
            <a:ext cx="7804378" cy="1201844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8507186" y="4049759"/>
            <a:ext cx="293914" cy="5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8507186" y="4735286"/>
            <a:ext cx="1273628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활성 함수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541186" y="4049759"/>
            <a:ext cx="0" cy="5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920215" y="4604656"/>
            <a:ext cx="1411309" cy="653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입력되는 뉴런의 수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736629" y="3412671"/>
            <a:ext cx="700102" cy="11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025422" y="4669971"/>
            <a:ext cx="1411309" cy="653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Dense </a:t>
            </a:r>
            <a:r>
              <a:rPr lang="ko-KR" altLang="en-US" b="1" dirty="0" smtClean="0"/>
              <a:t>층 추가</a:t>
            </a:r>
            <a:endParaRPr lang="en-US" altLang="ko-KR" b="1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0335986" y="2464816"/>
            <a:ext cx="0" cy="75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9584868" y="1931739"/>
            <a:ext cx="1541938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뉴런의 형태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54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318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동라스틱</cp:lastModifiedBy>
  <cp:revision>36</cp:revision>
  <dcterms:created xsi:type="dcterms:W3CDTF">2019-10-10T04:32:21Z</dcterms:created>
  <dcterms:modified xsi:type="dcterms:W3CDTF">2021-01-16T12:16:21Z</dcterms:modified>
</cp:coreProperties>
</file>