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16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9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0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7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4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9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4E4E-6819-4C5B-86DA-2FCA0FC41B8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2D07BE-0FB3-4758-BD7E-EA82E3FE5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9A8B-5764-47A0-9685-7B6A1597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93" y="2350604"/>
            <a:ext cx="7766936" cy="1646302"/>
          </a:xfrm>
        </p:spPr>
        <p:txBody>
          <a:bodyPr/>
          <a:lstStyle/>
          <a:p>
            <a:r>
              <a:rPr lang="en-US" altLang="ko-KR" sz="4000" dirty="0"/>
              <a:t>6.3 </a:t>
            </a:r>
            <a:r>
              <a:rPr lang="ko-KR" altLang="en-US" sz="4000" dirty="0"/>
              <a:t>순환 신경망의 고급 사용법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2000" dirty="0"/>
              <a:t>딥러닝 </a:t>
            </a:r>
            <a:r>
              <a:rPr lang="en-US" altLang="ko-KR" sz="2000" dirty="0"/>
              <a:t>C</a:t>
            </a:r>
            <a:r>
              <a:rPr lang="ko-KR" altLang="en-US" sz="2000" dirty="0"/>
              <a:t>팀 </a:t>
            </a:r>
            <a:r>
              <a:rPr lang="ko-KR" altLang="en-US" sz="2000" dirty="0" err="1"/>
              <a:t>전은성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73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6.3.3 </a:t>
            </a:r>
            <a:r>
              <a:rPr lang="ko-KR" altLang="en-US" dirty="0"/>
              <a:t>상식 수준의 기준점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ko-KR" altLang="en-US" dirty="0"/>
              <a:t>정상 여부 확인을 위한 용도</a:t>
            </a:r>
            <a:endParaRPr lang="en-US" altLang="ko-KR" dirty="0"/>
          </a:p>
          <a:p>
            <a:r>
              <a:rPr lang="ko-KR" altLang="en-US" dirty="0"/>
              <a:t>고수준 머신 러닝 모델이라면 뛰어넘어야 할 기준점</a:t>
            </a:r>
            <a:endParaRPr lang="en-US" altLang="ko-KR" dirty="0"/>
          </a:p>
          <a:p>
            <a:r>
              <a:rPr lang="ko-KR" altLang="en-US" dirty="0"/>
              <a:t>알려진 해결책이 없는 새로운 문제를 다루어야 할 때 유용</a:t>
            </a:r>
            <a:endParaRPr lang="en-US" altLang="ko-KR" dirty="0"/>
          </a:p>
          <a:p>
            <a:r>
              <a:rPr lang="ko-KR" altLang="en-US" dirty="0"/>
              <a:t>이 온도 예측 문제의 경우 상식 수준으로 오늘 온도는 내일 온도와 비슷하거나 동일하다고 예측</a:t>
            </a:r>
            <a:endParaRPr lang="en-US" altLang="ko-KR" dirty="0"/>
          </a:p>
          <a:p>
            <a:r>
              <a:rPr lang="ko-KR" altLang="en-US" dirty="0"/>
              <a:t>평균 절댓값 오차</a:t>
            </a:r>
            <a:r>
              <a:rPr lang="en-US" altLang="ko-KR" dirty="0"/>
              <a:t>(MAE)</a:t>
            </a:r>
            <a:r>
              <a:rPr lang="ko-KR" altLang="en-US" dirty="0"/>
              <a:t>로 평가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17FCE-3733-4F04-AD91-E814D30A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25" y="3775691"/>
            <a:ext cx="4058216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22670-B2C8-481D-A148-8F3D8D498FB3}"/>
              </a:ext>
            </a:extLst>
          </p:cNvPr>
          <p:cNvSpPr txBox="1"/>
          <p:nvPr/>
        </p:nvSpPr>
        <p:spPr>
          <a:xfrm>
            <a:off x="5626046" y="3775691"/>
            <a:ext cx="3722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MAE</a:t>
            </a:r>
            <a:r>
              <a:rPr lang="ko-KR" altLang="en-US" dirty="0"/>
              <a:t>를 출력하면 </a:t>
            </a:r>
            <a:r>
              <a:rPr lang="en-US" altLang="ko-KR" dirty="0"/>
              <a:t>0.29</a:t>
            </a:r>
            <a:r>
              <a:rPr lang="ko-KR" altLang="en-US" dirty="0"/>
              <a:t>가 나오고 이 데이터는 평균이 </a:t>
            </a:r>
            <a:r>
              <a:rPr lang="en-US" altLang="ko-KR" dirty="0"/>
              <a:t>0</a:t>
            </a:r>
            <a:r>
              <a:rPr lang="ko-KR" altLang="en-US" dirty="0"/>
              <a:t>이고 표준편차가 </a:t>
            </a:r>
            <a:r>
              <a:rPr lang="en-US" altLang="ko-KR" dirty="0"/>
              <a:t>1</a:t>
            </a:r>
            <a:r>
              <a:rPr lang="ko-KR" altLang="en-US" dirty="0"/>
              <a:t>이기 때문에 표준편차를 곱하면 섭씨 </a:t>
            </a:r>
            <a:r>
              <a:rPr lang="en-US" altLang="ko-KR" dirty="0"/>
              <a:t>2.57</a:t>
            </a:r>
            <a:r>
              <a:rPr lang="ko-KR" altLang="en-US" dirty="0"/>
              <a:t>도가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6.3.4 </a:t>
            </a:r>
            <a:r>
              <a:rPr lang="ko-KR" altLang="en-US" dirty="0"/>
              <a:t>기본적인 머신 러닝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ko-KR" altLang="en-US" dirty="0"/>
              <a:t>간단하고 손쉽게 만들 수 있는 </a:t>
            </a:r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이를 바탕으로 더 복잡한 방법을 도입하는 근거 마련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015038-0036-47B9-AA14-FEFA03BE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6" y="2365045"/>
            <a:ext cx="5782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6.3.4 </a:t>
            </a:r>
            <a:r>
              <a:rPr lang="ko-KR" altLang="en-US" dirty="0"/>
              <a:t>기본적인 머신 러닝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4F185F-4027-49CA-8C33-87FB4AA81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29" y="1350628"/>
            <a:ext cx="5792008" cy="303889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BBE3C-3CC6-4948-BA4B-CB25F960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81" y="1555444"/>
            <a:ext cx="3991532" cy="262926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EAE979A-4F67-47B1-9097-14BFADD6292F}"/>
              </a:ext>
            </a:extLst>
          </p:cNvPr>
          <p:cNvSpPr txBox="1">
            <a:spLocks/>
          </p:cNvSpPr>
          <p:nvPr/>
        </p:nvSpPr>
        <p:spPr>
          <a:xfrm>
            <a:off x="677334" y="4513277"/>
            <a:ext cx="8802226" cy="152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일부 검증 손실은 학습을 사용하지 않은 기준점에 가깝지만 안정적이지 못합니다</a:t>
            </a:r>
            <a:endParaRPr lang="en-US" altLang="ko-KR" dirty="0"/>
          </a:p>
          <a:p>
            <a:r>
              <a:rPr lang="ko-KR" altLang="en-US" dirty="0"/>
              <a:t>기준 모델의 평균 절댓값 오차가 </a:t>
            </a:r>
            <a:r>
              <a:rPr lang="en-US" altLang="ko-KR" dirty="0"/>
              <a:t>0.29</a:t>
            </a:r>
            <a:r>
              <a:rPr lang="ko-KR" altLang="en-US" dirty="0"/>
              <a:t>였으므로 비교를 하면 기준 모델의 성능이 더 좋음</a:t>
            </a:r>
            <a:endParaRPr lang="en-US" altLang="ko-KR" dirty="0"/>
          </a:p>
          <a:p>
            <a:r>
              <a:rPr lang="ko-KR" altLang="en-US" dirty="0"/>
              <a:t>이는 머신 러닝이 찾지 못하는 핵심 정보가 많기 때문</a:t>
            </a:r>
            <a:r>
              <a:rPr lang="en-US" altLang="ko-KR" dirty="0"/>
              <a:t>(</a:t>
            </a:r>
            <a:r>
              <a:rPr lang="ko-KR" altLang="en-US" dirty="0"/>
              <a:t>간단한 모델이 아니기 때문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70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6.3.5 </a:t>
            </a:r>
            <a:r>
              <a:rPr lang="ko-KR" altLang="en-US" dirty="0"/>
              <a:t>첫 번째 순환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ko-KR" altLang="en-US" dirty="0"/>
              <a:t>시계열 데이터를 사용 </a:t>
            </a:r>
            <a:r>
              <a:rPr lang="en-US" altLang="ko-KR" dirty="0"/>
              <a:t>-&gt; </a:t>
            </a:r>
            <a:r>
              <a:rPr lang="ko-KR" altLang="en-US" dirty="0"/>
              <a:t>입력 데이터에 순서가 있다는 뜻</a:t>
            </a:r>
            <a:endParaRPr lang="en-US" altLang="ko-KR" dirty="0"/>
          </a:p>
          <a:p>
            <a:r>
              <a:rPr lang="ko-KR" altLang="en-US" dirty="0"/>
              <a:t>그러므로 순환 신경망</a:t>
            </a:r>
            <a:r>
              <a:rPr lang="en-US" altLang="ko-KR" dirty="0"/>
              <a:t>(RNN)</a:t>
            </a:r>
            <a:r>
              <a:rPr lang="ko-KR" altLang="en-US" dirty="0"/>
              <a:t>을 사용해야 함</a:t>
            </a:r>
            <a:endParaRPr lang="en-US" altLang="ko-KR" dirty="0"/>
          </a:p>
          <a:p>
            <a:r>
              <a:rPr lang="en-US" altLang="ko-KR" dirty="0"/>
              <a:t>GRU</a:t>
            </a:r>
            <a:r>
              <a:rPr lang="ko-KR" altLang="en-US" dirty="0"/>
              <a:t>층을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22035-7535-4F4A-84F7-8A64E5A9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2" y="2820780"/>
            <a:ext cx="6235923" cy="3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6.3.5 </a:t>
            </a:r>
            <a:r>
              <a:rPr lang="ko-KR" altLang="en-US" dirty="0"/>
              <a:t>첫 번째 순환 신경망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D97F6A-0F7E-4F45-8F97-E36CE231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4543"/>
            <a:ext cx="6020640" cy="283884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D5F053-B4A0-4E46-9D5A-E5DBEB9C8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12" y="1550335"/>
            <a:ext cx="4277322" cy="272453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B5DCC7D-BFFB-4B65-B328-5799E122D2CE}"/>
              </a:ext>
            </a:extLst>
          </p:cNvPr>
          <p:cNvSpPr txBox="1">
            <a:spLocks/>
          </p:cNvSpPr>
          <p:nvPr/>
        </p:nvSpPr>
        <p:spPr>
          <a:xfrm>
            <a:off x="677334" y="4513277"/>
            <a:ext cx="8802226" cy="1528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앞의 기본적인 </a:t>
            </a:r>
            <a:r>
              <a:rPr lang="ko-KR" altLang="en-US" dirty="0" err="1"/>
              <a:t>머신러닝</a:t>
            </a:r>
            <a:r>
              <a:rPr lang="ko-KR" altLang="en-US" dirty="0"/>
              <a:t> 방법보다 훨씬 효율적</a:t>
            </a:r>
            <a:endParaRPr lang="en-US" altLang="ko-KR" dirty="0"/>
          </a:p>
          <a:p>
            <a:r>
              <a:rPr lang="ko-KR" altLang="en-US" dirty="0"/>
              <a:t>하지만 검증손실을 보면 점점 늘어나는 과적합이 발생</a:t>
            </a:r>
            <a:endParaRPr lang="en-US" altLang="ko-KR" dirty="0"/>
          </a:p>
          <a:p>
            <a:r>
              <a:rPr lang="ko-KR" altLang="en-US" dirty="0"/>
              <a:t>새로운 검증 </a:t>
            </a:r>
            <a:r>
              <a:rPr lang="en-US" altLang="ko-KR" dirty="0"/>
              <a:t>MAE</a:t>
            </a:r>
            <a:r>
              <a:rPr lang="ko-KR" altLang="en-US" dirty="0"/>
              <a:t>는 </a:t>
            </a:r>
            <a:r>
              <a:rPr lang="en-US" altLang="ko-KR" dirty="0"/>
              <a:t>0.265 </a:t>
            </a:r>
            <a:r>
              <a:rPr lang="ko-KR" altLang="en-US" dirty="0"/>
              <a:t>이하이고 섭씨로 복원하면 </a:t>
            </a:r>
            <a:r>
              <a:rPr lang="en-US" altLang="ko-KR" dirty="0"/>
              <a:t>2.35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초기 값인 </a:t>
            </a:r>
            <a:r>
              <a:rPr lang="en-US" altLang="ko-KR" dirty="0"/>
              <a:t>2.57</a:t>
            </a:r>
            <a:r>
              <a:rPr lang="ko-KR" altLang="en-US" dirty="0"/>
              <a:t>보다 확실히 작음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더 개선할 수 있는 여지가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3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6.3.6 </a:t>
            </a:r>
            <a:r>
              <a:rPr lang="ko-KR" altLang="en-US" sz="2400" dirty="0"/>
              <a:t>과대적합을 감소하기 위해 순환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ko-KR" altLang="en-US" dirty="0"/>
              <a:t>과대적합을 해결하기위해 </a:t>
            </a:r>
            <a:r>
              <a:rPr lang="ko-KR" altLang="en-US" dirty="0" err="1"/>
              <a:t>드롭아웃</a:t>
            </a:r>
            <a:r>
              <a:rPr lang="ko-KR" altLang="en-US" dirty="0"/>
              <a:t> 기법 사용</a:t>
            </a:r>
            <a:endParaRPr lang="en-US" altLang="ko-KR" dirty="0"/>
          </a:p>
          <a:p>
            <a:r>
              <a:rPr lang="ko-KR" altLang="en-US" dirty="0" err="1"/>
              <a:t>드롭아웃</a:t>
            </a:r>
            <a:r>
              <a:rPr lang="en-US" altLang="ko-KR" dirty="0"/>
              <a:t>(</a:t>
            </a:r>
            <a:r>
              <a:rPr lang="ko-KR" altLang="en-US" dirty="0"/>
              <a:t>훈련 데이터를 층에 주입할 때 데이터에 있는 우연한 상관관계를 깨뜨리기 위해 입력 층의 유닛을 랜덤하게 끄는 기법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드롭아웃을</a:t>
            </a:r>
            <a:r>
              <a:rPr lang="ko-KR" altLang="en-US" dirty="0"/>
              <a:t> 적용하면 규제에 </a:t>
            </a:r>
            <a:r>
              <a:rPr lang="ko-KR" altLang="en-US" dirty="0" err="1"/>
              <a:t>도움이되는</a:t>
            </a:r>
            <a:r>
              <a:rPr lang="ko-KR" altLang="en-US" dirty="0"/>
              <a:t> 것보다 학습에 더 방해 되는 것으로 오랫동안 </a:t>
            </a:r>
            <a:r>
              <a:rPr lang="ko-KR" altLang="en-US" dirty="0" err="1"/>
              <a:t>알려져있었으나</a:t>
            </a:r>
            <a:r>
              <a:rPr lang="ko-KR" altLang="en-US" dirty="0"/>
              <a:t> 동일한 </a:t>
            </a:r>
            <a:r>
              <a:rPr lang="ko-KR" altLang="en-US" dirty="0" err="1"/>
              <a:t>드롭아웃</a:t>
            </a:r>
            <a:r>
              <a:rPr lang="ko-KR" altLang="en-US" dirty="0"/>
              <a:t> 마스크를 모든 타임스텝에 적용하는 것으로 해결</a:t>
            </a:r>
            <a:endParaRPr lang="en-US" altLang="ko-KR" dirty="0"/>
          </a:p>
          <a:p>
            <a:r>
              <a:rPr lang="en-US" altLang="ko-KR" dirty="0" err="1"/>
              <a:t>Droupout</a:t>
            </a:r>
            <a:r>
              <a:rPr lang="ko-KR" altLang="en-US" dirty="0"/>
              <a:t>은 층의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정하고 </a:t>
            </a:r>
            <a:r>
              <a:rPr lang="en-US" altLang="ko-KR" dirty="0" err="1"/>
              <a:t>recurrent_dropout</a:t>
            </a:r>
            <a:r>
              <a:rPr lang="ko-KR" altLang="en-US" dirty="0"/>
              <a:t>은 순환 상태의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7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6.3.6 </a:t>
            </a:r>
            <a:r>
              <a:rPr lang="ko-KR" altLang="en-US" sz="2400" dirty="0"/>
              <a:t>과대적합을 감소하기 위해 순환 </a:t>
            </a:r>
            <a:r>
              <a:rPr lang="ko-KR" altLang="en-US" sz="2400" dirty="0" err="1"/>
              <a:t>드롭아웃</a:t>
            </a:r>
            <a:r>
              <a:rPr lang="ko-KR" altLang="en-US" sz="2400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5469"/>
            <a:ext cx="8596668" cy="1935893"/>
          </a:xfrm>
        </p:spPr>
        <p:txBody>
          <a:bodyPr>
            <a:normAutofit/>
          </a:bodyPr>
          <a:lstStyle/>
          <a:p>
            <a:r>
              <a:rPr lang="ko-KR" altLang="en-US" dirty="0"/>
              <a:t>과적합은 일어나지 않음</a:t>
            </a:r>
            <a:endParaRPr lang="en-US" altLang="ko-KR" dirty="0"/>
          </a:p>
          <a:p>
            <a:r>
              <a:rPr lang="ko-KR" altLang="en-US" dirty="0"/>
              <a:t>평가 점수는 안정적이지만 이전보다 더 나아지지는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EF6C9-7322-4AFC-8F8C-6B656B09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9" y="1098238"/>
            <a:ext cx="5220126" cy="276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E0C5A-6E2D-43D6-B0DA-CD8633E6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5" y="1098238"/>
            <a:ext cx="4096322" cy="27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6.3.7 </a:t>
            </a:r>
            <a:r>
              <a:rPr lang="ko-KR" altLang="en-US" sz="2400" dirty="0" err="1"/>
              <a:t>스태킹</a:t>
            </a:r>
            <a:r>
              <a:rPr lang="ko-KR" altLang="en-US" sz="2400" dirty="0"/>
              <a:t> 순환 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ko-KR" altLang="en-US" dirty="0"/>
              <a:t>앞의 순환 신경망을 사용한 방법은 과적합이 일어나지 않았지만 성능상 병목이 있으므로 네트워크의 용량을 늘려야 함</a:t>
            </a:r>
            <a:endParaRPr lang="en-US" altLang="ko-KR" dirty="0"/>
          </a:p>
          <a:p>
            <a:r>
              <a:rPr lang="ko-KR" altLang="en-US" dirty="0"/>
              <a:t>과적합이 일어날 때까지 네트워크의 용량을 늘리는 것이 좋음</a:t>
            </a:r>
            <a:r>
              <a:rPr lang="en-US" altLang="ko-KR" dirty="0"/>
              <a:t>.(</a:t>
            </a:r>
            <a:r>
              <a:rPr lang="ko-KR" altLang="en-US" dirty="0"/>
              <a:t>너무 많이 </a:t>
            </a:r>
            <a:r>
              <a:rPr lang="ko-KR" altLang="en-US" dirty="0" err="1"/>
              <a:t>과대적합되지</a:t>
            </a:r>
            <a:r>
              <a:rPr lang="ko-KR" altLang="en-US" dirty="0"/>
              <a:t> 않는 한 아직 충분한 용량에 도달한 것이 아님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유닛의 수를 늘리거나 층을 더 많이 추가</a:t>
            </a:r>
            <a:endParaRPr lang="en-US" altLang="ko-KR" dirty="0"/>
          </a:p>
          <a:p>
            <a:r>
              <a:rPr lang="ko-KR" altLang="en-US" dirty="0"/>
              <a:t>하지만 비용이 많이 소요됨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5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6.3.7 </a:t>
            </a:r>
            <a:r>
              <a:rPr lang="ko-KR" altLang="en-US" sz="2400" dirty="0" err="1"/>
              <a:t>스태킹</a:t>
            </a:r>
            <a:r>
              <a:rPr lang="ko-KR" altLang="en-US" sz="2400" dirty="0"/>
              <a:t> 순환 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46645"/>
            <a:ext cx="8596668" cy="139471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Return_sequences</a:t>
            </a:r>
            <a:r>
              <a:rPr lang="en-US" altLang="ko-KR" dirty="0"/>
              <a:t>=True -&gt; </a:t>
            </a:r>
            <a:r>
              <a:rPr lang="ko-KR" altLang="en-US" dirty="0"/>
              <a:t>출력을 한꺼번에 내보낸다는 뜻</a:t>
            </a:r>
            <a:endParaRPr lang="en-US" altLang="ko-KR" dirty="0"/>
          </a:p>
          <a:p>
            <a:r>
              <a:rPr lang="ko-KR" altLang="en-US" dirty="0"/>
              <a:t>층을 추가하여 성능을 조금 향상</a:t>
            </a:r>
            <a:r>
              <a:rPr lang="en-US" altLang="ko-KR" dirty="0"/>
              <a:t>, </a:t>
            </a:r>
            <a:r>
              <a:rPr lang="ko-KR" altLang="en-US" dirty="0"/>
              <a:t>하지만 차이가 크지는 않음</a:t>
            </a:r>
            <a:endParaRPr lang="en-US" altLang="ko-KR" dirty="0"/>
          </a:p>
          <a:p>
            <a:r>
              <a:rPr lang="ko-KR" altLang="en-US" dirty="0"/>
              <a:t>아직 충분히 과대적합을 만들지 못했기 때문에 층의 크기를 더 늘릴 수 있음</a:t>
            </a:r>
            <a:endParaRPr lang="en-US" altLang="ko-KR" dirty="0"/>
          </a:p>
          <a:p>
            <a:r>
              <a:rPr lang="ko-KR" altLang="en-US" dirty="0"/>
              <a:t>층을 추가한 만큼 도움이 되지 않았으므로 네트워크의 용량을 늘리는 것이 도움이 되지 않는다고 판단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F2A7B-3129-42F9-8FB4-DFC7A744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63659"/>
            <a:ext cx="5391902" cy="3451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24E767-2F91-4AFC-8305-00A59947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72" y="1295223"/>
            <a:ext cx="377242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6.3.8 </a:t>
            </a:r>
            <a:r>
              <a:rPr lang="ko-KR" altLang="en-US" sz="2400" dirty="0"/>
              <a:t>양방향 </a:t>
            </a:r>
            <a:r>
              <a:rPr lang="en-US" altLang="ko-KR" sz="2400" dirty="0"/>
              <a:t>RNN </a:t>
            </a:r>
            <a:r>
              <a:rPr lang="ko-KR" altLang="en-US" sz="2400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은 순서가 있는 데이터를 입력으로 사용하므로 순서와 시간에 민감함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RNN</a:t>
            </a:r>
            <a:r>
              <a:rPr lang="ko-KR" altLang="en-US" dirty="0"/>
              <a:t>을 </a:t>
            </a:r>
            <a:r>
              <a:rPr lang="ko-KR" altLang="en-US" dirty="0" err="1"/>
              <a:t>입력시퀀스를</a:t>
            </a:r>
            <a:r>
              <a:rPr lang="ko-KR" altLang="en-US" dirty="0"/>
              <a:t> 한 방향</a:t>
            </a:r>
            <a:r>
              <a:rPr lang="en-US" altLang="ko-KR" dirty="0"/>
              <a:t>(</a:t>
            </a:r>
            <a:r>
              <a:rPr lang="ko-KR" altLang="en-US" dirty="0"/>
              <a:t>시간 순서나 반대 순서</a:t>
            </a:r>
            <a:r>
              <a:rPr lang="en-US" altLang="ko-KR" dirty="0"/>
              <a:t>)</a:t>
            </a:r>
            <a:r>
              <a:rPr lang="ko-KR" altLang="en-US" dirty="0"/>
              <a:t>으로 처리한 후 각 표현을 합침</a:t>
            </a:r>
            <a:endParaRPr lang="en-US" altLang="ko-KR" dirty="0"/>
          </a:p>
          <a:p>
            <a:r>
              <a:rPr lang="ko-KR" altLang="en-US" dirty="0"/>
              <a:t>시퀀스를 양쪽 방향으로 처리하기 때문에 양방향 </a:t>
            </a:r>
            <a:r>
              <a:rPr lang="en-US" altLang="ko-KR" dirty="0"/>
              <a:t>RNN</a:t>
            </a:r>
            <a:r>
              <a:rPr lang="ko-KR" altLang="en-US" dirty="0"/>
              <a:t>은 단방향 </a:t>
            </a:r>
            <a:r>
              <a:rPr lang="en-US" altLang="ko-KR" dirty="0"/>
              <a:t>RNN</a:t>
            </a:r>
            <a:r>
              <a:rPr lang="ko-KR" altLang="en-US" dirty="0"/>
              <a:t>이 놓치기 쉬운 패턴을 감지 할 수 있음</a:t>
            </a:r>
            <a:endParaRPr lang="en-US" altLang="ko-KR" dirty="0"/>
          </a:p>
          <a:p>
            <a:r>
              <a:rPr lang="ko-KR" altLang="en-US" dirty="0"/>
              <a:t>입력 시퀀스를 시간 차원을 따라 거꾸로 생성하는 데이터 </a:t>
            </a:r>
            <a:r>
              <a:rPr lang="ko-KR" altLang="en-US" dirty="0" err="1"/>
              <a:t>제너레이터를</a:t>
            </a:r>
            <a:r>
              <a:rPr lang="ko-KR" altLang="en-US" dirty="0"/>
              <a:t> </a:t>
            </a:r>
            <a:r>
              <a:rPr lang="ko-KR" altLang="en-US" dirty="0" err="1"/>
              <a:t>만듬</a:t>
            </a:r>
            <a:r>
              <a:rPr lang="en-US" altLang="ko-KR" dirty="0"/>
              <a:t>(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함수의 마지막 줄을 </a:t>
            </a:r>
            <a:r>
              <a:rPr lang="en-US" altLang="ko-KR" dirty="0"/>
              <a:t>yield samples[:,::-1,:], targets</a:t>
            </a:r>
            <a:r>
              <a:rPr lang="ko-KR" altLang="en-US" dirty="0"/>
              <a:t>로 바꿈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6.3 </a:t>
            </a:r>
            <a:r>
              <a:rPr lang="ko-KR" altLang="en-US" sz="3600" dirty="0"/>
              <a:t>순환 신경망의 고급 사용법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 </a:t>
            </a:r>
            <a:r>
              <a:rPr lang="ko-KR" altLang="en-US" dirty="0" err="1"/>
              <a:t>드롭아웃</a:t>
            </a:r>
            <a:r>
              <a:rPr lang="en-US" altLang="ko-KR" dirty="0"/>
              <a:t>(recurrent dropout) : </a:t>
            </a:r>
            <a:r>
              <a:rPr lang="ko-KR" altLang="en-US" dirty="0"/>
              <a:t>순환 층에서 과대적합을 방지하기 위해 </a:t>
            </a:r>
            <a:r>
              <a:rPr lang="ko-KR" altLang="en-US" dirty="0" err="1"/>
              <a:t>케라스에</a:t>
            </a:r>
            <a:r>
              <a:rPr lang="ko-KR" altLang="en-US" dirty="0"/>
              <a:t> 내장되어 있는 </a:t>
            </a:r>
            <a:r>
              <a:rPr lang="ko-KR" altLang="en-US" dirty="0" err="1"/>
              <a:t>드롭아웃을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스태킹</a:t>
            </a:r>
            <a:r>
              <a:rPr lang="ko-KR" altLang="en-US" dirty="0"/>
              <a:t> 순환 층</a:t>
            </a:r>
            <a:r>
              <a:rPr lang="en-US" altLang="ko-KR" dirty="0"/>
              <a:t>(stacking  recurrent layer) : </a:t>
            </a:r>
            <a:r>
              <a:rPr lang="ko-KR" altLang="en-US" dirty="0"/>
              <a:t>네트워크의 표현 능력을 증가시킵니다</a:t>
            </a:r>
            <a:r>
              <a:rPr lang="en-US" altLang="ko-KR" dirty="0"/>
              <a:t>.(</a:t>
            </a:r>
            <a:r>
              <a:rPr lang="ko-KR" altLang="en-US" dirty="0"/>
              <a:t>그 대신 계산 비용이 많이 듭니다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양방향 순환 층</a:t>
            </a:r>
            <a:r>
              <a:rPr lang="en-US" altLang="ko-KR" dirty="0"/>
              <a:t>(bidirectional recurrent layer) : </a:t>
            </a:r>
            <a:r>
              <a:rPr lang="ko-KR" altLang="en-US" dirty="0"/>
              <a:t>순환 네트워크에 같은 정보를 다른 방향으로 주입하여 정확도를 높이고 기억을 좀 더 오래 유지시킵니다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66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6.3.8 </a:t>
            </a:r>
            <a:r>
              <a:rPr lang="ko-KR" altLang="en-US" sz="2400" dirty="0"/>
              <a:t>양방향 </a:t>
            </a:r>
            <a:r>
              <a:rPr lang="en-US" altLang="ko-KR" sz="2400" dirty="0"/>
              <a:t>RNN </a:t>
            </a:r>
            <a:r>
              <a:rPr lang="ko-KR" altLang="en-US" sz="2400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64" y="1261358"/>
            <a:ext cx="3783098" cy="5077743"/>
          </a:xfrm>
        </p:spPr>
        <p:txBody>
          <a:bodyPr>
            <a:normAutofit/>
          </a:bodyPr>
          <a:lstStyle/>
          <a:p>
            <a:r>
              <a:rPr lang="ko-KR" altLang="en-US" dirty="0"/>
              <a:t>양방향 </a:t>
            </a:r>
            <a:r>
              <a:rPr lang="en-US" altLang="ko-KR" dirty="0"/>
              <a:t>LSTM</a:t>
            </a:r>
            <a:r>
              <a:rPr lang="ko-KR" altLang="en-US" dirty="0"/>
              <a:t>을 훈련시키면 조금 더 일찍 과대적합이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r>
              <a:rPr lang="ko-KR" altLang="en-US" dirty="0"/>
              <a:t>양방향 순환 층이 단방향 </a:t>
            </a:r>
            <a:r>
              <a:rPr lang="en-US" altLang="ko-KR" dirty="0"/>
              <a:t>LSTM</a:t>
            </a:r>
            <a:r>
              <a:rPr lang="ko-KR" altLang="en-US" dirty="0"/>
              <a:t>보다 모델 파라미터가 </a:t>
            </a:r>
            <a:r>
              <a:rPr lang="en-US" altLang="ko-KR" dirty="0"/>
              <a:t>2</a:t>
            </a:r>
            <a:r>
              <a:rPr lang="ko-KR" altLang="en-US" dirty="0"/>
              <a:t>배 더 많기 때문</a:t>
            </a:r>
            <a:endParaRPr lang="en-US" altLang="ko-KR" dirty="0"/>
          </a:p>
          <a:p>
            <a:r>
              <a:rPr lang="ko-KR" altLang="en-US" dirty="0"/>
              <a:t>양방향 </a:t>
            </a:r>
            <a:r>
              <a:rPr lang="en-US" altLang="ko-KR" dirty="0"/>
              <a:t>GRU</a:t>
            </a:r>
            <a:r>
              <a:rPr lang="ko-KR" altLang="en-US" dirty="0"/>
              <a:t>를 훈련시키면 일반 </a:t>
            </a:r>
            <a:r>
              <a:rPr lang="en-US" altLang="ko-KR" dirty="0"/>
              <a:t>GRU</a:t>
            </a:r>
            <a:r>
              <a:rPr lang="ko-KR" altLang="en-US" dirty="0"/>
              <a:t>층과 비슷한 성능을 보임</a:t>
            </a:r>
            <a:endParaRPr lang="en-US" altLang="ko-KR" dirty="0"/>
          </a:p>
          <a:p>
            <a:r>
              <a:rPr lang="ko-KR" altLang="en-US" dirty="0"/>
              <a:t>모든 예측 성능은 시간 순서대로 처리하는 네트워크의 절반에서 옴</a:t>
            </a:r>
            <a:endParaRPr lang="en-US" altLang="ko-KR" dirty="0"/>
          </a:p>
          <a:p>
            <a:r>
              <a:rPr lang="ko-KR" altLang="en-US" dirty="0"/>
              <a:t>시간 반대 순서로 처리하는 절반은 이런 작업에 성능이 매우 좋지 않기 때문</a:t>
            </a:r>
            <a:r>
              <a:rPr lang="en-US" altLang="ko-KR" dirty="0"/>
              <a:t>(</a:t>
            </a:r>
            <a:r>
              <a:rPr lang="ko-KR" altLang="en-US" dirty="0"/>
              <a:t>최근 정보가 오래 전 정보보다 훨씬 더 중요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2C4A7-DB72-45C2-81E6-BFB907C9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8" y="1261359"/>
            <a:ext cx="5963482" cy="1590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2E785-9CA4-4DE3-B3DE-6C14496E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8" y="3262098"/>
            <a:ext cx="583011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6.3.9 </a:t>
            </a:r>
            <a:r>
              <a:rPr lang="ko-KR" altLang="en-US" sz="2400" dirty="0"/>
              <a:t>더 나아가서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스태킹한</a:t>
            </a:r>
            <a:r>
              <a:rPr lang="ko-KR" altLang="en-US" dirty="0"/>
              <a:t> 각 순환 층의 유닛 수를 조정</a:t>
            </a:r>
            <a:endParaRPr lang="en-US" altLang="ko-KR" dirty="0"/>
          </a:p>
          <a:p>
            <a:r>
              <a:rPr lang="en-US" altLang="ko-KR" dirty="0"/>
              <a:t>RMSprop </a:t>
            </a:r>
            <a:r>
              <a:rPr lang="ko-KR" altLang="en-US" dirty="0" err="1"/>
              <a:t>옵티마이저가</a:t>
            </a:r>
            <a:r>
              <a:rPr lang="ko-KR" altLang="en-US" dirty="0"/>
              <a:t> 사용한 </a:t>
            </a:r>
            <a:r>
              <a:rPr lang="ko-KR" altLang="en-US" dirty="0" err="1"/>
              <a:t>학습률을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GRU </a:t>
            </a:r>
            <a:r>
              <a:rPr lang="ko-KR" altLang="en-US" dirty="0"/>
              <a:t>대신 </a:t>
            </a:r>
            <a:r>
              <a:rPr lang="en-US" altLang="ko-KR" dirty="0"/>
              <a:t>LSTM</a:t>
            </a:r>
            <a:r>
              <a:rPr lang="ko-KR" altLang="en-US" dirty="0"/>
              <a:t> 층 사용</a:t>
            </a:r>
            <a:endParaRPr lang="en-US" altLang="ko-KR" dirty="0"/>
          </a:p>
          <a:p>
            <a:r>
              <a:rPr lang="ko-KR" altLang="en-US" dirty="0"/>
              <a:t>순환 층 위에 용량이 큰 완전 연결된 회귀 층 사용</a:t>
            </a:r>
            <a:endParaRPr lang="en-US" altLang="ko-KR" dirty="0"/>
          </a:p>
          <a:p>
            <a:r>
              <a:rPr lang="ko-KR" altLang="en-US" dirty="0"/>
              <a:t>최종적으로 최선의 모델을 테스트 세트에서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0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6.3.10 </a:t>
            </a:r>
            <a:r>
              <a:rPr lang="ko-KR" altLang="en-US" sz="24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문제를 해결할 때 선택한 지표에서 상식 수준의 기준점을 설정하는 것이 좋음</a:t>
            </a:r>
            <a:r>
              <a:rPr lang="en-US" altLang="ko-KR" dirty="0"/>
              <a:t>. </a:t>
            </a:r>
            <a:r>
              <a:rPr lang="ko-KR" altLang="en-US" dirty="0"/>
              <a:t>기준점을 가지고 있지 않으면 실제로 향상되었는지 알 수 없기 때문</a:t>
            </a:r>
            <a:endParaRPr lang="en-US" altLang="ko-KR" dirty="0"/>
          </a:p>
          <a:p>
            <a:r>
              <a:rPr lang="ko-KR" altLang="en-US" dirty="0"/>
              <a:t>계산 비용을 추가할지 판단하기 위해서 비용이 비싼 모델 전에 간단한 모델을 시도</a:t>
            </a:r>
            <a:endParaRPr lang="en-US" altLang="ko-KR" dirty="0"/>
          </a:p>
          <a:p>
            <a:r>
              <a:rPr lang="ko-KR" altLang="en-US" dirty="0"/>
              <a:t>시간 순서가 중요한 데이터가 있다면 순환 층이 적합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순환 네트워크에 </a:t>
            </a:r>
            <a:r>
              <a:rPr lang="ko-KR" altLang="en-US" dirty="0" err="1"/>
              <a:t>드롭아웃을</a:t>
            </a:r>
            <a:r>
              <a:rPr lang="ko-KR" altLang="en-US" dirty="0"/>
              <a:t> 사용하려면 타임스텝 동안 일정한 </a:t>
            </a:r>
            <a:r>
              <a:rPr lang="ko-KR" altLang="en-US" dirty="0" err="1"/>
              <a:t>드롭아웃</a:t>
            </a:r>
            <a:r>
              <a:rPr lang="ko-KR" altLang="en-US" dirty="0"/>
              <a:t> 마스크와 순환 </a:t>
            </a:r>
            <a:r>
              <a:rPr lang="ko-KR" altLang="en-US" dirty="0" err="1"/>
              <a:t>드롭아웃</a:t>
            </a:r>
            <a:r>
              <a:rPr lang="ko-KR" altLang="en-US" dirty="0"/>
              <a:t> 마스크를 사용해야 함</a:t>
            </a:r>
            <a:endParaRPr lang="en-US" altLang="ko-KR" dirty="0"/>
          </a:p>
          <a:p>
            <a:r>
              <a:rPr lang="ko-KR" altLang="en-US" dirty="0" err="1"/>
              <a:t>스태킹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은 단일 </a:t>
            </a:r>
            <a:r>
              <a:rPr lang="en-US" altLang="ko-KR" dirty="0"/>
              <a:t>RNN</a:t>
            </a:r>
            <a:r>
              <a:rPr lang="ko-KR" altLang="en-US" dirty="0"/>
              <a:t>층보다 더 강력한 표현 능력을 제공하지만 계산 비용이 많이 들음</a:t>
            </a:r>
            <a:endParaRPr lang="en-US" altLang="ko-KR" dirty="0"/>
          </a:p>
          <a:p>
            <a:r>
              <a:rPr lang="ko-KR" altLang="en-US" dirty="0"/>
              <a:t>양쪽 방향으로 시퀀스를 바라보는 양방향 </a:t>
            </a:r>
            <a:r>
              <a:rPr lang="en-US" altLang="ko-KR" dirty="0"/>
              <a:t>RNN</a:t>
            </a:r>
            <a:r>
              <a:rPr lang="ko-KR" altLang="en-US" dirty="0"/>
              <a:t>은 자연어 처리 문제에 유용하지만 최근 정보가 오래된 것보다 의미 있는 시퀀스 데이터에는 잘 작동하지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37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6.3.1 </a:t>
            </a:r>
            <a:r>
              <a:rPr lang="ko-KR" altLang="en-US" dirty="0"/>
              <a:t>기온 예측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ko-KR" altLang="en-US" dirty="0"/>
              <a:t>날씨 시계열 데이터셋 사용</a:t>
            </a:r>
            <a:endParaRPr lang="en-US" altLang="ko-KR" dirty="0"/>
          </a:p>
          <a:p>
            <a:r>
              <a:rPr lang="ko-KR" altLang="en-US" dirty="0"/>
              <a:t>독일 예나시에 있는 막스 플랑크 생물지구화학 연구소의 지상 관측소에서 수집</a:t>
            </a:r>
            <a:endParaRPr lang="en-US" altLang="ko-KR" dirty="0"/>
          </a:p>
          <a:p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기압</a:t>
            </a:r>
            <a:r>
              <a:rPr lang="en-US" altLang="ko-KR" dirty="0"/>
              <a:t>, </a:t>
            </a:r>
            <a:r>
              <a:rPr lang="ko-KR" altLang="en-US" dirty="0"/>
              <a:t>습도 풍향 등 </a:t>
            </a:r>
            <a:r>
              <a:rPr lang="en-US" altLang="ko-KR" dirty="0"/>
              <a:t>14</a:t>
            </a:r>
            <a:r>
              <a:rPr lang="ko-KR" altLang="en-US" dirty="0"/>
              <a:t>개의 관측치가 </a:t>
            </a:r>
            <a:r>
              <a:rPr lang="en-US" altLang="ko-KR" dirty="0"/>
              <a:t>10</a:t>
            </a:r>
            <a:r>
              <a:rPr lang="ko-KR" altLang="en-US" dirty="0"/>
              <a:t>분마다 기록</a:t>
            </a:r>
          </a:p>
        </p:txBody>
      </p:sp>
    </p:spTree>
    <p:extLst>
      <p:ext uri="{BB962C8B-B14F-4D97-AF65-F5344CB8AC3E}">
        <p14:creationId xmlns:p14="http://schemas.microsoft.com/office/powerpoint/2010/main" val="5332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6.3.1 </a:t>
            </a:r>
            <a:r>
              <a:rPr lang="ko-KR" altLang="en-US" dirty="0"/>
              <a:t>기온 예측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9CD9FC-DB55-420B-AD8C-865DEB1F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79" y="1350628"/>
            <a:ext cx="7316221" cy="30388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41B198-17C5-450E-8960-B636FFA9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79" y="4756297"/>
            <a:ext cx="76401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6.3.1 </a:t>
            </a:r>
            <a:r>
              <a:rPr lang="ko-KR" altLang="en-US" dirty="0"/>
              <a:t>기온 예측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485905-C410-43FC-B8EE-2B64C7C1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50628"/>
            <a:ext cx="5418666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43B149-732E-47BA-B84E-C90CA356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08103"/>
            <a:ext cx="4572638" cy="800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CBFA74-070C-4895-880C-22DAFBC3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02217"/>
            <a:ext cx="4915586" cy="2632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F698C-B005-4D73-8BAD-5A54A63F1E66}"/>
              </a:ext>
            </a:extLst>
          </p:cNvPr>
          <p:cNvSpPr txBox="1"/>
          <p:nvPr/>
        </p:nvSpPr>
        <p:spPr>
          <a:xfrm>
            <a:off x="1392573" y="3680912"/>
            <a:ext cx="45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전체 기간의 온도</a:t>
            </a:r>
          </a:p>
        </p:txBody>
      </p:sp>
    </p:spTree>
    <p:extLst>
      <p:ext uri="{BB962C8B-B14F-4D97-AF65-F5344CB8AC3E}">
        <p14:creationId xmlns:p14="http://schemas.microsoft.com/office/powerpoint/2010/main" val="4192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6.3.1 </a:t>
            </a:r>
            <a:r>
              <a:rPr lang="ko-KR" altLang="en-US" dirty="0"/>
              <a:t>기온 예측 문제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3B1CBF-A7FD-4DF2-A96E-2697557E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주기성을 찾을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아주 추운 겨울 중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9DBD4B-730C-45B1-898F-6264EF13D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01473A-DE53-4C30-91AE-7ED10FDB70E7}"/>
              </a:ext>
            </a:extLst>
          </p:cNvPr>
          <p:cNvSpPr txBox="1"/>
          <p:nvPr/>
        </p:nvSpPr>
        <p:spPr>
          <a:xfrm>
            <a:off x="906011" y="1627464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plt.plot</a:t>
            </a:r>
            <a:r>
              <a:rPr lang="en-US" altLang="ko-KR" dirty="0"/>
              <a:t>(range(1440),temp[:1440])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8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altLang="ko-KR" dirty="0"/>
              <a:t>6.3.2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ko-KR" altLang="en-US" dirty="0"/>
              <a:t>신경망에 주입할 수 있는 형태로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개의 특성의 범위가 서로 다르므로 정규화를 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시계열 특성에 대해 평균을 빼고 표준 편차로 나누어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</a:t>
            </a:r>
            <a:r>
              <a:rPr lang="en-US" altLang="ko-KR" dirty="0"/>
              <a:t>20</a:t>
            </a:r>
            <a:r>
              <a:rPr lang="ko-KR" altLang="en-US" dirty="0"/>
              <a:t>만 개만 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985ED-052F-441A-9D31-6A454AFC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79" y="2502584"/>
            <a:ext cx="44011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6.3.2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err="1"/>
              <a:t>Float_data</a:t>
            </a:r>
            <a:r>
              <a:rPr lang="en-US" altLang="ko-KR" sz="1100"/>
              <a:t> </a:t>
            </a:r>
            <a:r>
              <a:rPr lang="ko-KR" altLang="en-US" sz="1100"/>
              <a:t>배열을 받아 과거 데이터의 배치와 미래 타깃 온도를 추출하는 파이썬 </a:t>
            </a:r>
            <a:r>
              <a:rPr lang="ko-KR" altLang="en-US" sz="1100" err="1"/>
              <a:t>제너레이터를</a:t>
            </a:r>
            <a:r>
              <a:rPr lang="ko-KR" altLang="en-US" sz="1100"/>
              <a:t> 만듭니다</a:t>
            </a:r>
            <a:r>
              <a:rPr lang="en-US" altLang="ko-KR" sz="110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100" err="1"/>
              <a:t>제너레이터</a:t>
            </a:r>
            <a:r>
              <a:rPr lang="ko-KR" altLang="en-US" sz="1100"/>
              <a:t> 함수는 </a:t>
            </a:r>
            <a:r>
              <a:rPr lang="en-US" altLang="ko-KR" sz="1100"/>
              <a:t>(samples, targets) </a:t>
            </a:r>
            <a:r>
              <a:rPr lang="ko-KR" altLang="en-US" sz="1100" err="1"/>
              <a:t>튜플을</a:t>
            </a:r>
            <a:r>
              <a:rPr lang="ko-KR" altLang="en-US" sz="1100"/>
              <a:t> 반복적으로 반환합니다</a:t>
            </a:r>
            <a:r>
              <a:rPr lang="en-US" altLang="ko-KR" sz="110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100"/>
              <a:t>Samples</a:t>
            </a:r>
            <a:r>
              <a:rPr lang="ko-KR" altLang="en-US" sz="1100"/>
              <a:t>는 입력 데이터로 사용할 배치</a:t>
            </a:r>
            <a:r>
              <a:rPr lang="en-US" altLang="ko-KR" sz="1100"/>
              <a:t>, targets</a:t>
            </a:r>
            <a:r>
              <a:rPr lang="ko-KR" altLang="en-US" sz="1100"/>
              <a:t>는 이에 대응되는 타깃 온도의 배열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/>
              <a:t>Data : </a:t>
            </a:r>
            <a:r>
              <a:rPr lang="ko-KR" altLang="en-US" sz="1100" err="1"/>
              <a:t>정규화한</a:t>
            </a:r>
            <a:r>
              <a:rPr lang="ko-KR" altLang="en-US" sz="1100"/>
              <a:t> 부동 소수 데이터로 이루어진 원본 배열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/>
              <a:t>Lookback : </a:t>
            </a:r>
            <a:r>
              <a:rPr lang="ko-KR" altLang="en-US" sz="1100"/>
              <a:t>입력으로 사용하기 위해 거슬러 올라갈 타임스텝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/>
              <a:t>Delay : </a:t>
            </a:r>
            <a:r>
              <a:rPr lang="ko-KR" altLang="en-US" sz="1100"/>
              <a:t>타깃으로 사용할 미래의 타임스텝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 err="1"/>
              <a:t>Min_index</a:t>
            </a:r>
            <a:r>
              <a:rPr lang="ko-KR" altLang="en-US" sz="1100"/>
              <a:t>와 </a:t>
            </a:r>
            <a:r>
              <a:rPr lang="en-US" altLang="ko-KR" sz="1100" err="1"/>
              <a:t>max_index</a:t>
            </a:r>
            <a:r>
              <a:rPr lang="en-US" altLang="ko-KR" sz="1100"/>
              <a:t> : </a:t>
            </a:r>
            <a:r>
              <a:rPr lang="ko-KR" altLang="en-US" sz="1100"/>
              <a:t>추출할 타임스텝의 범위를 지정하기 위한 </a:t>
            </a:r>
            <a:r>
              <a:rPr lang="en-US" altLang="ko-KR" sz="1100"/>
              <a:t>data </a:t>
            </a:r>
            <a:r>
              <a:rPr lang="ko-KR" altLang="en-US" sz="1100"/>
              <a:t>배열의 인덱스</a:t>
            </a:r>
            <a:r>
              <a:rPr lang="en-US" altLang="ko-KR" sz="1100"/>
              <a:t>, </a:t>
            </a:r>
            <a:r>
              <a:rPr lang="ko-KR" altLang="en-US" sz="1100"/>
              <a:t>검증 데이터와 테스트 데이터를 분리하는데 사용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/>
              <a:t>Shuffle : </a:t>
            </a:r>
            <a:r>
              <a:rPr lang="ko-KR" altLang="en-US" sz="1100"/>
              <a:t>샘플을 섞을지</a:t>
            </a:r>
            <a:r>
              <a:rPr lang="en-US" altLang="ko-KR" sz="1100"/>
              <a:t>, </a:t>
            </a:r>
            <a:r>
              <a:rPr lang="ko-KR" altLang="en-US" sz="1100"/>
              <a:t>시간 순서대로 추출할지를 결정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 err="1"/>
              <a:t>Batch_size</a:t>
            </a:r>
            <a:r>
              <a:rPr lang="en-US" altLang="ko-KR" sz="1100"/>
              <a:t> : </a:t>
            </a:r>
            <a:r>
              <a:rPr lang="ko-KR" altLang="en-US" sz="1100"/>
              <a:t>배치의 샘플 수</a:t>
            </a:r>
            <a:endParaRPr lang="en-US" altLang="ko-KR" sz="1100"/>
          </a:p>
          <a:p>
            <a:pPr>
              <a:lnSpc>
                <a:spcPct val="90000"/>
              </a:lnSpc>
            </a:pPr>
            <a:r>
              <a:rPr lang="en-US" altLang="ko-KR" sz="1100"/>
              <a:t>Step : </a:t>
            </a:r>
            <a:r>
              <a:rPr lang="ko-KR" altLang="en-US" sz="1100"/>
              <a:t>데이터를 </a:t>
            </a:r>
            <a:r>
              <a:rPr lang="ko-KR" altLang="en-US" sz="1100" err="1"/>
              <a:t>샘플링할</a:t>
            </a:r>
            <a:r>
              <a:rPr lang="ko-KR" altLang="en-US" sz="1100"/>
              <a:t> 타임스텝 간격</a:t>
            </a:r>
            <a:r>
              <a:rPr lang="en-US" altLang="ko-KR" sz="1100"/>
              <a:t>, 1</a:t>
            </a:r>
            <a:r>
              <a:rPr lang="ko-KR" altLang="en-US" sz="1100"/>
              <a:t>시간에 하나의 데이터 포인트를 추출하기 위해 </a:t>
            </a:r>
            <a:r>
              <a:rPr lang="en-US" altLang="ko-KR" sz="1100"/>
              <a:t>6</a:t>
            </a:r>
            <a:r>
              <a:rPr lang="ko-KR" altLang="en-US" sz="1100"/>
              <a:t>으로 지정</a:t>
            </a:r>
          </a:p>
        </p:txBody>
      </p:sp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81E3AA0-3A37-4F56-B1AB-536102B4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" r="27035" b="-3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EF64-2B88-4F02-A163-EACA170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6.3.2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03AA-48E6-4D00-B8C7-7A49E68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함수를 사용하여 훈련용</a:t>
            </a:r>
            <a:r>
              <a:rPr lang="en-US" altLang="ko-KR" dirty="0"/>
              <a:t>, </a:t>
            </a:r>
            <a:r>
              <a:rPr lang="ko-KR" altLang="en-US" dirty="0"/>
              <a:t>검증용</a:t>
            </a:r>
            <a:r>
              <a:rPr lang="en-US" altLang="ko-KR" dirty="0"/>
              <a:t>, </a:t>
            </a:r>
            <a:r>
              <a:rPr lang="ko-KR" altLang="en-US" dirty="0"/>
              <a:t>테스트용으로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제네레이터를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 </a:t>
            </a:r>
            <a:r>
              <a:rPr lang="ko-KR" altLang="en-US" dirty="0" err="1"/>
              <a:t>제너레이터는</a:t>
            </a:r>
            <a:r>
              <a:rPr lang="ko-KR" altLang="en-US" dirty="0"/>
              <a:t> 처음</a:t>
            </a:r>
            <a:r>
              <a:rPr lang="en-US" altLang="ko-KR" dirty="0"/>
              <a:t>~20</a:t>
            </a:r>
            <a:r>
              <a:rPr lang="ko-KR" altLang="en-US" dirty="0"/>
              <a:t>만개</a:t>
            </a:r>
            <a:endParaRPr lang="en-US" altLang="ko-KR" dirty="0"/>
          </a:p>
          <a:p>
            <a:r>
              <a:rPr lang="ko-KR" altLang="en-US" dirty="0"/>
              <a:t>검증 </a:t>
            </a:r>
            <a:r>
              <a:rPr lang="ko-KR" altLang="en-US" dirty="0" err="1"/>
              <a:t>제너레이터는</a:t>
            </a:r>
            <a:r>
              <a:rPr lang="ko-KR" altLang="en-US" dirty="0"/>
              <a:t> 그 다음 </a:t>
            </a:r>
            <a:r>
              <a:rPr lang="en-US" altLang="ko-KR" dirty="0"/>
              <a:t>10</a:t>
            </a:r>
            <a:r>
              <a:rPr lang="ko-KR" altLang="en-US" dirty="0"/>
              <a:t>만개</a:t>
            </a:r>
            <a:endParaRPr lang="en-US" altLang="ko-KR" dirty="0"/>
          </a:p>
          <a:p>
            <a:r>
              <a:rPr lang="ko-KR" altLang="en-US" dirty="0"/>
              <a:t>테스트 </a:t>
            </a:r>
            <a:r>
              <a:rPr lang="ko-KR" altLang="en-US" dirty="0" err="1"/>
              <a:t>제너레이터는</a:t>
            </a:r>
            <a:r>
              <a:rPr lang="ko-KR" altLang="en-US" dirty="0"/>
              <a:t> 나머지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4A60E7C-BD37-4988-A937-51E2DA98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3" r="3" b="12487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1000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패싯</vt:lpstr>
      <vt:lpstr>6.3 순환 신경망의 고급 사용법  딥러닝 C팀 전은성</vt:lpstr>
      <vt:lpstr>6.3 순환 신경망의 고급 사용법</vt:lpstr>
      <vt:lpstr>6.3.1 기온 예측 문제</vt:lpstr>
      <vt:lpstr>6.3.1 기온 예측 문제</vt:lpstr>
      <vt:lpstr>6.3.1 기온 예측 문제</vt:lpstr>
      <vt:lpstr>6.3.1 기온 예측 문제</vt:lpstr>
      <vt:lpstr>6.3.2 데이터 준비</vt:lpstr>
      <vt:lpstr>6.3.2 데이터 준비</vt:lpstr>
      <vt:lpstr>6.3.2 데이터 준비</vt:lpstr>
      <vt:lpstr>6.3.3 상식 수준의 기준점</vt:lpstr>
      <vt:lpstr>6.3.4 기본적인 머신 러닝 방법</vt:lpstr>
      <vt:lpstr>6.3.4 기본적인 머신 러닝 방법</vt:lpstr>
      <vt:lpstr>6.3.5 첫 번째 순환 신경망</vt:lpstr>
      <vt:lpstr>6.3.5 첫 번째 순환 신경망</vt:lpstr>
      <vt:lpstr>6.3.6 과대적합을 감소하기 위해 순환 드롭아웃 사용하기</vt:lpstr>
      <vt:lpstr>6.3.6 과대적합을 감소하기 위해 순환 드롭아웃 사용하기</vt:lpstr>
      <vt:lpstr>6.3.7 스태킹 순환 층</vt:lpstr>
      <vt:lpstr>6.3.7 스태킹 순환 층</vt:lpstr>
      <vt:lpstr>6.3.8 양방향 RNN 사용하기</vt:lpstr>
      <vt:lpstr>6.3.8 양방향 RNN 사용하기</vt:lpstr>
      <vt:lpstr>6.3.9 더 나아가서</vt:lpstr>
      <vt:lpstr>6.3.10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 순환 신경망의 고급 사용법  딥러닝 C팀 전은성</dc:title>
  <dc:creator>JeonEunseoung</dc:creator>
  <cp:lastModifiedBy>JeonEunseoung</cp:lastModifiedBy>
  <cp:revision>3</cp:revision>
  <dcterms:created xsi:type="dcterms:W3CDTF">2021-01-06T16:24:50Z</dcterms:created>
  <dcterms:modified xsi:type="dcterms:W3CDTF">2021-01-06T17:05:55Z</dcterms:modified>
</cp:coreProperties>
</file>