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6" r:id="rId4"/>
    <p:sldId id="267" r:id="rId5"/>
    <p:sldId id="268" r:id="rId6"/>
    <p:sldId id="269" r:id="rId7"/>
    <p:sldId id="272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1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3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6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최적화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DCC8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가능한 훈련 데이터에서 최고의 성능을 얻으려고 모델을 조정하는 과정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일반화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DCC8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훈련된 모델이 이전에 본 적 없는 데이터에서 얼마나 잘 수행되는지를 의미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일반화 성능은 제어할 수 없으며 훈련데이터를 기반으로 모델을 조정만 할 수 있음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DCC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과소적합</a:t>
            </a:r>
            <a:endParaRPr lang="en-US" altLang="ko-KR" sz="1050" dirty="0">
              <a:solidFill>
                <a:srgbClr val="0DCC86"/>
              </a:solidFill>
            </a:endParaRP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훈련 데이터의 손실이 낮아질수록 테스트 데이터의 손실도 낮아짐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모델의 성능이 계속 발전될 여지가 있으며 네트워크가 훈련 데이터에 있는 관련 특성을 모두 학습하지 못했음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rgbClr val="0DCC86"/>
                </a:solidFill>
              </a:rPr>
              <a:t>과대적합</a:t>
            </a:r>
            <a:endParaRPr lang="en-US" altLang="ko-KR" sz="1000" dirty="0">
              <a:solidFill>
                <a:srgbClr val="0DCC86"/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데이터를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반복하다보면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검증 세트에 대한 일반화 성능이 더 이상 높아지지 않고 감소됨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이는 모델이 훈련 데이터에 특화된 패턴을 학습하기 시작했다는 의미임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overfitting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이라고 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4C05F6D-30DD-4D31-ABC6-2A8184130AC4}"/>
              </a:ext>
            </a:extLst>
          </p:cNvPr>
          <p:cNvSpPr/>
          <p:nvPr/>
        </p:nvSpPr>
        <p:spPr>
          <a:xfrm>
            <a:off x="6278706" y="3609763"/>
            <a:ext cx="404648" cy="354198"/>
          </a:xfrm>
          <a:prstGeom prst="downArrow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3CCBC-F10C-4B57-8AD3-B98E50924BF0}"/>
              </a:ext>
            </a:extLst>
          </p:cNvPr>
          <p:cNvSpPr txBox="1"/>
          <p:nvPr/>
        </p:nvSpPr>
        <p:spPr>
          <a:xfrm>
            <a:off x="2400480" y="4190126"/>
            <a:ext cx="8173734" cy="1508105"/>
          </a:xfrm>
          <a:prstGeom prst="rect">
            <a:avLst/>
          </a:prstGeom>
          <a:solidFill>
            <a:schemeClr val="bg1"/>
          </a:solidFill>
          <a:ln w="47625">
            <a:solidFill>
              <a:srgbClr val="0DCC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DCC8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규제</a:t>
            </a:r>
            <a:endParaRPr lang="en-US" altLang="ko-KR" sz="2800" dirty="0">
              <a:solidFill>
                <a:srgbClr val="0DCC8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데이터를 더 모으는 것이 불가능할 때 차선책은 모델이 수용할 수 있는 정보의 양을 조절하거나 저장할 수 있는 정보에 제약을 가하는 것임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그럼 모델은 최적화 과정에서 가장 중요한 패턴에 집중하게 됨</a:t>
            </a:r>
            <a:r>
              <a:rPr lang="en-US" altLang="ko-KR" sz="16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16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0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네트워크 크기 축소</a:t>
            </a:r>
            <a:r>
              <a:rPr lang="en-US" altLang="ko-KR" sz="1050" dirty="0">
                <a:solidFill>
                  <a:srgbClr val="0DCC86"/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과대적합을 막는 가장 단순한 방법은 모델의 크기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즉 모델에 있는 학습 파라미터의 수를 줄이는 것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파라미터의 수는 층의 수와 각 층의 유닛 수에 의해 결정됨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모델에 있는 학습 파라미터의 수를 종종 모델의 용량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(capacity)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라고 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파라미터가 많다면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훈련 샘플과 타깃 사이의 일대일 매핑으로 완벽하게 학습할 수 있으나 이는 일반화 능력이 없음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파라미터가 적다면 과소적합이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일어남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따라서 너무 많은 용량과 충분하지 않은 용량 사이의 절충점을 찾아야 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i="1" dirty="0" err="1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오캄의</a:t>
            </a:r>
            <a:r>
              <a:rPr lang="ko-KR" altLang="en-US" sz="1400" b="1" i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 면도날</a:t>
            </a:r>
            <a:r>
              <a:rPr kumimoji="0" lang="ko-KR" alt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DCC8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050" i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어떤 것에 대한 두 가지의 설명이 있다면 더 적은 가정이 필요한 간단한 설명이 옳을 것이라는 이론</a:t>
            </a:r>
            <a:endParaRPr lang="en-US" altLang="ko-KR" sz="1400" b="1" i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가중치 규제 추가</a:t>
            </a:r>
            <a:r>
              <a:rPr lang="en-US" altLang="ko-KR" sz="1050" dirty="0">
                <a:solidFill>
                  <a:srgbClr val="0DCC86"/>
                </a:solidFill>
              </a:rPr>
              <a:t> </a:t>
            </a:r>
          </a:p>
          <a:p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신경망에서도 위의 이론은 적용됨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간단한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값 분포의 엔트로피가 작은 모델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복잡한 모델보다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과대적합될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가능성이 적음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따라서 과대적합을 완화하기 위한 일반적인 방법은 네트워크의 복잡도에 제한을 두어 가중치가 작은 값을 가지도록 균일하게 강제하는 것임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네트워크의 손실 함수에 큰 가중치에 연관된 비용을 추가함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두 가지 형태의 비용이 있음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L1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규제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절댓값에 비례하는 비용이 추가됨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L1 norm</a:t>
            </a: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L2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규제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제곱에 비례하는 비용이 추가됨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가중치의 감쇠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). L2 norm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9D2776C-0CB2-481D-9192-0B0FB6FC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07" y="2954275"/>
            <a:ext cx="7419975" cy="1133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7BE2AF-3CAC-4CBB-8800-75AC1BBA6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7" y="4205305"/>
            <a:ext cx="3933825" cy="752475"/>
          </a:xfrm>
          <a:prstGeom prst="rect">
            <a:avLst/>
          </a:prstGeom>
        </p:spPr>
      </p:pic>
      <p:pic>
        <p:nvPicPr>
          <p:cNvPr id="1026" name="Picture 2" descr="Deep Learning: Techniques to Avoid Overfitting and Underfitting">
            <a:extLst>
              <a:ext uri="{FF2B5EF4-FFF2-40B4-BE49-F238E27FC236}">
                <a16:creationId xmlns:a16="http://schemas.microsoft.com/office/drawing/2014/main" id="{C7BB2898-D535-4EAF-B4AB-DAD60A853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76" y="3879918"/>
            <a:ext cx="3704112" cy="23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4.4 </a:t>
            </a:r>
            <a:r>
              <a:rPr lang="ko-KR" altLang="en-US" sz="1400" b="1" i="1" dirty="0">
                <a:solidFill>
                  <a:srgbClr val="0DCC86"/>
                </a:solidFill>
              </a:rPr>
              <a:t>과대적합과 과소적합</a:t>
            </a:r>
            <a:endParaRPr lang="en-US" altLang="ko-KR" sz="14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53507" y="1362993"/>
            <a:ext cx="9063681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드롭아웃</a:t>
            </a:r>
            <a:r>
              <a:rPr lang="ko-KR" altLang="en-US" sz="1400" b="1" dirty="0">
                <a:solidFill>
                  <a:srgbClr val="0DCC86"/>
                </a:solidFill>
                <a:latin typeface="맑은 고딕" panose="020F0502020204030204"/>
                <a:ea typeface="맑은 고딕" panose="020B0503020000020004" pitchFamily="50" charset="-127"/>
              </a:rPr>
              <a:t> 추가</a:t>
            </a:r>
            <a:endParaRPr lang="en-US" altLang="ko-KR" sz="1050" dirty="0">
              <a:solidFill>
                <a:srgbClr val="0DCC86"/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신경망을 위해 사용되는 규제 기법 중에서 가장 효과적이고 널리 사용되는 방법 중 하나임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층에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드롭아웃을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적용하면 훈련하는 동안 무작위로 층의 일부 출력 특성을 제외시킴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드롭 아웃 비율은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될 특성의 비율임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보통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0.2~0.5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지정됨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테스트 단계에서는 어떤 유닛도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드롭아웃되지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않지만 층의 출력을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드롭아웃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비율에 비례하여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줄여줌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0A059D-247C-4EC6-9331-39C7E6DF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07" y="2499085"/>
            <a:ext cx="4657725" cy="438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5C78C8-1106-414C-BB6F-2175C6F5C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507" y="3037425"/>
            <a:ext cx="135255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A3ED85-ECB9-4AD9-AF11-C7728C1B2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507" y="3606438"/>
            <a:ext cx="4981575" cy="809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0747BD-90BF-4E6D-9809-F25F7E3EE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507" y="4980327"/>
            <a:ext cx="2057400" cy="20955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A0C6DA-3CAE-4C1A-ADE8-9D1DCCC7C47B}"/>
              </a:ext>
            </a:extLst>
          </p:cNvPr>
          <p:cNvSpPr/>
          <p:nvPr/>
        </p:nvSpPr>
        <p:spPr>
          <a:xfrm>
            <a:off x="1953507" y="4663192"/>
            <a:ext cx="90636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케라스에서는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층의 출력 바로 뒤에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Dropout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층을 추가하여 네트워크에 드롭 아웃을 적용할 수 있음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6" y="1008795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362814"/>
            <a:ext cx="90636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문제 정의와 데이터셋 수집</a:t>
            </a:r>
          </a:p>
          <a:p>
            <a:pPr algn="l"/>
            <a:r>
              <a:rPr lang="ko-KR" altLang="en-US" sz="1050" i="0" dirty="0">
                <a:effectLst/>
              </a:rPr>
              <a:t> 먼저 주어진 문제를 정의해야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i="0" dirty="0">
                <a:effectLst/>
              </a:rPr>
              <a:t>입력 데이터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예측하는 정보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가용 훈련 데이터의 유무</a:t>
            </a:r>
          </a:p>
          <a:p>
            <a:pPr algn="l"/>
            <a:r>
              <a:rPr lang="ko-KR" altLang="en-US" sz="1050" i="0" dirty="0">
                <a:effectLst/>
              </a:rPr>
              <a:t> </a:t>
            </a:r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문제의 유형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이진 분류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다중 분류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스칼라 회귀 등등</a:t>
            </a: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i="0" dirty="0">
                <a:effectLst/>
              </a:rPr>
              <a:t> 입력과 출력이 무엇인지와 어떤 데이터를 사용할 것인지 알기 전까지는 다음 단계로 넘어갈 수 없으므로 가설을 세워야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주어진 입력으로 출력을 예측할 수 있다고 가설을 세운다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가용한 데이터에 입력과 출력 사이의 관계를 학습하는 데 충분한 정보가 있다고 가설을 세운다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위 가설은 말 그대로 가설일 뿐이기에 검증이 필요함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예를 들면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시간에 따른 데이터의 경우에는 미래가 과거와 같이 진행할 것이라는 가정이 전제되어 있음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하지만 현실은 그렇지 않기에 어려운 것임</a:t>
            </a:r>
            <a:endParaRPr lang="en-US" altLang="ko-KR" sz="1050" i="0" dirty="0">
              <a:effectLst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368473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성공 지표 선택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어떤 것을 제어하기 위해서는 관측을 할 수 있어야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성공하기 위해서는 성공을 정의해야 합니다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이런 성공의 지표가 손실 함수를 선택하는 기준이 </a:t>
            </a:r>
            <a:r>
              <a:rPr lang="ko-KR" altLang="en-US" sz="1050" dirty="0"/>
              <a:t>됨</a:t>
            </a:r>
            <a:r>
              <a:rPr lang="en-US" altLang="ko-KR" sz="1050" dirty="0"/>
              <a:t>.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클래스 분포가 균일한 분류 문제에서는 정확도와 </a:t>
            </a:r>
            <a:r>
              <a:rPr lang="en-US" altLang="ko-KR" sz="1050" i="0" dirty="0">
                <a:effectLst/>
              </a:rPr>
              <a:t>ROC AUC</a:t>
            </a:r>
            <a:r>
              <a:rPr lang="ko-KR" altLang="en-US" sz="1050" i="0" dirty="0">
                <a:effectLst/>
              </a:rPr>
              <a:t>가 일반적인 지표임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클래스 분포가 균일하지 않은 문제에서는 정밀도와 재현율을 사용할 수 있고</a:t>
            </a:r>
            <a:r>
              <a:rPr lang="en-US" altLang="ko-KR" sz="1050" i="0" dirty="0">
                <a:effectLst/>
              </a:rPr>
              <a:t>,</a:t>
            </a:r>
            <a:endParaRPr lang="ko-KR" altLang="en-US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랭킹 문제나 다중 레이블 문제에는 평균 정밀도를 사용할 수 있음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이렇게 문제에 따라 지표는 매우 많음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다양한 지표는 </a:t>
            </a:r>
            <a:r>
              <a:rPr lang="en-US" altLang="ko-KR" sz="1050" i="0" dirty="0">
                <a:effectLst/>
              </a:rPr>
              <a:t>Kaggle </a:t>
            </a:r>
            <a:r>
              <a:rPr lang="ko-KR" altLang="en-US" sz="1050" i="0" dirty="0">
                <a:effectLst/>
              </a:rPr>
              <a:t>등 경연 대회를 살펴보는 것이 좋음</a:t>
            </a:r>
            <a:r>
              <a:rPr lang="en-US" altLang="ko-KR" sz="1050" i="0" dirty="0">
                <a:effectLst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135FAE-7F95-44C0-9B92-56FBC72AE766}"/>
              </a:ext>
            </a:extLst>
          </p:cNvPr>
          <p:cNvSpPr/>
          <p:nvPr/>
        </p:nvSpPr>
        <p:spPr>
          <a:xfrm>
            <a:off x="1949189" y="4889383"/>
            <a:ext cx="9063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평가 방법 선택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평가 방식은 홀드아웃 검증 세트 분리</a:t>
            </a:r>
            <a:r>
              <a:rPr lang="en-US" altLang="ko-KR" sz="1050" i="0" dirty="0">
                <a:effectLst/>
              </a:rPr>
              <a:t>, K-</a:t>
            </a:r>
            <a:r>
              <a:rPr lang="ko-KR" altLang="en-US" sz="1050" i="0" dirty="0">
                <a:effectLst/>
              </a:rPr>
              <a:t>겹 교차 검증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반복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 등을 이용하면 </a:t>
            </a:r>
            <a:r>
              <a:rPr lang="ko-KR" altLang="en-US" sz="1050" dirty="0"/>
              <a:t>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홀드아웃 검증 세트 분리 </a:t>
            </a:r>
            <a:r>
              <a:rPr lang="en-US" altLang="ko-KR" sz="1050" dirty="0"/>
              <a:t>: </a:t>
            </a:r>
            <a:r>
              <a:rPr lang="ko-KR" altLang="en-US" sz="1050" dirty="0"/>
              <a:t>데이터가 풍부할 때 사용</a:t>
            </a:r>
            <a:endParaRPr lang="en-US" altLang="ko-KR" sz="1050" dirty="0"/>
          </a:p>
          <a:p>
            <a:pPr algn="l"/>
            <a:r>
              <a:rPr lang="en-US" altLang="ko-KR" sz="1050" dirty="0"/>
              <a:t>	K-</a:t>
            </a:r>
            <a:r>
              <a:rPr lang="ko-KR" altLang="en-US" sz="1050" dirty="0"/>
              <a:t>겹 교차 검증 </a:t>
            </a:r>
            <a:r>
              <a:rPr lang="en-US" altLang="ko-KR" sz="1050" dirty="0"/>
              <a:t>: </a:t>
            </a:r>
            <a:r>
              <a:rPr lang="ko-KR" altLang="en-US" sz="1050" dirty="0"/>
              <a:t>홀드아웃 검증을 사용하기에 샘플의 수가 너무 적을 때 사용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dirty="0"/>
              <a:t>반복</a:t>
            </a:r>
            <a:r>
              <a:rPr lang="ko-KR" altLang="en-US" sz="1050" i="0" dirty="0">
                <a:effectLst/>
              </a:rPr>
              <a:t>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데이터가 적고 매우 정확한 모델 평가가 필요할 때 사용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281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362814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DCC86"/>
                </a:solidFill>
                <a:effectLst/>
                <a:latin typeface="+mj-lt"/>
              </a:rPr>
              <a:t>데이터 준비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먼저 머신 러닝 모델에 주입할 데이터를 구성해야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여기서는 이 머신 러닝 모델을 심층 신경망이라고 가정함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데이터는 </a:t>
            </a:r>
            <a:r>
              <a:rPr lang="ko-KR" altLang="en-US" sz="1050" dirty="0" err="1"/>
              <a:t>텐서로</a:t>
            </a:r>
            <a:r>
              <a:rPr lang="ko-KR" altLang="en-US" sz="1050" dirty="0"/>
              <a:t> 구성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이 </a:t>
            </a:r>
            <a:r>
              <a:rPr lang="ko-KR" altLang="en-US" sz="1050" i="0" dirty="0" err="1">
                <a:effectLst/>
              </a:rPr>
              <a:t>텐서에</a:t>
            </a:r>
            <a:r>
              <a:rPr lang="ko-KR" altLang="en-US" sz="1050" i="0" dirty="0">
                <a:effectLst/>
              </a:rPr>
              <a:t> 있는 값은 일반적으로 작은 값으로 스케일 조정되어 있음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예를 들어</a:t>
            </a:r>
            <a:r>
              <a:rPr lang="en-US" altLang="ko-KR" sz="1050" i="0" dirty="0">
                <a:effectLst/>
              </a:rPr>
              <a:t>, [-1, 1]</a:t>
            </a:r>
            <a:r>
              <a:rPr lang="ko-KR" altLang="en-US" sz="1050" i="0" dirty="0">
                <a:effectLst/>
              </a:rPr>
              <a:t>이나</a:t>
            </a:r>
            <a:r>
              <a:rPr lang="en-US" altLang="ko-KR" sz="1050" dirty="0"/>
              <a:t> [0.1] </a:t>
            </a:r>
            <a:r>
              <a:rPr lang="ko-KR" altLang="en-US" sz="1050" dirty="0"/>
              <a:t>범위임</a:t>
            </a:r>
            <a:endParaRPr lang="en-US" altLang="ko-KR" sz="1050" dirty="0"/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특성마다 범위가 다르면</a:t>
            </a:r>
            <a:r>
              <a:rPr lang="en-US" altLang="ko-KR" sz="1050" i="0" dirty="0">
                <a:effectLst/>
              </a:rPr>
              <a:t>(</a:t>
            </a:r>
            <a:r>
              <a:rPr lang="ko-KR" altLang="en-US" sz="1050" i="0" dirty="0">
                <a:effectLst/>
              </a:rPr>
              <a:t>여러 종류의 값으로 이루어진 데이터라면</a:t>
            </a:r>
            <a:r>
              <a:rPr lang="en-US" altLang="ko-KR" sz="1050" i="0" dirty="0">
                <a:effectLst/>
              </a:rPr>
              <a:t>) </a:t>
            </a:r>
            <a:r>
              <a:rPr lang="ko-KR" altLang="en-US" sz="1050" i="0" dirty="0">
                <a:effectLst/>
              </a:rPr>
              <a:t>정규화 해야함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dirty="0"/>
              <a:t>	</a:t>
            </a:r>
            <a:r>
              <a:rPr lang="ko-KR" altLang="en-US" sz="1050" dirty="0"/>
              <a:t>특성 공학을 수행할 수 있음</a:t>
            </a:r>
            <a:r>
              <a:rPr lang="en-US" altLang="ko-KR" sz="1050" dirty="0"/>
              <a:t>. </a:t>
            </a:r>
            <a:r>
              <a:rPr lang="ko-KR" altLang="en-US" sz="1050" dirty="0"/>
              <a:t>특히 데이터가 적을 때</a:t>
            </a:r>
            <a:endParaRPr lang="en-US" altLang="ko-KR" sz="1050" dirty="0"/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dirty="0"/>
              <a:t>입력 데이터와 타깃 데이터의 </a:t>
            </a:r>
            <a:r>
              <a:rPr lang="ko-KR" altLang="en-US" sz="1050" dirty="0" err="1"/>
              <a:t>텐서가</a:t>
            </a:r>
            <a:r>
              <a:rPr lang="ko-KR" altLang="en-US" sz="1050" dirty="0"/>
              <a:t> 준비되면 모델을 훈련시킬 수 있음</a:t>
            </a:r>
            <a:endParaRPr lang="en-US" altLang="ko-KR" sz="1050" i="0" dirty="0">
              <a:effectLst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214824"/>
            <a:ext cx="9063681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기본보다 나은 모델 훈련하기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 단계의 목표는 통계적 </a:t>
            </a:r>
            <a:r>
              <a:rPr lang="ko-KR" altLang="en-US" sz="1050" i="0" dirty="0" err="1">
                <a:effectLst/>
              </a:rPr>
              <a:t>검정력</a:t>
            </a:r>
            <a:r>
              <a:rPr lang="en-US" altLang="ko-KR" sz="1050" i="0" dirty="0">
                <a:effectLst/>
              </a:rPr>
              <a:t>(statistical power) </a:t>
            </a:r>
            <a:r>
              <a:rPr lang="ko-KR" altLang="en-US" sz="1050" i="0" dirty="0">
                <a:effectLst/>
              </a:rPr>
              <a:t>을 달성하는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 err="1">
                <a:effectLst/>
              </a:rPr>
              <a:t>검정력이란</a:t>
            </a:r>
            <a:r>
              <a:rPr lang="ko-KR" altLang="en-US" sz="1050" i="0" dirty="0">
                <a:effectLst/>
              </a:rPr>
              <a:t> 우리가 세운 가설이 참일 때 이를 채택할 확률을 말함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아주 단순한 모델보다 나은 수준의 작은 모델을 개발함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분류 문제에서는 랜덤으로 분류한 것 보다는 나은 분류를 </a:t>
            </a:r>
            <a:r>
              <a:rPr lang="ko-KR" altLang="en-US" sz="1050" i="0" dirty="0" err="1">
                <a:effectLst/>
              </a:rPr>
              <a:t>해야한다는</a:t>
            </a:r>
            <a:r>
              <a:rPr lang="ko-KR" altLang="en-US" sz="1050" i="0" dirty="0">
                <a:effectLst/>
              </a:rPr>
              <a:t>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항상 </a:t>
            </a:r>
            <a:r>
              <a:rPr lang="ko-KR" altLang="en-US" sz="1050" i="0" dirty="0" err="1">
                <a:effectLst/>
              </a:rPr>
              <a:t>검정력을</a:t>
            </a:r>
            <a:r>
              <a:rPr lang="ko-KR" altLang="en-US" sz="1050" i="0" dirty="0">
                <a:effectLst/>
              </a:rPr>
              <a:t> 가지지는 않음</a:t>
            </a: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그 이유는 처음 세운 가설인 입력과 출력의 관계가 있다는 점이 거짓이기 때문임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이때는 처음부터 다시 시작해야 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검정력을</a:t>
            </a:r>
            <a:r>
              <a:rPr lang="ko-KR" altLang="en-US" sz="1050" i="0" dirty="0">
                <a:effectLst/>
              </a:rPr>
              <a:t> 가지는 모델이라면 세 가지 중요한 선택을 해야함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마지막 층의 활성화 함수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네트워크의 출력에 필요한 제한을 가함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손실 함수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>
                <a:effectLst/>
              </a:rPr>
              <a:t>풀려고 하는 문제의 종류에 적합해야 함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최적화 설정 </a:t>
            </a:r>
            <a:r>
              <a:rPr lang="en-US" altLang="ko-KR" sz="1050" i="0" dirty="0">
                <a:effectLst/>
              </a:rPr>
              <a:t>: </a:t>
            </a:r>
            <a:r>
              <a:rPr lang="ko-KR" altLang="en-US" sz="1050" i="0" dirty="0" err="1">
                <a:effectLst/>
              </a:rPr>
              <a:t>옵티마이저와</a:t>
            </a:r>
            <a:r>
              <a:rPr lang="ko-KR" altLang="en-US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학습률을</a:t>
            </a:r>
            <a:r>
              <a:rPr lang="ko-KR" altLang="en-US" sz="1050" i="0" dirty="0">
                <a:effectLst/>
              </a:rPr>
              <a:t> 확인해야 함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성공 지표는 직접 최적화하는 방법이 없기 때문에 설정을 잘 해야함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손실 함수는 미니 배치 데이터에서 계산 가능해야 하고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미분 가능해야 함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252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dirty="0">
                <a:solidFill>
                  <a:srgbClr val="0DCC86"/>
                </a:solidFill>
              </a:rPr>
              <a:t>4.5 </a:t>
            </a:r>
            <a:r>
              <a:rPr lang="ko-KR" altLang="en-US" sz="1100" b="1" i="1" dirty="0">
                <a:solidFill>
                  <a:srgbClr val="0DCC86"/>
                </a:solidFill>
              </a:rPr>
              <a:t>보편적인 머신 러닝 작업 흐름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B6D603-CAAC-4612-8646-3A816FAED064}"/>
              </a:ext>
            </a:extLst>
          </p:cNvPr>
          <p:cNvSpPr/>
          <p:nvPr/>
        </p:nvSpPr>
        <p:spPr>
          <a:xfrm>
            <a:off x="1949189" y="1825487"/>
            <a:ext cx="9063681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몸집 키우기</a:t>
            </a:r>
            <a:r>
              <a:rPr lang="en-US" altLang="ko-KR" sz="1400" b="1" dirty="0">
                <a:solidFill>
                  <a:srgbClr val="0DCC86"/>
                </a:solidFill>
                <a:latin typeface="+mj-lt"/>
              </a:rPr>
              <a:t>: </a:t>
            </a:r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과대적합 모델 구축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이 모델에서 성능을 체크해야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충분한 층과 파라미터가 있는지 체크해야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이상적인 모델을 찾기 위해서는 최적화와 일반화의 경계를 찾는 것임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그렇기에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모델을 만들어야 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모델은 다음과 같이 만들 수 있음</a:t>
            </a:r>
            <a:r>
              <a:rPr lang="en-US" altLang="ko-KR" sz="1050" i="0" dirty="0">
                <a:effectLst/>
              </a:rPr>
              <a:t>.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크기 키우기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더 많은 </a:t>
            </a:r>
            <a:r>
              <a:rPr lang="en-US" altLang="ko-KR" sz="1050" i="0" dirty="0">
                <a:effectLst/>
              </a:rPr>
              <a:t>epoch </a:t>
            </a:r>
            <a:r>
              <a:rPr lang="ko-KR" altLang="en-US" sz="1050" i="0" dirty="0">
                <a:effectLst/>
              </a:rPr>
              <a:t>동안 훈련</a:t>
            </a:r>
          </a:p>
          <a:p>
            <a:pPr algn="l"/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훈련과 검증 지표</a:t>
            </a:r>
            <a:r>
              <a:rPr lang="en-US" altLang="ko-KR" sz="1050" i="0" dirty="0">
                <a:effectLst/>
              </a:rPr>
              <a:t>, </a:t>
            </a:r>
            <a:r>
              <a:rPr lang="ko-KR" altLang="en-US" sz="1050" i="0" dirty="0">
                <a:effectLst/>
              </a:rPr>
              <a:t>훈련 손실과 검증 손실의 모니터를 통해 과대적합 시점을 찾음</a:t>
            </a:r>
            <a:r>
              <a:rPr lang="en-US" altLang="ko-KR" sz="1050" i="0" dirty="0">
                <a:effectLst/>
              </a:rPr>
              <a:t>.</a:t>
            </a: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F47D11-4DA3-4C8C-862A-F88D87C7DC6F}"/>
              </a:ext>
            </a:extLst>
          </p:cNvPr>
          <p:cNvSpPr/>
          <p:nvPr/>
        </p:nvSpPr>
        <p:spPr>
          <a:xfrm>
            <a:off x="1949189" y="3677497"/>
            <a:ext cx="90636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기본보다 나은 모델 훈련하기</a:t>
            </a:r>
            <a:r>
              <a:rPr lang="ko-KR" altLang="en-US" sz="1050" i="0" dirty="0">
                <a:effectLst/>
              </a:rPr>
              <a:t> </a:t>
            </a:r>
            <a:endParaRPr lang="en-US" altLang="ko-KR" sz="1050" i="0" dirty="0">
              <a:effectLst/>
            </a:endParaRPr>
          </a:p>
          <a:p>
            <a:pPr algn="l"/>
            <a:r>
              <a:rPr lang="ko-KR" altLang="en-US" sz="1050" i="0" dirty="0">
                <a:effectLst/>
              </a:rPr>
              <a:t> 반복적으로 모델을 수정하고 훈련하고 검증 데이터에서 평가함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보통 이 단계에서 대부분 시간을 차지함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다음과 같은 시도를 해볼 수 있음</a:t>
            </a:r>
            <a:endParaRPr lang="en-US" altLang="ko-KR" sz="1050" i="0" dirty="0">
              <a:effectLst/>
            </a:endParaRP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 err="1">
                <a:effectLst/>
              </a:rPr>
              <a:t>드롭아웃</a:t>
            </a:r>
            <a:r>
              <a:rPr lang="ko-KR" altLang="en-US" sz="1050" i="0" dirty="0">
                <a:effectLst/>
              </a:rPr>
              <a:t>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층 추가 또는 제거를 통한 여러 구조 시도</a:t>
            </a:r>
          </a:p>
          <a:p>
            <a:pPr algn="l"/>
            <a:r>
              <a:rPr lang="en-US" altLang="ko-KR" sz="1050" i="0" dirty="0">
                <a:effectLst/>
              </a:rPr>
              <a:t>	L1</a:t>
            </a:r>
            <a:r>
              <a:rPr lang="ko-KR" altLang="en-US" sz="1050" i="0" dirty="0">
                <a:effectLst/>
              </a:rPr>
              <a:t>이나 </a:t>
            </a:r>
            <a:r>
              <a:rPr lang="en-US" altLang="ko-KR" sz="1050" i="0" dirty="0">
                <a:effectLst/>
              </a:rPr>
              <a:t>L2 </a:t>
            </a:r>
            <a:r>
              <a:rPr lang="ko-KR" altLang="en-US" sz="1050" i="0" dirty="0">
                <a:effectLst/>
              </a:rPr>
              <a:t>또는 두 가지 모두 추가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 err="1">
                <a:effectLst/>
              </a:rPr>
              <a:t>하이퍼파라미터를</a:t>
            </a:r>
            <a:r>
              <a:rPr lang="ko-KR" altLang="en-US" sz="1050" i="0" dirty="0">
                <a:effectLst/>
              </a:rPr>
              <a:t> 바꾸어 시도</a:t>
            </a:r>
          </a:p>
          <a:p>
            <a:pPr algn="l"/>
            <a:r>
              <a:rPr lang="en-US" altLang="ko-KR" sz="1050" i="0" dirty="0">
                <a:effectLst/>
              </a:rPr>
              <a:t>	</a:t>
            </a:r>
            <a:r>
              <a:rPr lang="ko-KR" altLang="en-US" sz="1050" i="0" dirty="0">
                <a:effectLst/>
              </a:rPr>
              <a:t>특성 공학 시도</a:t>
            </a:r>
            <a:endParaRPr lang="en-US" altLang="ko-KR" sz="1050" i="0" dirty="0">
              <a:effectLst/>
            </a:endParaRP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dirty="0"/>
              <a:t> 만족할 만한 모델 설정을 얻었다면 가용한 모든 데이터를 사용해 최종 모델을 훈련시킴</a:t>
            </a:r>
            <a:r>
              <a:rPr lang="en-US" altLang="ko-KR" sz="1050" dirty="0"/>
              <a:t>. </a:t>
            </a:r>
            <a:r>
              <a:rPr lang="ko-KR" altLang="en-US" sz="1050" dirty="0"/>
              <a:t>그리고 마지막에 딱 한 번 테스트 세트에서 평가함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46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4F616F"/>
            </a:gs>
            <a:gs pos="100000">
              <a:srgbClr val="CAAD8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9713A4A-8C39-4CED-8F0C-B0C868A04FD3}"/>
              </a:ext>
            </a:extLst>
          </p:cNvPr>
          <p:cNvSpPr/>
          <p:nvPr/>
        </p:nvSpPr>
        <p:spPr>
          <a:xfrm>
            <a:off x="1617786" y="225083"/>
            <a:ext cx="10185008" cy="562708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CF3579-9D1B-4F32-B5B4-B144E2A0BFFA}"/>
              </a:ext>
            </a:extLst>
          </p:cNvPr>
          <p:cNvGrpSpPr/>
          <p:nvPr/>
        </p:nvGrpSpPr>
        <p:grpSpPr>
          <a:xfrm>
            <a:off x="281354" y="225083"/>
            <a:ext cx="1488246" cy="562708"/>
            <a:chOff x="281354" y="225083"/>
            <a:chExt cx="1488246" cy="5627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6C09F-7DEB-4D99-84EA-234F595981E1}"/>
                </a:ext>
              </a:extLst>
            </p:cNvPr>
            <p:cNvSpPr/>
            <p:nvPr/>
          </p:nvSpPr>
          <p:spPr>
            <a:xfrm>
              <a:off x="281354" y="225083"/>
              <a:ext cx="1336432" cy="562708"/>
            </a:xfrm>
            <a:prstGeom prst="rect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</a:rPr>
                <a:t>PAGE.1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4134D1D-87B7-423E-B298-84DA02455A23}"/>
                </a:ext>
              </a:extLst>
            </p:cNvPr>
            <p:cNvSpPr/>
            <p:nvPr/>
          </p:nvSpPr>
          <p:spPr>
            <a:xfrm rot="5400000">
              <a:off x="1592973" y="430530"/>
              <a:ext cx="201440" cy="151814"/>
            </a:xfrm>
            <a:prstGeom prst="triangle">
              <a:avLst/>
            </a:prstGeom>
            <a:solidFill>
              <a:srgbClr val="0BA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B18CF6-D809-4D7F-AFEB-2F0D60E208F6}"/>
              </a:ext>
            </a:extLst>
          </p:cNvPr>
          <p:cNvSpPr/>
          <p:nvPr/>
        </p:nvSpPr>
        <p:spPr>
          <a:xfrm>
            <a:off x="245955" y="787790"/>
            <a:ext cx="11521440" cy="5845126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1953507" y="343089"/>
            <a:ext cx="2526129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i="1" dirty="0">
                <a:solidFill>
                  <a:srgbClr val="0DCC86"/>
                </a:solidFill>
              </a:rPr>
              <a:t>4.6 </a:t>
            </a:r>
            <a:r>
              <a:rPr lang="ko-KR" altLang="en-US" sz="1400" b="1" i="1" dirty="0">
                <a:solidFill>
                  <a:srgbClr val="0DCC86"/>
                </a:solidFill>
              </a:rPr>
              <a:t>요약</a:t>
            </a:r>
            <a:endParaRPr lang="en-US" altLang="ko-KR" sz="1100" b="1" i="1" dirty="0">
              <a:solidFill>
                <a:srgbClr val="0DCC86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B56779-E726-4FC2-9CB3-3D0DCF7D1128}"/>
              </a:ext>
            </a:extLst>
          </p:cNvPr>
          <p:cNvSpPr/>
          <p:nvPr/>
        </p:nvSpPr>
        <p:spPr>
          <a:xfrm>
            <a:off x="1617784" y="850418"/>
            <a:ext cx="9726489" cy="5443488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8F6AB17A-3FA7-474D-BBEF-83CB2760DE59}"/>
              </a:ext>
            </a:extLst>
          </p:cNvPr>
          <p:cNvSpPr>
            <a:spLocks/>
          </p:cNvSpPr>
          <p:nvPr/>
        </p:nvSpPr>
        <p:spPr bwMode="auto">
          <a:xfrm>
            <a:off x="782543" y="3137572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10D33EC3-8543-4845-97A2-D38BE89D3A5F}"/>
              </a:ext>
            </a:extLst>
          </p:cNvPr>
          <p:cNvSpPr>
            <a:spLocks noEditPoints="1"/>
          </p:cNvSpPr>
          <p:nvPr/>
        </p:nvSpPr>
        <p:spPr bwMode="auto">
          <a:xfrm>
            <a:off x="787154" y="5063613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 23">
            <a:extLst>
              <a:ext uri="{FF2B5EF4-FFF2-40B4-BE49-F238E27FC236}">
                <a16:creationId xmlns:a16="http://schemas.microsoft.com/office/drawing/2014/main" id="{9DE6512C-BDB3-4376-9AC7-31424A53FA0E}"/>
              </a:ext>
            </a:extLst>
          </p:cNvPr>
          <p:cNvSpPr>
            <a:spLocks/>
          </p:cNvSpPr>
          <p:nvPr/>
        </p:nvSpPr>
        <p:spPr bwMode="auto">
          <a:xfrm>
            <a:off x="768023" y="4435296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B68D00C6-D84C-4803-B1EB-FECD6520453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67131" y="3803449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2B1EC7E-B4C1-427F-9DD0-1F995024FB07}"/>
              </a:ext>
            </a:extLst>
          </p:cNvPr>
          <p:cNvGrpSpPr/>
          <p:nvPr/>
        </p:nvGrpSpPr>
        <p:grpSpPr>
          <a:xfrm>
            <a:off x="698813" y="1323163"/>
            <a:ext cx="323769" cy="323769"/>
            <a:chOff x="1593332" y="2172798"/>
            <a:chExt cx="1083168" cy="108316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A7D0EE5-09F8-4A5D-9D20-26D494089502}"/>
                </a:ext>
              </a:extLst>
            </p:cNvPr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ABCC0C8-17E4-4B81-A27A-147B2E545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55" name="모서리가 둥근 직사각형 31">
            <a:extLst>
              <a:ext uri="{FF2B5EF4-FFF2-40B4-BE49-F238E27FC236}">
                <a16:creationId xmlns:a16="http://schemas.microsoft.com/office/drawing/2014/main" id="{0D70DB20-3D1F-43F8-A839-231CD4EFCF5E}"/>
              </a:ext>
            </a:extLst>
          </p:cNvPr>
          <p:cNvSpPr/>
          <p:nvPr/>
        </p:nvSpPr>
        <p:spPr>
          <a:xfrm>
            <a:off x="655381" y="2395195"/>
            <a:ext cx="396000" cy="396000"/>
          </a:xfrm>
          <a:prstGeom prst="ellipse">
            <a:avLst/>
          </a:prstGeom>
          <a:solidFill>
            <a:srgbClr val="0DCC86"/>
          </a:solidFill>
          <a:ln>
            <a:noFill/>
          </a:ln>
          <a:effectLst>
            <a:outerShdw blurRad="50800" dist="38100" dir="5400000" algn="t" rotWithShape="0">
              <a:srgbClr val="0DCC8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252077E4-87D8-48E7-B880-FDAAA95124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709" y="2499085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A59A9F0-ECA0-4E49-9271-27F0084E3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E13AA14F-D8D4-46A8-8F13-204E9591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41781" y="1697252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seok830621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C7F552E-2F2C-476B-BDF9-0C3593816EC0}"/>
              </a:ext>
            </a:extLst>
          </p:cNvPr>
          <p:cNvSpPr/>
          <p:nvPr/>
        </p:nvSpPr>
        <p:spPr>
          <a:xfrm>
            <a:off x="883333" y="3037425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5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77FE53B-CD33-43C1-8B9D-5F70E8EB8C19}"/>
              </a:ext>
            </a:extLst>
          </p:cNvPr>
          <p:cNvSpPr/>
          <p:nvPr/>
        </p:nvSpPr>
        <p:spPr>
          <a:xfrm>
            <a:off x="851124" y="4971292"/>
            <a:ext cx="177525" cy="177525"/>
          </a:xfrm>
          <a:prstGeom prst="ellipse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D3C5819-FF22-4C44-B2A3-CEEDF1492ED4}"/>
              </a:ext>
            </a:extLst>
          </p:cNvPr>
          <p:cNvCxnSpPr>
            <a:cxnSpLocks/>
          </p:cNvCxnSpPr>
          <p:nvPr/>
        </p:nvCxnSpPr>
        <p:spPr>
          <a:xfrm rot="16200000">
            <a:off x="860697" y="1647918"/>
            <a:ext cx="0" cy="46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7408E5D-8505-4A08-A825-2BD8E12A542D}"/>
              </a:ext>
            </a:extLst>
          </p:cNvPr>
          <p:cNvCxnSpPr>
            <a:cxnSpLocks/>
          </p:cNvCxnSpPr>
          <p:nvPr/>
        </p:nvCxnSpPr>
        <p:spPr>
          <a:xfrm rot="16200000">
            <a:off x="6039945" y="872917"/>
            <a:ext cx="0" cy="1152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397D77-AB06-4D6A-A965-6A4DB341B1A2}"/>
              </a:ext>
            </a:extLst>
          </p:cNvPr>
          <p:cNvSpPr/>
          <p:nvPr/>
        </p:nvSpPr>
        <p:spPr>
          <a:xfrm>
            <a:off x="1739011" y="1008794"/>
            <a:ext cx="9063681" cy="25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DCC86"/>
                </a:solidFill>
                <a:latin typeface="+mj-lt"/>
              </a:rPr>
              <a:t>요약</a:t>
            </a:r>
            <a:endParaRPr lang="en-US" altLang="ko-KR" sz="1400" b="1" dirty="0">
              <a:solidFill>
                <a:srgbClr val="0DCC86"/>
              </a:solidFill>
              <a:latin typeface="+mj-lt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i="0" dirty="0">
                <a:effectLst/>
              </a:rPr>
              <a:t> 주어진 문제와 훈련할 데이터를 정의함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이 데이터를 수집하고 필요하면 레이블을 </a:t>
            </a:r>
            <a:r>
              <a:rPr lang="ko-KR" altLang="en-US" sz="1050" i="0" dirty="0" err="1">
                <a:effectLst/>
              </a:rPr>
              <a:t>태깅함</a:t>
            </a:r>
            <a:r>
              <a:rPr lang="en-US" altLang="ko-KR" sz="1050" i="0" dirty="0">
                <a:effectLst/>
              </a:rPr>
              <a:t>.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/>
              <a:t> 성공을 어떻게 측정할지 </a:t>
            </a:r>
            <a:r>
              <a:rPr lang="ko-KR" altLang="en-US" sz="1050" dirty="0" err="1"/>
              <a:t>선택하시오</a:t>
            </a:r>
            <a:r>
              <a:rPr lang="en-US" altLang="ko-KR" sz="1050" dirty="0"/>
              <a:t>. </a:t>
            </a:r>
            <a:r>
              <a:rPr lang="ko-KR" altLang="en-US" sz="1050" dirty="0"/>
              <a:t>검증 데이터에서 모니터링할 지표는 무엇인가</a:t>
            </a:r>
            <a:r>
              <a:rPr lang="en-US" altLang="ko-KR" sz="1050" dirty="0"/>
              <a:t>?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평가 방법을 </a:t>
            </a:r>
            <a:r>
              <a:rPr lang="ko-KR" altLang="en-US" sz="1050" i="0" dirty="0" err="1">
                <a:effectLst/>
              </a:rPr>
              <a:t>결정하시오</a:t>
            </a:r>
            <a:r>
              <a:rPr lang="en-US" altLang="ko-KR" sz="1050" i="0" dirty="0">
                <a:effectLst/>
              </a:rPr>
              <a:t>. </a:t>
            </a:r>
            <a:r>
              <a:rPr lang="ko-KR" altLang="en-US" sz="1050" i="0" dirty="0">
                <a:effectLst/>
              </a:rPr>
              <a:t>홀드아웃 검증이나 </a:t>
            </a:r>
            <a:r>
              <a:rPr lang="en-US" altLang="ko-KR" sz="1050" i="0" dirty="0">
                <a:effectLst/>
              </a:rPr>
              <a:t>K-</a:t>
            </a:r>
            <a:r>
              <a:rPr lang="ko-KR" altLang="en-US" sz="1050" i="0" dirty="0">
                <a:effectLst/>
              </a:rPr>
              <a:t>겹 교차 검증인가</a:t>
            </a:r>
            <a:r>
              <a:rPr lang="en-US" altLang="ko-KR" sz="1050" i="0" dirty="0">
                <a:effectLst/>
              </a:rPr>
              <a:t>? </a:t>
            </a:r>
            <a:r>
              <a:rPr lang="ko-KR" altLang="en-US" sz="1050" i="0" dirty="0">
                <a:effectLst/>
              </a:rPr>
              <a:t>검증에 사용해야 할 데이터의 양은 얼마나 되는가</a:t>
            </a:r>
            <a:r>
              <a:rPr lang="en-US" altLang="ko-KR" sz="1050" i="0" dirty="0">
                <a:effectLst/>
              </a:rPr>
              <a:t>?</a:t>
            </a:r>
            <a:endParaRPr lang="ko-KR" altLang="en-US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>
                <a:effectLst/>
              </a:rPr>
              <a:t>단순한 랜덤 선택 모델보다 나은 통계적 </a:t>
            </a:r>
            <a:r>
              <a:rPr lang="ko-KR" altLang="en-US" sz="1050" i="0" dirty="0" err="1">
                <a:effectLst/>
              </a:rPr>
              <a:t>검정력이</a:t>
            </a:r>
            <a:r>
              <a:rPr lang="ko-KR" altLang="en-US" sz="1050" i="0" dirty="0">
                <a:effectLst/>
              </a:rPr>
              <a:t> 있는 첫 번째 모델을 만듦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i="0" dirty="0">
                <a:effectLst/>
              </a:rPr>
              <a:t> </a:t>
            </a:r>
            <a:r>
              <a:rPr lang="ko-KR" altLang="en-US" sz="1050" i="0" dirty="0" err="1">
                <a:effectLst/>
              </a:rPr>
              <a:t>과대적합된</a:t>
            </a:r>
            <a:r>
              <a:rPr lang="ko-KR" altLang="en-US" sz="1050" i="0" dirty="0">
                <a:effectLst/>
              </a:rPr>
              <a:t> 모델을 만듦</a:t>
            </a:r>
            <a:endParaRPr lang="en-US" altLang="ko-KR" sz="1050" i="0" dirty="0">
              <a:effectLst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/>
              <a:t> </a:t>
            </a:r>
            <a:r>
              <a:rPr lang="ko-KR" altLang="en-US" sz="1050" dirty="0"/>
              <a:t>검증 데이터의 성능에 기초하여 모델에 규제를 적용하고 </a:t>
            </a:r>
            <a:r>
              <a:rPr lang="ko-KR" altLang="en-US" sz="1050" dirty="0" err="1"/>
              <a:t>하이퍼파라미터를</a:t>
            </a:r>
            <a:r>
              <a:rPr lang="ko-KR" altLang="en-US" sz="1050" dirty="0"/>
              <a:t> 튜닝함</a:t>
            </a:r>
            <a:r>
              <a:rPr lang="en-US" altLang="ko-KR" sz="1050" dirty="0"/>
              <a:t>. </a:t>
            </a:r>
            <a:r>
              <a:rPr lang="ko-KR" altLang="en-US" sz="1050" dirty="0"/>
              <a:t>머신 러닝 연구의 대부분은 이 단계에 집중됨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큰 그림을 놓치지 </a:t>
            </a:r>
            <a:r>
              <a:rPr lang="ko-KR" altLang="en-US" sz="1050" dirty="0" err="1"/>
              <a:t>마시오</a:t>
            </a:r>
            <a:r>
              <a:rPr lang="en-US" altLang="ko-KR" sz="1050" dirty="0"/>
              <a:t>.</a:t>
            </a:r>
            <a:endParaRPr lang="en-US" altLang="ko-KR" sz="105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49537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1178</Words>
  <Application>Microsoft Office PowerPoint</Application>
  <PresentationFormat>와이드스크린</PresentationFormat>
  <Paragraphs>139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HY그래픽M</vt:lpstr>
      <vt:lpstr>HY헤드라인M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mco345@naver.com</cp:lastModifiedBy>
  <cp:revision>13</cp:revision>
  <dcterms:created xsi:type="dcterms:W3CDTF">2020-11-10T04:34:51Z</dcterms:created>
  <dcterms:modified xsi:type="dcterms:W3CDTF">2021-01-26T04:06:04Z</dcterms:modified>
</cp:coreProperties>
</file>