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9" r:id="rId5"/>
    <p:sldId id="270" r:id="rId6"/>
    <p:sldId id="265" r:id="rId7"/>
    <p:sldId id="282" r:id="rId8"/>
    <p:sldId id="283" r:id="rId9"/>
    <p:sldId id="284" r:id="rId10"/>
    <p:sldId id="285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264" r:id="rId37"/>
    <p:sldId id="301" r:id="rId38"/>
    <p:sldId id="258" r:id="rId39"/>
    <p:sldId id="259" r:id="rId40"/>
    <p:sldId id="260" r:id="rId41"/>
    <p:sldId id="261" r:id="rId42"/>
    <p:sldId id="262" r:id="rId43"/>
    <p:sldId id="263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271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C0DD"/>
    <a:srgbClr val="FF99FF"/>
    <a:srgbClr val="CAAD85"/>
    <a:srgbClr val="CAAD21"/>
    <a:srgbClr val="4F6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4786545" y="1547624"/>
            <a:ext cx="3970214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3450113" y="1547624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4</a:t>
              </a:r>
              <a:r>
                <a:rPr lang="ko-KR" altLang="en-US" sz="1400" dirty="0">
                  <a:solidFill>
                    <a:prstClr val="white"/>
                  </a:solidFill>
                </a:rPr>
                <a:t>주차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3450113" y="2110332"/>
            <a:ext cx="5306646" cy="301565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3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장</a:t>
            </a:r>
            <a:r>
              <a:rPr lang="en-US" altLang="ko-KR" sz="3600" b="1" i="1" kern="0" dirty="0">
                <a:solidFill>
                  <a:prstClr val="white"/>
                </a:solidFill>
              </a:rPr>
              <a:t>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신경망 시작하기</a:t>
            </a:r>
            <a:endParaRPr lang="en-US" altLang="ko-KR" sz="1200" b="1" i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077777" y="1665630"/>
            <a:ext cx="338775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DCC86"/>
                </a:solidFill>
              </a:rPr>
              <a:t>DeepLearningStudy_3</a:t>
            </a:r>
            <a:r>
              <a:rPr lang="ko-KR" altLang="en-US" sz="1200" dirty="0">
                <a:solidFill>
                  <a:srgbClr val="0DCC86"/>
                </a:solidFill>
              </a:rPr>
              <a:t>기</a:t>
            </a:r>
            <a:r>
              <a:rPr lang="en-US" altLang="ko-KR" sz="1200" dirty="0">
                <a:solidFill>
                  <a:srgbClr val="0DCC86"/>
                </a:solidFill>
              </a:rPr>
              <a:t>_A</a:t>
            </a:r>
            <a:r>
              <a:rPr lang="ko-KR" altLang="en-US" sz="1200" dirty="0">
                <a:solidFill>
                  <a:srgbClr val="0DCC86"/>
                </a:solidFill>
              </a:rPr>
              <a:t>팀</a:t>
            </a:r>
            <a:endParaRPr lang="en-US" altLang="ko-KR" sz="1200" dirty="0">
              <a:solidFill>
                <a:srgbClr val="0DCC86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96762" y="2461990"/>
            <a:ext cx="0" cy="53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9A97-7177-43BA-BAA4-1FD071E0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9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3300" dirty="0"/>
              <a:t>클라우드에서 딥러닝 작업을 수행했을 때 의 장단점</a:t>
            </a:r>
            <a:br>
              <a:rPr lang="en-US" altLang="ko-KR" sz="3300" dirty="0"/>
            </a:br>
            <a:br>
              <a:rPr lang="en-US" altLang="ko-KR" sz="3300" dirty="0"/>
            </a:br>
            <a:br>
              <a:rPr lang="en-US" altLang="ko-KR" sz="3300" dirty="0"/>
            </a:br>
            <a:r>
              <a:rPr lang="ko-KR" altLang="en-US" sz="3300" dirty="0"/>
              <a:t>장점 </a:t>
            </a:r>
            <a:r>
              <a:rPr lang="en-US" altLang="ko-KR" sz="3300" dirty="0"/>
              <a:t>– GPU</a:t>
            </a:r>
            <a:r>
              <a:rPr lang="ko-KR" altLang="en-US" sz="3300" dirty="0"/>
              <a:t>를 사지 않아도 된다</a:t>
            </a:r>
            <a:r>
              <a:rPr lang="en-US" altLang="ko-KR" sz="3300" dirty="0"/>
              <a:t>.</a:t>
            </a:r>
            <a:br>
              <a:rPr lang="en-US" altLang="ko-KR" sz="3300" dirty="0"/>
            </a:br>
            <a:br>
              <a:rPr lang="en-US" altLang="ko-KR" sz="3300" dirty="0"/>
            </a:br>
            <a:r>
              <a:rPr lang="en-US" altLang="ko-KR" sz="3300" dirty="0"/>
              <a:t>       - </a:t>
            </a:r>
            <a:r>
              <a:rPr lang="ko-KR" altLang="en-US" sz="3300" dirty="0"/>
              <a:t>클라우드로 실행하게 되면 간단하고 저렴하다</a:t>
            </a:r>
            <a:r>
              <a:rPr lang="en-US" altLang="ko-KR" sz="3300" dirty="0"/>
              <a:t>.</a:t>
            </a:r>
            <a:br>
              <a:rPr lang="en-US" altLang="ko-KR" sz="3300" dirty="0"/>
            </a:br>
            <a:br>
              <a:rPr lang="en-US" altLang="ko-KR" sz="3300" dirty="0"/>
            </a:br>
            <a:br>
              <a:rPr lang="en-US" altLang="ko-KR" sz="3300" dirty="0"/>
            </a:br>
            <a:r>
              <a:rPr lang="ko-KR" altLang="en-US" sz="3300" dirty="0"/>
              <a:t>단점 </a:t>
            </a:r>
            <a:r>
              <a:rPr lang="en-US" altLang="ko-KR" sz="3300" dirty="0"/>
              <a:t> - </a:t>
            </a:r>
            <a:r>
              <a:rPr lang="ko-KR" altLang="en-US" sz="3300" dirty="0"/>
              <a:t>대규모 딥러닝 작업을 수행하기 어렵다</a:t>
            </a:r>
            <a:r>
              <a:rPr lang="en-US" altLang="ko-KR" sz="3300" dirty="0"/>
              <a:t>.</a:t>
            </a:r>
            <a:br>
              <a:rPr lang="en-US" altLang="ko-KR" sz="3300" dirty="0"/>
            </a:br>
            <a:br>
              <a:rPr lang="en-US" altLang="ko-KR" sz="3300" dirty="0"/>
            </a:br>
            <a:r>
              <a:rPr lang="en-US" altLang="ko-KR" sz="3300" dirty="0"/>
              <a:t>	- </a:t>
            </a:r>
            <a:r>
              <a:rPr lang="ko-KR" altLang="en-US" sz="3300" dirty="0"/>
              <a:t>장기적인 차원에서 좋지 못하다</a:t>
            </a:r>
            <a:r>
              <a:rPr lang="en-US" altLang="ko-KR" sz="4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20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8199" y="1201874"/>
            <a:ext cx="88420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IMDB </a:t>
            </a:r>
            <a:r>
              <a:rPr lang="ko-KR" altLang="en-US" sz="2000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데이터셋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20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인터넷 영화 데이터베이스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양극단의 리뷰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50,000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개로 이루어진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IMDB </a:t>
            </a:r>
            <a:r>
              <a:rPr lang="ko-KR" altLang="en-US" sz="17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데이터셋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</a:t>
            </a:r>
            <a:endParaRPr lang="en-US" altLang="ko-KR" sz="17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9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데이터셋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훈련 데이터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25,000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+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테스트 데이터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25,000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endParaRPr lang="en-US" altLang="ko-KR" sz="17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각각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50%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부정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 50%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긍정 리뷰로 구성</a:t>
            </a:r>
            <a:endParaRPr lang="en-US" altLang="ko-KR" sz="17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 완료 </a:t>
            </a:r>
            <a:r>
              <a:rPr lang="en-US" altLang="ko-KR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sz="1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리뷰가 숫자 시퀀스로 변환되어 있음</a:t>
            </a:r>
            <a:endParaRPr lang="en-US" altLang="ko-KR" sz="17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Q. 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왜 훈련 데이터와 테스트 데이터를 나눌까요</a:t>
            </a:r>
            <a:r>
              <a:rPr lang="en-US" altLang="ko-KR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 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 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같은 데이터에서 머신 러닝 모델을 훈련하고 테스트해서는 절대 </a:t>
            </a:r>
            <a:r>
              <a:rPr lang="en-US" altLang="ko-KR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</a:t>
            </a:r>
          </a:p>
          <a:p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모델이 훈련 데이터에서 잘 작동 </a:t>
            </a:r>
            <a:r>
              <a:rPr lang="en-US" altLang="ko-KR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처음 만난 데이터에서도 잘 동작한다는 것을 보장 </a:t>
            </a:r>
            <a:r>
              <a:rPr lang="en-US" altLang="ko-KR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중요</a:t>
            </a:r>
            <a:r>
              <a:rPr lang="en-US" altLang="ko-KR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=&gt;</a:t>
            </a:r>
            <a:r>
              <a:rPr lang="ko-KR" altLang="en-US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새로운 데이터에 대한 모델의 성능</a:t>
            </a:r>
            <a:endParaRPr lang="en-US" altLang="ko-KR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5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* EX)</a:t>
            </a:r>
            <a:r>
              <a:rPr lang="ko-KR" altLang="en-US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가정 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모델이 훈련 샘플과 타깃 사이의 매핑을 모두 외움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ko-KR" altLang="en-US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결과 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처음 만나는 데이터에서 타깃을 예측하는 작업에는 쓸모가 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</a:t>
            </a:r>
            <a:endParaRPr lang="ko-KR" altLang="en-US" sz="1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3.4.1 IMDB </a:t>
            </a:r>
            <a:r>
              <a:rPr lang="ko-KR" altLang="en-US" sz="1400" b="1" i="1" dirty="0" err="1">
                <a:solidFill>
                  <a:srgbClr val="0DCC86"/>
                </a:solidFill>
              </a:rPr>
              <a:t>데이터셋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6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PAGE.2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4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8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3.4.1 IMDB </a:t>
            </a:r>
            <a:r>
              <a:rPr lang="ko-KR" altLang="en-US" sz="1400" b="1" i="1" dirty="0" err="1">
                <a:solidFill>
                  <a:srgbClr val="0DCC86"/>
                </a:solidFill>
              </a:rPr>
              <a:t>데이터셋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67" y="1640141"/>
            <a:ext cx="7913478" cy="869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1907565" y="1207698"/>
            <a:ext cx="268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IMDB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데이터셋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로드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19367" y="2432606"/>
            <a:ext cx="872755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매개변수 </a:t>
            </a:r>
            <a:r>
              <a:rPr lang="en-US" altLang="ko-KR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num_words</a:t>
            </a:r>
            <a:r>
              <a:rPr lang="en-US" altLang="ko-KR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=10000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훈련 데이터에서 가장 자주 나타나는 단어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10,000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개만 사용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endParaRPr lang="en-US" altLang="ko-KR" sz="5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                              -&gt;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적절한 크기의 벡터 데이터를 얻을 수 있음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변수 </a:t>
            </a:r>
            <a:r>
              <a:rPr lang="en-US" altLang="ko-KR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train_data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test_data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리뷰의 목록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             각 리뷰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단어 인덱스의 리스트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train_labels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test_labels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부정을 나타내는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긍정을 나타내는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리스트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349" y="3758732"/>
            <a:ext cx="1115334" cy="1395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603" y="5663460"/>
            <a:ext cx="1495435" cy="688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506" y="3061129"/>
            <a:ext cx="4391440" cy="72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2432649" y="3424391"/>
            <a:ext cx="13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 10,000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47706" y="5991153"/>
            <a:ext cx="13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긍정</a:t>
            </a:r>
          </a:p>
        </p:txBody>
      </p:sp>
    </p:spTree>
    <p:extLst>
      <p:ext uri="{BB962C8B-B14F-4D97-AF65-F5344CB8AC3E}">
        <p14:creationId xmlns:p14="http://schemas.microsoft.com/office/powerpoint/2010/main" val="159244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3.4.2 </a:t>
            </a:r>
            <a:r>
              <a:rPr lang="ko-KR" altLang="en-US" sz="1400" b="1" i="1" dirty="0">
                <a:solidFill>
                  <a:srgbClr val="0DCC86"/>
                </a:solidFill>
              </a:rPr>
              <a:t>데이터 준비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7564" y="1207698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정수 시퀀스를 이진 행렬로 인코딩하기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7564" y="3625240"/>
            <a:ext cx="914287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신경망에 숫자 리스트를 주입할 수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 -&gt;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리스트를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텐서로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바꾸는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방법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같은 길이가 되도록 리스트에 패딩을 추가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(samples, </a:t>
            </a:r>
            <a:r>
              <a:rPr lang="en-US" altLang="ko-KR" sz="1600" dirty="0" err="1"/>
              <a:t>sequence_length</a:t>
            </a:r>
            <a:r>
              <a:rPr lang="en-US" altLang="ko-KR" sz="1600" dirty="0"/>
              <a:t>)</a:t>
            </a:r>
            <a:r>
              <a:rPr lang="ko-KR" altLang="en-US" sz="1600" dirty="0"/>
              <a:t> 정수 </a:t>
            </a:r>
            <a:r>
              <a:rPr lang="ko-KR" altLang="en-US" sz="1600" dirty="0" err="1"/>
              <a:t>텐서로</a:t>
            </a:r>
            <a:r>
              <a:rPr lang="ko-KR" altLang="en-US" sz="1600" dirty="0"/>
              <a:t> 변환</a:t>
            </a:r>
            <a:endParaRPr lang="en-US" altLang="ko-KR" sz="1600" dirty="0"/>
          </a:p>
          <a:p>
            <a:endParaRPr lang="en-US" altLang="ko-KR" sz="5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* EX)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가장 긴 리뷰는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2,494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단어로 이루어져 있음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텐서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크기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(25000, 2494) </a:t>
            </a:r>
          </a:p>
          <a:p>
            <a:endParaRPr lang="en-US" altLang="ko-KR" sz="400" dirty="0" err="1"/>
          </a:p>
          <a:p>
            <a:r>
              <a:rPr lang="ko-KR" altLang="en-US" sz="1600" dirty="0"/>
              <a:t>     그 다음 이 정수 </a:t>
            </a:r>
            <a:r>
              <a:rPr lang="ko-KR" altLang="en-US" sz="1600" dirty="0" err="1"/>
              <a:t>텐서를</a:t>
            </a:r>
            <a:r>
              <a:rPr lang="ko-KR" altLang="en-US" sz="1600" dirty="0"/>
              <a:t> 다룰 수 있는 층을 신경망의 첫 번째 층으로 사용</a:t>
            </a:r>
            <a:r>
              <a:rPr lang="en-US" altLang="ko-KR" sz="1600" dirty="0"/>
              <a:t>(Embedding</a:t>
            </a:r>
            <a:r>
              <a:rPr lang="ko-KR" altLang="en-US" sz="1600" dirty="0"/>
              <a:t>층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 </a:t>
            </a:r>
            <a:r>
              <a:rPr lang="ko-KR" altLang="en-US" sz="1600" dirty="0"/>
              <a:t>리스트를 원</a:t>
            </a:r>
            <a:r>
              <a:rPr lang="en-US" altLang="ko-KR" sz="1600" dirty="0"/>
              <a:t>-</a:t>
            </a:r>
            <a:r>
              <a:rPr lang="ko-KR" altLang="en-US" sz="1600" dirty="0" err="1"/>
              <a:t>핫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의 벡터로 변환</a:t>
            </a:r>
            <a:r>
              <a:rPr lang="en-US" altLang="ko-KR" sz="1600" dirty="0"/>
              <a:t> </a:t>
            </a:r>
          </a:p>
          <a:p>
            <a:endParaRPr lang="en-US" altLang="ko-KR" sz="5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* EX)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시퀀스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[3, 5] -&gt;[0, 0, 0, 1, 0, 1, 0, …]</a:t>
            </a:r>
            <a:endParaRPr lang="en-US" altLang="ko-KR" sz="400" dirty="0"/>
          </a:p>
          <a:p>
            <a:endParaRPr lang="en-US" altLang="ko-KR" sz="400" dirty="0"/>
          </a:p>
          <a:p>
            <a:r>
              <a:rPr lang="ko-KR" altLang="en-US" sz="1600" dirty="0"/>
              <a:t>    그 다음 부동 소수 벡터 데이터를 다룰 수 있는 </a:t>
            </a:r>
            <a:r>
              <a:rPr lang="en-US" altLang="ko-KR" sz="1600" dirty="0"/>
              <a:t>Dense </a:t>
            </a:r>
            <a:r>
              <a:rPr lang="ko-KR" altLang="en-US" sz="1600" dirty="0"/>
              <a:t>층을 신경망의 첫 번째 층으로 사용</a:t>
            </a:r>
          </a:p>
        </p:txBody>
      </p:sp>
      <p:sp>
        <p:nvSpPr>
          <p:cNvPr id="30" name="타원 29"/>
          <p:cNvSpPr/>
          <p:nvPr/>
        </p:nvSpPr>
        <p:spPr>
          <a:xfrm>
            <a:off x="1922228" y="5237791"/>
            <a:ext cx="315352" cy="311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1" y="1614154"/>
            <a:ext cx="7432481" cy="2750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311" y="4435230"/>
            <a:ext cx="3187837" cy="752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4" name="직선 연결선 33"/>
          <p:cNvCxnSpPr/>
          <p:nvPr/>
        </p:nvCxnSpPr>
        <p:spPr>
          <a:xfrm flipV="1">
            <a:off x="2456589" y="2301391"/>
            <a:ext cx="162370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217550" y="2610540"/>
            <a:ext cx="163352" cy="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206048" y="3168382"/>
            <a:ext cx="163352" cy="77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2206048" y="2617022"/>
            <a:ext cx="0" cy="551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1777806" y="2892702"/>
            <a:ext cx="4282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77806" y="2892702"/>
            <a:ext cx="0" cy="25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777806" y="5393535"/>
            <a:ext cx="1297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3.4.3 </a:t>
            </a:r>
            <a:r>
              <a:rPr lang="ko-KR" altLang="en-US" sz="1400" b="1" i="1" dirty="0">
                <a:solidFill>
                  <a:srgbClr val="0DCC86"/>
                </a:solidFill>
              </a:rPr>
              <a:t>신경망 모델 만들기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3506" y="1324582"/>
            <a:ext cx="9142874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신경망 모델 만들기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입력 데이터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벡터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&amp;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레이블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스칼라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⟹ </a:t>
            </a:r>
            <a:r>
              <a:rPr lang="en-US" altLang="ko-KR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relu</a:t>
            </a:r>
            <a:r>
              <a:rPr lang="en-US" altLang="ko-KR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활성화 함수를 사용한 완전 </a:t>
            </a:r>
            <a:r>
              <a:rPr lang="ko-KR" altLang="en-US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연결층을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그냥 쌓은 것</a:t>
            </a:r>
            <a:endParaRPr lang="en-US" altLang="ko-KR" b="1" dirty="0">
              <a:solidFill>
                <a:srgbClr val="7030A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* Dense(16, activation = ‘</a:t>
            </a:r>
            <a:r>
              <a:rPr lang="en-US" altLang="ko-KR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relu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’) </a:t>
            </a:r>
          </a:p>
          <a:p>
            <a:endParaRPr lang="en-US" altLang="ko-KR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16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은닉 유닛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가중치 행렬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크기가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input_dimension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16)</a:t>
            </a:r>
          </a:p>
        </p:txBody>
      </p:sp>
      <p:sp>
        <p:nvSpPr>
          <p:cNvPr id="28" name="타원 27"/>
          <p:cNvSpPr/>
          <p:nvPr/>
        </p:nvSpPr>
        <p:spPr>
          <a:xfrm>
            <a:off x="2937289" y="2453113"/>
            <a:ext cx="263107" cy="242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/>
          <p:nvPr/>
        </p:nvCxnSpPr>
        <p:spPr>
          <a:xfrm rot="5400000" flipH="1" flipV="1">
            <a:off x="4198243" y="1243277"/>
            <a:ext cx="48763" cy="23248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6239" y="2251798"/>
            <a:ext cx="137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은닉 유닛의 개수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60" y="2675290"/>
            <a:ext cx="2459961" cy="3185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1953506" y="3673353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 정의하기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506" y="4187301"/>
            <a:ext cx="6255966" cy="1660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1" name="직사각형 40"/>
          <p:cNvSpPr/>
          <p:nvPr/>
        </p:nvSpPr>
        <p:spPr>
          <a:xfrm>
            <a:off x="4425351" y="5106597"/>
            <a:ext cx="1486552" cy="414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4770408" y="4718649"/>
            <a:ext cx="0" cy="387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779034" y="4727276"/>
            <a:ext cx="439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36095" y="4302810"/>
            <a:ext cx="2108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16</a:t>
            </a:r>
            <a:r>
              <a:rPr lang="ko-KR" altLang="en-US" sz="15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은닉 유닛을 가진 </a:t>
            </a:r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5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은닉 층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74180" y="5294036"/>
            <a:ext cx="2108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확률 출력을 </a:t>
            </a:r>
            <a:r>
              <a:rPr lang="ko-KR" altLang="en-US" sz="150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위해 </a:t>
            </a:r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sigmoid </a:t>
            </a:r>
            <a:r>
              <a:rPr lang="ko-KR" altLang="en-US" sz="15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활성화 함수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330460" y="5549280"/>
            <a:ext cx="1811087" cy="221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6141547" y="5471941"/>
            <a:ext cx="500793" cy="229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6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3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3.4.3 </a:t>
            </a:r>
            <a:r>
              <a:rPr lang="ko-KR" altLang="en-US" sz="1400" b="1" i="1" dirty="0">
                <a:solidFill>
                  <a:srgbClr val="0DCC86"/>
                </a:solidFill>
              </a:rPr>
              <a:t>신경망 모델 만들기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3506" y="1310873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 컴파일하기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86" y="1747613"/>
            <a:ext cx="3744927" cy="821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6212639" y="1915240"/>
            <a:ext cx="4123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함수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출력이 확률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원본 분포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예측 분포 사이 측정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567209" y="2158449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344837" y="2809241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554747" y="1531260"/>
            <a:ext cx="0" cy="32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29939" y="1383064"/>
            <a:ext cx="412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rmsprop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344837" y="2472109"/>
            <a:ext cx="0" cy="32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554747" y="1531260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01969" y="2682014"/>
            <a:ext cx="412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정확도 모니터링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53506" y="3474812"/>
            <a:ext cx="897616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옵티마이저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매개변수를 바꾸는 경우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자신만의 손실 함수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측정 함수를 전달해야 하는 경우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-&gt; (loss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metrics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매개변수에 함수 객체 전달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09" y="3707694"/>
            <a:ext cx="4241935" cy="1119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863" y="5061715"/>
            <a:ext cx="3897272" cy="1171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73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3.4.4 </a:t>
            </a:r>
            <a:r>
              <a:rPr lang="ko-KR" altLang="en-US" sz="1400" b="1" i="1" dirty="0">
                <a:solidFill>
                  <a:srgbClr val="0DCC86"/>
                </a:solidFill>
              </a:rPr>
              <a:t>훈련 검증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3506" y="1310873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검증 세트 준비하기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87" y="1728425"/>
            <a:ext cx="3343522" cy="1257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1953505" y="3351514"/>
            <a:ext cx="39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 훈련하기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87" y="3848455"/>
            <a:ext cx="5581650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1" name="직선 화살표 연결선 30"/>
          <p:cNvCxnSpPr/>
          <p:nvPr/>
        </p:nvCxnSpPr>
        <p:spPr>
          <a:xfrm>
            <a:off x="5229613" y="2405687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82508" y="2279983"/>
            <a:ext cx="412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10,000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샘플을 떼어 검증 세트 만들기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193766" y="4519302"/>
            <a:ext cx="16303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24158" y="4216249"/>
            <a:ext cx="24323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512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샘플씩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미니 배치 생성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3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에포크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동안 훈련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003985" y="4095547"/>
            <a:ext cx="1897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009739" y="4860420"/>
            <a:ext cx="1897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193766" y="4080294"/>
            <a:ext cx="0" cy="780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96706" y="5698245"/>
            <a:ext cx="16303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098211" y="5169473"/>
            <a:ext cx="0" cy="515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76642" y="5505455"/>
            <a:ext cx="437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매개변수에 검증 데이터 전달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3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떼어 놓은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10,000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샘플에서 손실과 정확도 측정</a:t>
            </a:r>
          </a:p>
        </p:txBody>
      </p:sp>
    </p:spTree>
    <p:extLst>
      <p:ext uri="{BB962C8B-B14F-4D97-AF65-F5344CB8AC3E}">
        <p14:creationId xmlns:p14="http://schemas.microsoft.com/office/powerpoint/2010/main" val="176197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3.4.4 </a:t>
            </a:r>
            <a:r>
              <a:rPr lang="ko-KR" altLang="en-US" sz="1400" b="1" i="1" dirty="0">
                <a:solidFill>
                  <a:srgbClr val="0DCC86"/>
                </a:solidFill>
              </a:rPr>
              <a:t>훈련 검증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3506" y="1310873"/>
            <a:ext cx="56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훈련과 검증 손실 그리기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훈련과 검증 정확도 그리기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05" y="1860838"/>
            <a:ext cx="4488259" cy="3216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831" y="1860839"/>
            <a:ext cx="4475987" cy="3004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2523645" y="2461410"/>
            <a:ext cx="31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검증 손실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에포크에서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그래프 역전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642" y="3878798"/>
            <a:ext cx="1434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손실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</a:p>
          <a:p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에포크마다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감소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053" y="1873053"/>
            <a:ext cx="4849215" cy="2572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651" y="1860838"/>
            <a:ext cx="4759336" cy="3034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4780351" y="3236412"/>
            <a:ext cx="12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과대적합</a:t>
            </a:r>
            <a:endParaRPr lang="ko-KR" altLang="en-US" dirty="0">
              <a:solidFill>
                <a:srgbClr val="FF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349" y="2585724"/>
            <a:ext cx="2662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데이터에 과도하게 최적화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훈련 데이터에 특화된 표현 학습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일반화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62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3.4.4 </a:t>
            </a:r>
            <a:r>
              <a:rPr lang="ko-KR" altLang="en-US" sz="1400" b="1" i="1" dirty="0">
                <a:solidFill>
                  <a:srgbClr val="0DCC86"/>
                </a:solidFill>
              </a:rPr>
              <a:t>훈련 검증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3506" y="1310873"/>
            <a:ext cx="47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번의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에포크로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모델을 처음부터 다시 훈련하기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161" y="5101828"/>
            <a:ext cx="3200400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161" y="1950912"/>
            <a:ext cx="6846025" cy="2704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직사각형 32"/>
          <p:cNvSpPr/>
          <p:nvPr/>
        </p:nvSpPr>
        <p:spPr>
          <a:xfrm>
            <a:off x="4839419" y="4063042"/>
            <a:ext cx="871268" cy="232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26096" y="5752736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4649" y="5607720"/>
            <a:ext cx="1551925" cy="3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정확도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87%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달성</a:t>
            </a:r>
          </a:p>
        </p:txBody>
      </p:sp>
    </p:spTree>
    <p:extLst>
      <p:ext uri="{BB962C8B-B14F-4D97-AF65-F5344CB8AC3E}">
        <p14:creationId xmlns:p14="http://schemas.microsoft.com/office/powerpoint/2010/main" val="21590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49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4146134" cy="3424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3.4.5 </a:t>
            </a:r>
            <a:r>
              <a:rPr lang="ko-KR" altLang="en-US" sz="1400" b="1" i="1" dirty="0">
                <a:solidFill>
                  <a:srgbClr val="0DCC86"/>
                </a:solidFill>
              </a:rPr>
              <a:t>훈련된 모델로 새로운 데이터에 대해 예측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07" y="1721920"/>
            <a:ext cx="4238625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1953506" y="1222267"/>
            <a:ext cx="549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훈련된 모델로 새로운 데이터에 대해 예측하기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960009" y="2509577"/>
            <a:ext cx="1276710" cy="230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77795" y="3474812"/>
            <a:ext cx="1276710" cy="230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247529" y="2624826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54505" y="3553728"/>
            <a:ext cx="6751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63414" y="2457708"/>
            <a:ext cx="1551925" cy="3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확신이 있음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0962" y="3422049"/>
            <a:ext cx="1551925" cy="3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확신이 없음</a:t>
            </a:r>
          </a:p>
        </p:txBody>
      </p:sp>
      <p:sp>
        <p:nvSpPr>
          <p:cNvPr id="58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9873523" y="356276"/>
            <a:ext cx="1625488" cy="3424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>
                <a:solidFill>
                  <a:srgbClr val="0DCC86"/>
                </a:solidFill>
              </a:rPr>
              <a:t>3.4.6 </a:t>
            </a:r>
            <a:r>
              <a:rPr lang="ko-KR" altLang="en-US" sz="1400" b="1" i="1" dirty="0" err="1">
                <a:solidFill>
                  <a:srgbClr val="0DCC86"/>
                </a:solidFill>
              </a:rPr>
              <a:t>추가실험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53506" y="4375952"/>
            <a:ext cx="549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추가 실험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53506" y="4881351"/>
            <a:ext cx="5879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은닉 층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1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or 3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16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은닉 유닛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32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64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개의 은닉 유닛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binary_crossentropy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손실 함수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mse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손실 함수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relu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함수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tanh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함수</a:t>
            </a:r>
          </a:p>
        </p:txBody>
      </p:sp>
    </p:spTree>
    <p:extLst>
      <p:ext uri="{BB962C8B-B14F-4D97-AF65-F5344CB8AC3E}">
        <p14:creationId xmlns:p14="http://schemas.microsoft.com/office/powerpoint/2010/main" val="44325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4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3.1 </a:t>
            </a:r>
            <a:r>
              <a:rPr lang="ko-KR" altLang="en-US" sz="1400" b="1" i="1" dirty="0">
                <a:solidFill>
                  <a:srgbClr val="0DCC86"/>
                </a:solidFill>
              </a:rPr>
              <a:t>신경망의 구조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85088" y="1671971"/>
            <a:ext cx="1202634" cy="3781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가중치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85088" y="2944313"/>
            <a:ext cx="1202634" cy="3781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가중치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9744" y="1385891"/>
            <a:ext cx="2077278" cy="82837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</a:t>
            </a:r>
            <a:endParaRPr lang="en-US" altLang="ko-KR" sz="16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변환</a:t>
            </a:r>
            <a:r>
              <a: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89744" y="2722493"/>
            <a:ext cx="2077278" cy="82837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</a:t>
            </a:r>
            <a:endParaRPr lang="en-US" altLang="ko-KR" sz="16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변환</a:t>
            </a:r>
            <a:r>
              <a:rPr lang="en-US" altLang="ko-KR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12619" y="4080414"/>
            <a:ext cx="1231528" cy="58259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예측</a:t>
            </a:r>
            <a:endParaRPr lang="en-US" altLang="ko-KR" sz="16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Y’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917756" y="4080414"/>
            <a:ext cx="1231528" cy="58259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실제 타깃</a:t>
            </a:r>
            <a:endParaRPr lang="en-US" altLang="ko-KR" sz="1600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676861" y="4890791"/>
            <a:ext cx="1580322" cy="6787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336831" y="4357025"/>
            <a:ext cx="1699147" cy="713521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28074" y="5882978"/>
            <a:ext cx="1277895" cy="405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점수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28" idx="3"/>
          </p:cNvCxnSpPr>
          <p:nvPr/>
        </p:nvCxnSpPr>
        <p:spPr>
          <a:xfrm>
            <a:off x="6787722" y="1861023"/>
            <a:ext cx="602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787722" y="3148064"/>
            <a:ext cx="602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409934" y="4663010"/>
            <a:ext cx="532444" cy="32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0025749" y="4671587"/>
            <a:ext cx="557512" cy="327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4"/>
          </p:cNvCxnSpPr>
          <p:nvPr/>
        </p:nvCxnSpPr>
        <p:spPr>
          <a:xfrm flipH="1">
            <a:off x="9467021" y="5569550"/>
            <a:ext cx="1" cy="314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3" idx="0"/>
          </p:cNvCxnSpPr>
          <p:nvPr/>
        </p:nvCxnSpPr>
        <p:spPr>
          <a:xfrm>
            <a:off x="8428383" y="2214262"/>
            <a:ext cx="0" cy="50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373491" y="3550864"/>
            <a:ext cx="0" cy="508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6186404" y="3322417"/>
            <a:ext cx="0" cy="1034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6683480" y="5034963"/>
            <a:ext cx="2143889" cy="1059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6041323" y="3592737"/>
            <a:ext cx="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가중치</a:t>
            </a:r>
            <a:endParaRPr lang="en-US" altLang="ko-KR" sz="1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ctr"/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업데이트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79831" y="456239"/>
            <a:ext cx="106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입력 </a:t>
            </a:r>
            <a:r>
              <a:rPr lang="en-US" altLang="ko-KR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X</a:t>
            </a:r>
            <a:endParaRPr lang="ko-KR" altLang="en-US" sz="16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8428383" y="825571"/>
            <a:ext cx="0" cy="560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1973016" y="2208861"/>
            <a:ext cx="3262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네트워크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또는 모델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구성하는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데이터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와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그에 상응하는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타깃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학습에 사용할 피드백 신호를 정의하는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 함수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 진행 방식을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결정하는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95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151" y="235575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PAGE.1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3438003" cy="341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3.4 </a:t>
            </a:r>
            <a:r>
              <a:rPr lang="ko-KR" altLang="en-US" sz="1400" b="1" i="1" dirty="0">
                <a:solidFill>
                  <a:srgbClr val="0DCC86"/>
                </a:solidFill>
              </a:rPr>
              <a:t>영화 리뷰 분류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이진 분류 예제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567209" y="356276"/>
            <a:ext cx="1290791" cy="3424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>
                <a:solidFill>
                  <a:srgbClr val="0DCC86"/>
                </a:solidFill>
              </a:rPr>
              <a:t>3.4.7 </a:t>
            </a:r>
            <a:r>
              <a:rPr lang="ko-KR" altLang="en-US" sz="1400" b="1" i="1" dirty="0">
                <a:solidFill>
                  <a:srgbClr val="0DCC86"/>
                </a:solidFill>
              </a:rPr>
              <a:t>정리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0132" y="1751838"/>
            <a:ext cx="933870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원본 데이터를 신경망에 </a:t>
            </a:r>
            <a:r>
              <a:rPr lang="ko-KR" altLang="en-US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텐서로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주입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하기 위해서 꽤 많은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필요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Relu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함수와 함께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Dense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쌓은 네트워크는 여러 종류의 문제에 적용할 수 있음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이진 분류 문제에서 네트워크는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하나의 유닛과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sigmoid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활성화 함수를 가진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Dense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층으로 </a:t>
            </a:r>
            <a:r>
              <a:rPr lang="ko-KR" altLang="en-US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끝나야함</a:t>
            </a:r>
            <a:endParaRPr lang="en-US" altLang="ko-KR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300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출력은 확률을 나타내는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사이의 스칼라 값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이진 분류 문제에서 이런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스칼라 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sigmoid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출력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대해 사용할 손실 함수는 </a:t>
            </a:r>
            <a:r>
              <a:rPr lang="en-US" altLang="ko-KR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binary_crossentropy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Rmsprop</a:t>
            </a:r>
            <a:r>
              <a:rPr lang="en-US" altLang="ko-KR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옵티마이저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문제에 상관없이 일반적으로 충분히 좋은 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훈련데이터에 대해 성능이 향상됨에 따라 신경망은 </a:t>
            </a:r>
            <a:r>
              <a:rPr lang="ko-KR" altLang="en-US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과대적합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되기 시작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이전에 본 적 없는 데이터에서는 결과가 점점 나빠짐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0132" y="1231236"/>
            <a:ext cx="549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56604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다중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분류란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데이터를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이상의 클래스로 분류하는 것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72998" y="3449498"/>
            <a:ext cx="93633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다중 분류 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데이터가 정확히 하나의 범주로 분류되면 단일 레이블 다중 분류입니다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데이터가 여러 개의 범주에 속할 수 있다면 다중 레이블 다중 분류 입니다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20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로이터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데이터셋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로드하기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짧은 뉴스 기사와 토픽의 집합인 로이터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데이터셋을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로드합니다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그리고 가장 많은 빈도의 단어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제한합니다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71" y="3260524"/>
            <a:ext cx="6153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7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인코딩하기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벡터로 변환합니다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387" y="3324540"/>
            <a:ext cx="4533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8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66120" y="1641212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핫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인코딩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7256" y="2091256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핫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인코딩으로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각 레이블의 인덱스 자리는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나머지는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만들어 준다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41" y="2524775"/>
            <a:ext cx="3838575" cy="1704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41" y="4530449"/>
            <a:ext cx="3905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9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정의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클래스 이기 때문에 그 이상의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64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유닛의 층을 만들어준다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66" y="3109399"/>
            <a:ext cx="4876800" cy="1228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866" y="4584706"/>
            <a:ext cx="32956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8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검증 데이터 준비하기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 데이터에서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1000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개는 검증 데이터로 따로 사용합니다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191" y="3383318"/>
            <a:ext cx="3486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42459" y="1589530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훈련하기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25672" y="1999925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번의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에포크로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모델을 훈련합니다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123" y="2604209"/>
            <a:ext cx="8410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45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17786" y="1466345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결과 확인하기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577936" y="1876740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번째 이후로 과대 적합이 일어나며 정확도는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78%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정도 나오고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9" y="2552807"/>
            <a:ext cx="4552950" cy="2781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19" y="2557156"/>
            <a:ext cx="4457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15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데이터 예측하기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Predict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메서드를 이용해서 새로운 데이터를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토픽에 대한 확률 분포로 예측할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20" y="3631805"/>
            <a:ext cx="2076450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695" y="3126187"/>
            <a:ext cx="2552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88151" y="209696"/>
            <a:ext cx="11522849" cy="6407834"/>
            <a:chOff x="279945" y="225083"/>
            <a:chExt cx="11522849" cy="640783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PAGE.2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37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3.1 </a:t>
            </a:r>
            <a:r>
              <a:rPr lang="ko-KR" altLang="en-US" sz="1400" b="1" i="1" dirty="0">
                <a:solidFill>
                  <a:srgbClr val="0DCC86"/>
                </a:solidFill>
              </a:rPr>
              <a:t>신경망의 구조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73793" y="1184633"/>
            <a:ext cx="9341783" cy="584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층</a:t>
            </a:r>
            <a:r>
              <a:rPr lang="ko-KR" altLang="en-US" sz="2000" dirty="0">
                <a:solidFill>
                  <a:srgbClr val="7030A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하나 이상의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텐서를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입력으로 받아 하나 이상의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텐서를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출력하는 데이터 처리 모듈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대부분 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가중치</a:t>
            </a:r>
            <a:r>
              <a:rPr lang="en-US" altLang="ko-KR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라는 층의 상태를 가짐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lvl="1"/>
            <a:endParaRPr lang="en-US" altLang="ko-KR" sz="105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층마다 적절한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포맷과 데이터 처리 방식이 다름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ko-KR" altLang="en-US" sz="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2D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텐서가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저장된 간단한 벡터 데이터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밀집 연결 층 </a:t>
            </a:r>
            <a:r>
              <a:rPr lang="en-US" altLang="ko-KR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(=</a:t>
            </a:r>
            <a:r>
              <a:rPr lang="ko-KR" altLang="en-US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완전 </a:t>
            </a:r>
            <a:r>
              <a:rPr lang="ko-KR" altLang="en-US" sz="1600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연결층</a:t>
            </a:r>
            <a:r>
              <a:rPr lang="en-US" altLang="ko-KR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밀집 층</a:t>
            </a:r>
            <a:r>
              <a:rPr lang="en-US" altLang="ko-KR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en-US" altLang="ko-KR" sz="1600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의해 처리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r>
              <a:rPr lang="en-US" altLang="ko-KR" sz="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</a:p>
          <a:p>
            <a:pPr lvl="2"/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 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케라스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(Dense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lvl="2"/>
            <a:endParaRPr lang="en-US" altLang="ko-KR" sz="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3D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텐서로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저장된 시퀀스 데이터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LSTM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같은 </a:t>
            </a:r>
            <a:r>
              <a:rPr lang="ko-KR" altLang="en-US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순환 층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의해 처리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endParaRPr lang="en-US" altLang="ko-KR" sz="600" b="1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(samples, 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timesteps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features)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크기의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3D 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endParaRPr lang="en-US" altLang="ko-KR" sz="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4D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텐서로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저장되어 있는 이미지 데이터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2D </a:t>
            </a:r>
            <a:r>
              <a:rPr lang="ko-KR" altLang="en-US" sz="1600" b="1" dirty="0" err="1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합성곱</a:t>
            </a:r>
            <a:r>
              <a:rPr lang="ko-KR" altLang="en-US" sz="1600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층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의해 처리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endParaRPr lang="en-US" altLang="ko-KR" sz="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*  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케라스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(Conv2D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lvl="2"/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층 호환성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층이 특정 크기의 입력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텐서만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받고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특정 크기의 출력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텐서를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반환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*  model = 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model.Sequential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model.add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layers.Dense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(32, 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input_shape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=(784, ))) </a:t>
            </a:r>
          </a:p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model.add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layers.Dense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(10))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2"/>
            <a:endParaRPr lang="ko-KR" altLang="en-US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841245" y="1613553"/>
            <a:ext cx="3589683" cy="261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856101" y="1613553"/>
            <a:ext cx="985144" cy="2529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03068" y="1730520"/>
            <a:ext cx="2869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확률적 경사 </a:t>
            </a:r>
            <a:r>
              <a:rPr lang="ko-KR" altLang="en-US" sz="1400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하강법에</a:t>
            </a:r>
            <a:r>
              <a:rPr lang="ko-KR" altLang="en-US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의해 학습되는</a:t>
            </a:r>
            <a:endParaRPr lang="en-US" altLang="ko-KR" sz="1400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하나 이상의 </a:t>
            </a:r>
            <a:r>
              <a:rPr lang="ko-KR" altLang="en-US" sz="1400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endParaRPr lang="en-US" altLang="ko-KR" sz="1400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en-US" altLang="ko-KR" sz="400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네트워크가 학습한</a:t>
            </a:r>
            <a:r>
              <a:rPr lang="en-US" altLang="ko-KR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지식이 담김</a:t>
            </a:r>
          </a:p>
        </p:txBody>
      </p:sp>
      <p:sp>
        <p:nvSpPr>
          <p:cNvPr id="77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4655335" y="362142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3.1.1 </a:t>
            </a:r>
            <a:r>
              <a:rPr lang="ko-KR" altLang="en-US" sz="1400" b="1" i="1" dirty="0">
                <a:solidFill>
                  <a:srgbClr val="0DCC86"/>
                </a:solidFill>
              </a:rPr>
              <a:t>층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 err="1">
                <a:solidFill>
                  <a:srgbClr val="0DCC86"/>
                </a:solidFill>
              </a:rPr>
              <a:t>딥러닝의</a:t>
            </a:r>
            <a:r>
              <a:rPr lang="ko-KR" altLang="en-US" sz="1400" b="1" i="1" dirty="0">
                <a:solidFill>
                  <a:srgbClr val="0DCC86"/>
                </a:solidFill>
              </a:rPr>
              <a:t> 구성 단위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70475" y="5410483"/>
            <a:ext cx="301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차원이 </a:t>
            </a:r>
            <a:r>
              <a:rPr lang="en-US" altLang="ko-KR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784</a:t>
            </a:r>
            <a:r>
              <a:rPr lang="ko-KR" altLang="en-US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 </a:t>
            </a:r>
            <a:r>
              <a:rPr lang="en-US" altLang="ko-KR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2D </a:t>
            </a:r>
            <a:r>
              <a:rPr lang="ko-KR" altLang="en-US" sz="1400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텐서만</a:t>
            </a:r>
            <a:r>
              <a:rPr lang="ko-KR" altLang="en-US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입력 받는 층</a:t>
            </a:r>
            <a:r>
              <a:rPr lang="en-US" altLang="ko-KR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     </a:t>
            </a:r>
            <a:r>
              <a:rPr lang="en-US" altLang="ko-KR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32</a:t>
            </a:r>
            <a:r>
              <a:rPr lang="ko-KR" altLang="en-US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차원 크기 변환된 </a:t>
            </a:r>
            <a:r>
              <a:rPr lang="ko-KR" altLang="en-US" sz="1400" b="1" dirty="0" err="1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r>
              <a:rPr lang="ko-KR" altLang="en-US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출력</a:t>
            </a:r>
            <a:endParaRPr lang="en-US" altLang="ko-KR" sz="1400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4" name="직선 화살표 연결선 83"/>
          <p:cNvCxnSpPr>
            <a:endCxn id="82" idx="1"/>
          </p:cNvCxnSpPr>
          <p:nvPr/>
        </p:nvCxnSpPr>
        <p:spPr>
          <a:xfrm>
            <a:off x="6957990" y="5622833"/>
            <a:ext cx="512485" cy="492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3856101" y="6199525"/>
            <a:ext cx="509551" cy="1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10876" y="6028398"/>
            <a:ext cx="293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# </a:t>
            </a:r>
            <a:r>
              <a:rPr lang="en-US" altLang="ko-KR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32</a:t>
            </a:r>
            <a:r>
              <a:rPr lang="ko-KR" altLang="en-US" sz="1400" b="1" dirty="0">
                <a:solidFill>
                  <a:srgbClr val="0070C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차원의 벡터를 입력으로 받음</a:t>
            </a:r>
            <a:endParaRPr lang="en-US" altLang="ko-KR" sz="1400" b="1" dirty="0">
              <a:solidFill>
                <a:srgbClr val="0070C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3856101" y="5933703"/>
            <a:ext cx="0" cy="2658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96550" y="5893097"/>
            <a:ext cx="60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호환</a:t>
            </a:r>
          </a:p>
        </p:txBody>
      </p:sp>
      <p:cxnSp>
        <p:nvCxnSpPr>
          <p:cNvPr id="99" name="직선 연결선 98"/>
          <p:cNvCxnSpPr>
            <a:endCxn id="97" idx="1"/>
          </p:cNvCxnSpPr>
          <p:nvPr/>
        </p:nvCxnSpPr>
        <p:spPr>
          <a:xfrm flipV="1">
            <a:off x="6789535" y="6062374"/>
            <a:ext cx="207015" cy="1371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475283" y="5833877"/>
            <a:ext cx="348566" cy="132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DCC86"/>
                </a:solidFill>
              </a:rPr>
              <a:t>뉴스 기사 분류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83519" y="1624030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충분히 큰 중간층을 두어야하는 이유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25673" y="1967946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중간층이 범주인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개보다 더 작다면 병목 현상이 일어나 정확도가 떨어지게 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4" y="2376623"/>
            <a:ext cx="4667250" cy="2143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391" y="4620242"/>
            <a:ext cx="8391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D207F-5AB4-4970-BAEA-86EFD4B2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953293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3.6 </a:t>
            </a:r>
            <a:r>
              <a:rPr lang="ko-KR" altLang="en-US" sz="3000" dirty="0"/>
              <a:t>주택 가격 예측 </a:t>
            </a:r>
            <a:r>
              <a:rPr lang="en-US" altLang="ko-KR" sz="3000" dirty="0"/>
              <a:t>: </a:t>
            </a:r>
            <a:r>
              <a:rPr lang="ko-KR" altLang="en-US" sz="3000" dirty="0"/>
              <a:t>회귀 문제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데이터 준비</a:t>
            </a: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데이터 정규화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2F8572-F147-4F1C-A081-7B8CA68A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5" y="1975602"/>
            <a:ext cx="7636142" cy="2012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0EC8F0-CDB4-4432-A8F7-25019FDAB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5" y="4889367"/>
            <a:ext cx="5084411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45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10D5B24B-FC52-40CB-83CA-A5646430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3" y="1877461"/>
            <a:ext cx="7442200" cy="233076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58E22DC-E8A2-4490-A867-DD04EF9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43" y="2766218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모델 구성</a:t>
            </a: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 err="1"/>
              <a:t>mse</a:t>
            </a:r>
            <a:r>
              <a:rPr lang="en-US" altLang="ko-KR" sz="3000" dirty="0"/>
              <a:t> : </a:t>
            </a:r>
            <a:r>
              <a:rPr lang="ko-KR" altLang="en-US" sz="3000" dirty="0"/>
              <a:t>평균 제곱 오차 </a:t>
            </a:r>
            <a:r>
              <a:rPr lang="en-US" altLang="ko-KR" sz="3000" dirty="0"/>
              <a:t>( </a:t>
            </a:r>
            <a:r>
              <a:rPr lang="ko-KR" altLang="en-US" sz="3000" dirty="0"/>
              <a:t>예측과 타깃 사이 거리의 제곱 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 err="1"/>
              <a:t>mae</a:t>
            </a:r>
            <a:r>
              <a:rPr lang="en-US" altLang="ko-KR" sz="3000" dirty="0"/>
              <a:t> : </a:t>
            </a:r>
            <a:r>
              <a:rPr lang="ko-KR" altLang="en-US" sz="3000" dirty="0"/>
              <a:t>평균 절대 오차 </a:t>
            </a:r>
            <a:r>
              <a:rPr lang="en-US" altLang="ko-KR" sz="3000" dirty="0"/>
              <a:t>( </a:t>
            </a:r>
            <a:r>
              <a:rPr lang="ko-KR" altLang="en-US" sz="3000" dirty="0"/>
              <a:t>예측과 타깃 사이 거리의 절댓값 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92505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41D4942-9DB3-4BDB-8AC5-E9158423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8" y="1352183"/>
            <a:ext cx="9003666" cy="52832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DC0A7D8-CA80-4B59-9E36-2BF203C6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8" y="2226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K-</a:t>
            </a:r>
            <a:r>
              <a:rPr lang="ko-KR" altLang="en-US" sz="3000" dirty="0"/>
              <a:t>겹 검증을 사용한 훈련 검증</a:t>
            </a:r>
          </a:p>
        </p:txBody>
      </p:sp>
    </p:spTree>
    <p:extLst>
      <p:ext uri="{BB962C8B-B14F-4D97-AF65-F5344CB8AC3E}">
        <p14:creationId xmlns:p14="http://schemas.microsoft.com/office/powerpoint/2010/main" val="3275889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E55F5-8B06-4434-AD7A-826B523B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190284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K-</a:t>
            </a:r>
            <a:r>
              <a:rPr lang="ko-KR" altLang="en-US" sz="3000" dirty="0"/>
              <a:t>겹 검증 점수 평균 기록</a:t>
            </a: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검증 점수 그래프 표현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635A4D-3FC0-40D5-B79B-1B1F6B5F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3913281"/>
            <a:ext cx="5232400" cy="1417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75A9BA-1CC2-41C2-AAFF-14D9E4E54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70" y="1713297"/>
            <a:ext cx="6158230" cy="4255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4FAB1B-480C-41B7-8E39-91A064079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6512"/>
            <a:ext cx="548894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3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D52BB62-B90F-49F8-A067-A48D6DCB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9" y="1109311"/>
            <a:ext cx="5359400" cy="4639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D00497-2BCA-4EB4-8CE0-4CFB6FB88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1" y="761879"/>
            <a:ext cx="4838299" cy="2815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5734BC-4714-4541-998F-E521A4686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1271"/>
            <a:ext cx="5384800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1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5F34A-4385-4758-A6D6-8C0CB335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3.6</a:t>
            </a:r>
            <a:r>
              <a:rPr lang="ko-KR" altLang="en-US" sz="3000" dirty="0"/>
              <a:t> 정리 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2700" dirty="0"/>
              <a:t>회귀 문제에서는 평균 제곱 오차</a:t>
            </a:r>
            <a:r>
              <a:rPr lang="en-US" altLang="ko-KR" sz="2700" dirty="0"/>
              <a:t>(MSE)</a:t>
            </a:r>
            <a:r>
              <a:rPr lang="ko-KR" altLang="en-US" sz="2700" dirty="0"/>
              <a:t>를 손실 함수로 주로 사용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ko-KR" altLang="en-US" sz="2700" dirty="0"/>
              <a:t>일반적인 회귀 평가 지표는 평균 절대 오차</a:t>
            </a:r>
            <a:r>
              <a:rPr lang="en-US" altLang="ko-KR" sz="2700" dirty="0"/>
              <a:t>(MSE)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ko-KR" altLang="en-US" sz="2700" dirty="0"/>
              <a:t>입력 데이터의 특성이 서로 다른 범위를 가질 경우</a:t>
            </a:r>
            <a:r>
              <a:rPr lang="en-US" altLang="ko-KR" sz="2700" dirty="0"/>
              <a:t>, </a:t>
            </a:r>
            <a:r>
              <a:rPr lang="ko-KR" altLang="en-US" sz="2700" dirty="0" err="1"/>
              <a:t>전처리</a:t>
            </a:r>
            <a:r>
              <a:rPr lang="ko-KR" altLang="en-US" sz="2700" dirty="0"/>
              <a:t> 단계에서 각 특성을 개별적으로 스케일 </a:t>
            </a:r>
            <a:r>
              <a:rPr lang="ko-KR" altLang="en-US" sz="2700" dirty="0" err="1"/>
              <a:t>조정해야함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ko-KR" altLang="en-US" sz="2700" dirty="0"/>
              <a:t>가용할 데이터가 적을 경우 </a:t>
            </a:r>
            <a:r>
              <a:rPr lang="en-US" altLang="ko-KR" sz="2700" dirty="0"/>
              <a:t>K-</a:t>
            </a:r>
            <a:r>
              <a:rPr lang="ko-KR" altLang="en-US" sz="2700" dirty="0"/>
              <a:t>겹 검증을 사용하는 것이 신뢰할 수 있는 모델 평가 방법</a:t>
            </a:r>
            <a:br>
              <a:rPr lang="en-US" altLang="ko-KR" sz="2700" dirty="0"/>
            </a:br>
            <a:br>
              <a:rPr lang="en-US" altLang="ko-KR" sz="2700" dirty="0"/>
            </a:br>
            <a:r>
              <a:rPr lang="ko-KR" altLang="en-US" sz="2700" dirty="0"/>
              <a:t>가용할 훈련 데이터가 적다면 과대적합을 피하기 위해 은닉 층의 수를 줄인 모델이 좋음 </a:t>
            </a:r>
          </a:p>
        </p:txBody>
      </p:sp>
    </p:spTree>
    <p:extLst>
      <p:ext uri="{BB962C8B-B14F-4D97-AF65-F5344CB8AC3E}">
        <p14:creationId xmlns:p14="http://schemas.microsoft.com/office/powerpoint/2010/main" val="284679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4786545" y="1547624"/>
            <a:ext cx="3970214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3450113" y="1547624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4</a:t>
              </a:r>
              <a:r>
                <a:rPr lang="ko-KR" altLang="en-US" sz="1400" dirty="0">
                  <a:solidFill>
                    <a:prstClr val="white"/>
                  </a:solidFill>
                </a:rPr>
                <a:t>주차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3450113" y="2110332"/>
            <a:ext cx="5306646" cy="301565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4. </a:t>
            </a:r>
            <a:r>
              <a:rPr lang="ko-KR" altLang="en-US" sz="3600" b="1" i="1" kern="0" dirty="0" err="1">
                <a:solidFill>
                  <a:prstClr val="white"/>
                </a:solidFill>
              </a:rPr>
              <a:t>머신러닝의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 기본 요소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122266" y="1665630"/>
            <a:ext cx="338775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DCC86"/>
                </a:solidFill>
              </a:rPr>
              <a:t>DeepLearningStudy_3</a:t>
            </a:r>
            <a:r>
              <a:rPr lang="ko-KR" altLang="en-US" sz="1200" dirty="0">
                <a:solidFill>
                  <a:srgbClr val="0DCC86"/>
                </a:solidFill>
              </a:rPr>
              <a:t>기</a:t>
            </a:r>
            <a:r>
              <a:rPr lang="en-US" altLang="ko-KR" sz="1200" dirty="0">
                <a:solidFill>
                  <a:srgbClr val="0DCC86"/>
                </a:solidFill>
              </a:rPr>
              <a:t>_A</a:t>
            </a:r>
            <a:r>
              <a:rPr lang="ko-KR" altLang="en-US" sz="1200" dirty="0">
                <a:solidFill>
                  <a:srgbClr val="0DCC86"/>
                </a:solidFill>
              </a:rPr>
              <a:t>팀</a:t>
            </a:r>
            <a:endParaRPr lang="en-US" altLang="ko-KR" sz="1200" dirty="0">
              <a:solidFill>
                <a:srgbClr val="0DCC86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96762" y="2461990"/>
            <a:ext cx="0" cy="53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4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머신 러닝의 네가지 분류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C4270E-8A5B-40F6-8F06-BEB294C0DB04}"/>
              </a:ext>
            </a:extLst>
          </p:cNvPr>
          <p:cNvSpPr txBox="1"/>
          <p:nvPr/>
        </p:nvSpPr>
        <p:spPr>
          <a:xfrm>
            <a:off x="1795540" y="1848914"/>
            <a:ext cx="9370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지도학습</a:t>
            </a: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비지도 학습</a:t>
            </a: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자기 지도 학습</a:t>
            </a: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강화 학습</a:t>
            </a: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02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PAGE.2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지도학습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C4270E-8A5B-40F6-8F06-BEB294C0DB04}"/>
              </a:ext>
            </a:extLst>
          </p:cNvPr>
          <p:cNvSpPr txBox="1"/>
          <p:nvPr/>
        </p:nvSpPr>
        <p:spPr>
          <a:xfrm>
            <a:off x="1778086" y="2166358"/>
            <a:ext cx="9370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이진 분류</a:t>
            </a:r>
            <a:r>
              <a:rPr lang="en-US" altLang="ko-KR" sz="2000" b="1" dirty="0">
                <a:solidFill>
                  <a:srgbClr val="FFFFF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다중 분류</a:t>
            </a:r>
            <a:r>
              <a:rPr lang="en-US" altLang="ko-KR" sz="2000" b="1" dirty="0">
                <a:solidFill>
                  <a:srgbClr val="FFFFF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스칼라 회귀</a:t>
            </a: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가장 흔한 경우</a:t>
            </a: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샘플 데이터가 주어지면 알고 있는 타기에 입력 데이터를 매핑하는 방법 학습</a:t>
            </a: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FFFF"/>
                </a:solidFill>
                <a:latin typeface="+mn-ea"/>
              </a:rPr>
              <a:t>훈련 데이터의 입력과 타깃사이에 있는 관계를 학습 시키는 것이 목표 </a:t>
            </a:r>
            <a:endParaRPr lang="en-US" altLang="ko-KR" sz="20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1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8151" y="209696"/>
            <a:ext cx="11522849" cy="6407834"/>
            <a:chOff x="279945" y="225083"/>
            <a:chExt cx="11522849" cy="64078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PAGE.3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3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3.1 </a:t>
            </a:r>
            <a:r>
              <a:rPr lang="ko-KR" altLang="en-US" sz="1400" b="1" i="1" dirty="0">
                <a:solidFill>
                  <a:srgbClr val="0DCC86"/>
                </a:solidFill>
              </a:rPr>
              <a:t>신경망의 구조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8381" y="1408229"/>
            <a:ext cx="9341783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</a:t>
            </a:r>
            <a:r>
              <a:rPr lang="ko-KR" altLang="en-US" sz="2000" dirty="0">
                <a:solidFill>
                  <a:srgbClr val="7030A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층으로 만든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비순환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유향 그래프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일반적으로 하나의 입력을 하나의 출력으로 매핑하는 층을 순서대로 쌓음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en-US" altLang="ko-KR" sz="105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구조는 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가설 공간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정의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</a:p>
          <a:p>
            <a:pPr lvl="1"/>
            <a:r>
              <a:rPr lang="en-US" altLang="ko-KR" sz="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</a:p>
          <a:p>
            <a:pPr lvl="1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네트워크 구조를 선택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가설 공간을 입력 데이터에서 출력 데이터로 매핑하는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sz="1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ko-KR" altLang="en-US" sz="5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</a:t>
            </a:r>
            <a:endParaRPr lang="en-US" altLang="ko-KR" sz="5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일련의 특정 </a:t>
            </a:r>
            <a:r>
              <a:rPr lang="ko-KR" altLang="en-US" sz="16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연산으로 제한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1"/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1"/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1"/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lvl="1"/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              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목표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연산에 포함된 가중치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텐서의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좋은 값 찾기</a:t>
            </a:r>
          </a:p>
          <a:p>
            <a:endParaRPr lang="ko-KR" altLang="en-US" dirty="0"/>
          </a:p>
        </p:txBody>
      </p:sp>
      <p:sp>
        <p:nvSpPr>
          <p:cNvPr id="30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4655335" y="362142"/>
            <a:ext cx="2815140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3.1.2 </a:t>
            </a:r>
            <a:r>
              <a:rPr lang="ko-KR" altLang="en-US" sz="1400" b="1" i="1" dirty="0">
                <a:solidFill>
                  <a:srgbClr val="0DCC86"/>
                </a:solidFill>
              </a:rPr>
              <a:t>모델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층의 네트워크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64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PAGE.3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지도학습 변종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FFFF"/>
                </a:solidFill>
              </a:rPr>
              <a:t>시퀀스 생성</a:t>
            </a:r>
            <a:r>
              <a:rPr lang="en-US" altLang="ko-KR" sz="1800" b="1" dirty="0">
                <a:solidFill>
                  <a:srgbClr val="FFFFFF"/>
                </a:solidFill>
              </a:rPr>
              <a:t>: </a:t>
            </a:r>
            <a:r>
              <a:rPr lang="ko-KR" altLang="en-US" sz="1800" b="1" dirty="0">
                <a:solidFill>
                  <a:srgbClr val="FFFFFF"/>
                </a:solidFill>
              </a:rPr>
              <a:t>사진이 주어지면 이를 설명하는 캡션을 생성</a:t>
            </a: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FFFF"/>
                </a:solidFill>
              </a:rPr>
              <a:t>구문 트리 예측</a:t>
            </a:r>
            <a:r>
              <a:rPr lang="en-US" altLang="ko-KR" sz="1800" b="1" dirty="0">
                <a:solidFill>
                  <a:srgbClr val="FFFFFF"/>
                </a:solidFill>
              </a:rPr>
              <a:t>: </a:t>
            </a:r>
            <a:r>
              <a:rPr lang="ko-KR" altLang="en-US" sz="1800" b="1" dirty="0">
                <a:solidFill>
                  <a:srgbClr val="FFFFFF"/>
                </a:solidFill>
              </a:rPr>
              <a:t>문장이 주어지면 분해된 구문 트리를 예측</a:t>
            </a: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FFFF"/>
                </a:solidFill>
              </a:rPr>
              <a:t>물체 감지</a:t>
            </a:r>
            <a:r>
              <a:rPr lang="en-US" altLang="ko-KR" sz="1800" b="1" dirty="0">
                <a:solidFill>
                  <a:srgbClr val="FFFFFF"/>
                </a:solidFill>
              </a:rPr>
              <a:t>: </a:t>
            </a:r>
            <a:r>
              <a:rPr lang="ko-KR" altLang="en-US" sz="1800" b="1" dirty="0">
                <a:solidFill>
                  <a:srgbClr val="FFFFFF"/>
                </a:solidFill>
              </a:rPr>
              <a:t>사진이 주어지면 특정 물체 주위에 경계 상자를 그림</a:t>
            </a: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FFFF"/>
                </a:solidFill>
              </a:rPr>
              <a:t>이미지 분할 </a:t>
            </a:r>
            <a:r>
              <a:rPr lang="en-US" altLang="ko-KR" sz="1800" b="1" dirty="0">
                <a:solidFill>
                  <a:srgbClr val="FFFFFF"/>
                </a:solidFill>
              </a:rPr>
              <a:t>: </a:t>
            </a:r>
            <a:r>
              <a:rPr lang="ko-KR" altLang="en-US" sz="1800" b="1" dirty="0">
                <a:solidFill>
                  <a:srgbClr val="FFFFFF"/>
                </a:solidFill>
              </a:rPr>
              <a:t>사진이 주어졌을 때 픽셀 단위로 특정 물체에 </a:t>
            </a:r>
            <a:r>
              <a:rPr lang="ko-KR" altLang="en-US" sz="1800" b="1" dirty="0" err="1">
                <a:solidFill>
                  <a:srgbClr val="FFFFFF"/>
                </a:solidFill>
              </a:rPr>
              <a:t>마스킹</a:t>
            </a:r>
            <a:endParaRPr lang="ko-KR" altLang="en-US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02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PAGE.4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비지도 학습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FFFF"/>
                </a:solidFill>
              </a:rPr>
              <a:t>어떤 타깃도 사용하지  않고 입력데이터에 대한 흥미로운 변환 찾음</a:t>
            </a: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FFFF"/>
                </a:solidFill>
              </a:rPr>
              <a:t>데이터 시각화</a:t>
            </a:r>
            <a:r>
              <a:rPr lang="en-US" altLang="ko-KR" sz="1800" b="1" dirty="0">
                <a:solidFill>
                  <a:srgbClr val="FFFFFF"/>
                </a:solidFill>
              </a:rPr>
              <a:t>, </a:t>
            </a:r>
            <a:r>
              <a:rPr lang="ko-KR" altLang="en-US" b="1" dirty="0">
                <a:solidFill>
                  <a:srgbClr val="FFFFFF"/>
                </a:solidFill>
              </a:rPr>
              <a:t>데이터 압축</a:t>
            </a:r>
            <a:r>
              <a:rPr lang="en-US" altLang="ko-KR" b="1" dirty="0">
                <a:solidFill>
                  <a:srgbClr val="FFFFFF"/>
                </a:solidFill>
              </a:rPr>
              <a:t>, </a:t>
            </a:r>
            <a:r>
              <a:rPr lang="ko-KR" altLang="en-US" b="1" dirty="0">
                <a:solidFill>
                  <a:srgbClr val="FFFFFF"/>
                </a:solidFill>
              </a:rPr>
              <a:t>데이터의 노이즈 제거 또는 데이터에 있는 상관관계를 더 잘 이해하기 위해 사용</a:t>
            </a:r>
            <a:endParaRPr lang="ko-KR" altLang="en-US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FFFF"/>
                </a:solidFill>
              </a:rPr>
              <a:t>지도 학습 문제를 풀기 전에 데이터셋을 잘 이해하기 위해 필수적으로 거치는 단계</a:t>
            </a: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FFFF"/>
                </a:solidFill>
              </a:rPr>
              <a:t>차원축소와 군집이 잘 알려진 범주</a:t>
            </a:r>
            <a:endParaRPr lang="en-US" altLang="ko-KR" sz="1800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49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자기 지도 학습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지도 학습이지만 사람이 만든 레이블을 사용하지 않음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학습과정에 사람이 개입하지 않는 지도학습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학습이 </a:t>
            </a:r>
            <a:r>
              <a:rPr lang="ko-KR" altLang="en-US" b="1" dirty="0" err="1">
                <a:solidFill>
                  <a:srgbClr val="FFFFFF"/>
                </a:solidFill>
              </a:rPr>
              <a:t>무언가에</a:t>
            </a:r>
            <a:r>
              <a:rPr lang="ko-KR" altLang="en-US" b="1" dirty="0">
                <a:solidFill>
                  <a:srgbClr val="FFFFFF"/>
                </a:solidFill>
              </a:rPr>
              <a:t> 지도되어야 하므로 레이블이 여전히 필요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하지만 보통 경험적인 알고리즘을 사용해서 입력 데이터로부터 생성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FFFFFF"/>
                </a:solidFill>
              </a:rPr>
              <a:t>오토인코더가</a:t>
            </a:r>
            <a:r>
              <a:rPr lang="ko-KR" altLang="en-US" b="1" dirty="0">
                <a:solidFill>
                  <a:srgbClr val="FFFFFF"/>
                </a:solidFill>
              </a:rPr>
              <a:t> 잘 알려진 범주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범주에 명확한 경계가 없기 때문에 학습 메커니즘과 애플리케이션 측면에서 중점을 두는 것에 따라 지도 학습 또는 비지도 학습으로 재해석될 수 있음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12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PAGE.6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강화 학습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에이전트</a:t>
            </a:r>
            <a:r>
              <a:rPr lang="en-US" altLang="ko-KR" b="1" dirty="0">
                <a:solidFill>
                  <a:srgbClr val="FFFFFF"/>
                </a:solidFill>
              </a:rPr>
              <a:t>(agent) </a:t>
            </a:r>
            <a:r>
              <a:rPr lang="ko-KR" altLang="en-US" b="1" dirty="0">
                <a:solidFill>
                  <a:srgbClr val="FFFFFF"/>
                </a:solidFill>
              </a:rPr>
              <a:t>가 환경에 대한 정보를 받아 보상을 최대화하는 행동을 선택하도록 학습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강화 학습 분야가 확대되면 자율 주행 자동차</a:t>
            </a:r>
            <a:r>
              <a:rPr lang="en-US" altLang="ko-KR" b="1" dirty="0">
                <a:solidFill>
                  <a:srgbClr val="FFFFFF"/>
                </a:solidFill>
              </a:rPr>
              <a:t>, </a:t>
            </a:r>
            <a:r>
              <a:rPr lang="ko-KR" altLang="en-US" b="1" dirty="0">
                <a:solidFill>
                  <a:srgbClr val="FFFFFF"/>
                </a:solidFill>
              </a:rPr>
              <a:t>자원 관리</a:t>
            </a:r>
            <a:r>
              <a:rPr lang="en-US" altLang="ko-KR" b="1" dirty="0">
                <a:solidFill>
                  <a:srgbClr val="FFFFFF"/>
                </a:solidFill>
              </a:rPr>
              <a:t>, </a:t>
            </a:r>
            <a:r>
              <a:rPr lang="ko-KR" altLang="en-US" b="1" dirty="0">
                <a:solidFill>
                  <a:srgbClr val="FFFFFF"/>
                </a:solidFill>
              </a:rPr>
              <a:t>교육 등에서 적용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88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PAGE.7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>
                <a:solidFill>
                  <a:srgbClr val="0DCC86"/>
                </a:solidFill>
              </a:rPr>
              <a:t>머신 러닝 모델 평가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머신 러닝의 목표는 처음 본 데이터에 대해 잘 작동하는 일반화된 모델을 얻는 것 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FFFFFF"/>
                </a:solidFill>
              </a:rPr>
              <a:t>머신러닝</a:t>
            </a:r>
            <a:r>
              <a:rPr lang="ko-KR" altLang="en-US" b="1" dirty="0">
                <a:solidFill>
                  <a:srgbClr val="FFFFFF"/>
                </a:solidFill>
              </a:rPr>
              <a:t> 모델의 성능을 어떻게 측정하는지에 집중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81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PAGE.8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훈련</a:t>
            </a:r>
            <a:r>
              <a:rPr lang="en-US" altLang="ko-KR" sz="1400" b="1" i="1" dirty="0">
                <a:solidFill>
                  <a:srgbClr val="0DCC86"/>
                </a:solidFill>
              </a:rPr>
              <a:t>, </a:t>
            </a:r>
            <a:r>
              <a:rPr lang="ko-KR" altLang="en-US" sz="1400" b="1" i="1" dirty="0">
                <a:solidFill>
                  <a:srgbClr val="0DCC86"/>
                </a:solidFill>
              </a:rPr>
              <a:t>검증</a:t>
            </a:r>
            <a:r>
              <a:rPr lang="en-US" altLang="ko-KR" sz="1400" b="1" i="1" dirty="0">
                <a:solidFill>
                  <a:srgbClr val="0DCC86"/>
                </a:solidFill>
              </a:rPr>
              <a:t>, </a:t>
            </a:r>
            <a:r>
              <a:rPr lang="ko-KR" altLang="en-US" sz="1400" b="1" i="1" dirty="0">
                <a:solidFill>
                  <a:srgbClr val="0DCC86"/>
                </a:solidFill>
              </a:rPr>
              <a:t>테스트 세트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가용한 데이터를 항상 훈련</a:t>
            </a:r>
            <a:r>
              <a:rPr lang="en-US" altLang="ko-KR" b="1" dirty="0">
                <a:solidFill>
                  <a:srgbClr val="FFFFFF"/>
                </a:solidFill>
              </a:rPr>
              <a:t>, </a:t>
            </a:r>
            <a:r>
              <a:rPr lang="ko-KR" altLang="en-US" b="1" dirty="0">
                <a:solidFill>
                  <a:srgbClr val="FFFFFF"/>
                </a:solidFill>
              </a:rPr>
              <a:t>검증</a:t>
            </a:r>
            <a:r>
              <a:rPr lang="en-US" altLang="ko-KR" b="1" dirty="0">
                <a:solidFill>
                  <a:srgbClr val="FFFFFF"/>
                </a:solidFill>
              </a:rPr>
              <a:t>, </a:t>
            </a:r>
            <a:r>
              <a:rPr lang="ko-KR" altLang="en-US" b="1" dirty="0">
                <a:solidFill>
                  <a:srgbClr val="FFFFFF"/>
                </a:solidFill>
              </a:rPr>
              <a:t>테스트 </a:t>
            </a:r>
            <a:r>
              <a:rPr lang="en-US" altLang="ko-KR" b="1" dirty="0">
                <a:solidFill>
                  <a:srgbClr val="FFFFFF"/>
                </a:solidFill>
              </a:rPr>
              <a:t>3</a:t>
            </a:r>
            <a:r>
              <a:rPr lang="ko-KR" altLang="en-US" b="1" dirty="0">
                <a:solidFill>
                  <a:srgbClr val="FFFFFF"/>
                </a:solidFill>
              </a:rPr>
              <a:t>개로 나눔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훈련 세트</a:t>
            </a:r>
            <a:r>
              <a:rPr lang="en-US" altLang="ko-KR" b="1" dirty="0">
                <a:solidFill>
                  <a:srgbClr val="FFFFFF"/>
                </a:solidFill>
              </a:rPr>
              <a:t>:</a:t>
            </a:r>
            <a:r>
              <a:rPr lang="ko-KR" altLang="en-US" b="1" dirty="0">
                <a:solidFill>
                  <a:srgbClr val="FFFFFF"/>
                </a:solidFill>
              </a:rPr>
              <a:t> 모델을 훈련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검증 세트</a:t>
            </a:r>
            <a:r>
              <a:rPr lang="en-US" altLang="ko-KR" b="1" dirty="0">
                <a:solidFill>
                  <a:srgbClr val="FFFFFF"/>
                </a:solidFill>
              </a:rPr>
              <a:t>:</a:t>
            </a:r>
            <a:r>
              <a:rPr lang="ko-KR" altLang="en-US" b="1" dirty="0">
                <a:solidFill>
                  <a:srgbClr val="FFFFFF"/>
                </a:solidFill>
              </a:rPr>
              <a:t> 모델을 평가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테스트 세트</a:t>
            </a:r>
            <a:r>
              <a:rPr lang="en-US" altLang="ko-KR" b="1" dirty="0">
                <a:solidFill>
                  <a:srgbClr val="FFFFFF"/>
                </a:solidFill>
              </a:rPr>
              <a:t>:</a:t>
            </a:r>
            <a:r>
              <a:rPr lang="ko-KR" altLang="en-US" b="1" dirty="0">
                <a:solidFill>
                  <a:srgbClr val="FFFFFF"/>
                </a:solidFill>
              </a:rPr>
              <a:t> 한 번 모델을 테스트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93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PAGE.9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4142493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데이터가 적을 때 사용하는 세 가지 평가 방법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단순 홀드아웃 검증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FFFF"/>
                </a:solidFill>
              </a:rPr>
              <a:t>K-</a:t>
            </a:r>
            <a:r>
              <a:rPr lang="ko-KR" altLang="en-US" b="1" dirty="0">
                <a:solidFill>
                  <a:srgbClr val="FFFFFF"/>
                </a:solidFill>
              </a:rPr>
              <a:t>겹 교차 검증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FFFFFF"/>
                </a:solidFill>
              </a:rPr>
              <a:t>셔플링을</a:t>
            </a:r>
            <a:r>
              <a:rPr lang="ko-KR" altLang="en-US" b="1" dirty="0">
                <a:solidFill>
                  <a:srgbClr val="FFFFFF"/>
                </a:solidFill>
              </a:rPr>
              <a:t> 사용한 반복 </a:t>
            </a:r>
            <a:r>
              <a:rPr lang="en-US" altLang="ko-KR" b="1" dirty="0">
                <a:solidFill>
                  <a:srgbClr val="FFFFFF"/>
                </a:solidFill>
              </a:rPr>
              <a:t>K-</a:t>
            </a:r>
            <a:r>
              <a:rPr lang="ko-KR" altLang="en-US" b="1" dirty="0">
                <a:solidFill>
                  <a:srgbClr val="FFFFFF"/>
                </a:solidFill>
              </a:rPr>
              <a:t>겹 교차 검증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89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PAGE.10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720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단순 홀드아웃 검증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데이터의 일정량을 테스트 세트로 떼어 놓음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남은 데이터에서 훈련하고 테스트 세트로 평가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데이터가 적을 때는 검증 세트와 테스트 세트의 샘플이 너무 적어 주어진 전체 데이터를 통계적으로 대표하지 못할 수 있음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다른 난수 </a:t>
            </a:r>
            <a:r>
              <a:rPr lang="ko-KR" altLang="en-US" b="1" dirty="0" err="1">
                <a:solidFill>
                  <a:srgbClr val="FFFFFF"/>
                </a:solidFill>
              </a:rPr>
              <a:t>초깃값으로</a:t>
            </a:r>
            <a:r>
              <a:rPr lang="ko-KR" altLang="en-US" b="1" dirty="0">
                <a:solidFill>
                  <a:srgbClr val="FFFFFF"/>
                </a:solidFill>
              </a:rPr>
              <a:t> </a:t>
            </a:r>
            <a:r>
              <a:rPr lang="ko-KR" altLang="en-US" b="1" dirty="0" err="1">
                <a:solidFill>
                  <a:srgbClr val="FFFFFF"/>
                </a:solidFill>
              </a:rPr>
              <a:t>셔플링해서</a:t>
            </a:r>
            <a:r>
              <a:rPr lang="ko-KR" altLang="en-US" b="1" dirty="0">
                <a:solidFill>
                  <a:srgbClr val="FFFFFF"/>
                </a:solidFill>
              </a:rPr>
              <a:t> 데이터를 나누었을 때 차이를 확인하여 이런 문제가 발생하는지 확인할 수 있음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D24B85E-577B-4382-AA35-84927F81F4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" t="67506" r="50000" b="13395"/>
          <a:stretch/>
        </p:blipFill>
        <p:spPr>
          <a:xfrm>
            <a:off x="7363770" y="1394920"/>
            <a:ext cx="2642531" cy="17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61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720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단순 홀드아웃 검증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4356423-88E0-4C47-B7CF-A5BB83261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6043" r="4308" b="51489"/>
          <a:stretch/>
        </p:blipFill>
        <p:spPr>
          <a:xfrm rot="-60000">
            <a:off x="3257625" y="1361841"/>
            <a:ext cx="6148987" cy="46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59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PAGE.12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720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K-</a:t>
            </a:r>
            <a:r>
              <a:rPr lang="ko-KR" altLang="en-US" sz="1400" b="1" i="1" dirty="0">
                <a:solidFill>
                  <a:srgbClr val="0DCC86"/>
                </a:solidFill>
              </a:rPr>
              <a:t>겹 교차 검증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데이터를 동일한 </a:t>
            </a:r>
            <a:r>
              <a:rPr lang="en-US" altLang="ko-KR" b="1" dirty="0">
                <a:solidFill>
                  <a:srgbClr val="FFFFFF"/>
                </a:solidFill>
              </a:rPr>
              <a:t>K</a:t>
            </a:r>
            <a:r>
              <a:rPr lang="ko-KR" altLang="en-US" b="1" dirty="0">
                <a:solidFill>
                  <a:srgbClr val="FFFFFF"/>
                </a:solidFill>
              </a:rPr>
              <a:t>개 분할로 나눔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각 분할 </a:t>
            </a:r>
            <a:r>
              <a:rPr lang="en-US" altLang="ko-KR" b="1" dirty="0" err="1">
                <a:solidFill>
                  <a:srgbClr val="FFFFFF"/>
                </a:solidFill>
              </a:rPr>
              <a:t>i</a:t>
            </a:r>
            <a:r>
              <a:rPr lang="ko-KR" altLang="en-US" b="1" dirty="0">
                <a:solidFill>
                  <a:srgbClr val="FFFFFF"/>
                </a:solidFill>
              </a:rPr>
              <a:t>에 대해 남은 </a:t>
            </a:r>
            <a:r>
              <a:rPr lang="en-US" altLang="ko-KR" b="1" dirty="0">
                <a:solidFill>
                  <a:srgbClr val="FFFFFF"/>
                </a:solidFill>
              </a:rPr>
              <a:t>K-1</a:t>
            </a:r>
            <a:r>
              <a:rPr lang="ko-KR" altLang="en-US" b="1" dirty="0">
                <a:solidFill>
                  <a:srgbClr val="FFFFFF"/>
                </a:solidFill>
              </a:rPr>
              <a:t>개의 분할로 모델을 훈련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분할 </a:t>
            </a:r>
            <a:r>
              <a:rPr lang="en-US" altLang="ko-KR" b="1" dirty="0" err="1">
                <a:solidFill>
                  <a:srgbClr val="FFFFFF"/>
                </a:solidFill>
              </a:rPr>
              <a:t>i</a:t>
            </a:r>
            <a:r>
              <a:rPr lang="ko-KR" altLang="en-US" b="1" dirty="0">
                <a:solidFill>
                  <a:srgbClr val="FFFFFF"/>
                </a:solidFill>
              </a:rPr>
              <a:t>에서 모델을 평가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FFFF"/>
                </a:solidFill>
              </a:rPr>
              <a:t>K</a:t>
            </a:r>
            <a:r>
              <a:rPr lang="ko-KR" altLang="en-US" b="1" dirty="0">
                <a:solidFill>
                  <a:srgbClr val="FFFFFF"/>
                </a:solidFill>
              </a:rPr>
              <a:t>개 점수 평균으로 최종 점수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데이터 분할에 따라 편차가 클 때 도움이 됨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단순 홀드아웃 검증처럼 모델의 튜닝에 별개의 검증 세트를 사용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A1FE7C-CB08-486D-A116-E3445F2A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749" y="1592360"/>
            <a:ext cx="3334801" cy="28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5019" y="252828"/>
            <a:ext cx="11522849" cy="6407834"/>
            <a:chOff x="279945" y="225083"/>
            <a:chExt cx="11522849" cy="640783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713A4A-8C39-4CED-8F0C-B0C868A04FD3}"/>
                </a:ext>
              </a:extLst>
            </p:cNvPr>
            <p:cNvSpPr/>
            <p:nvPr/>
          </p:nvSpPr>
          <p:spPr>
            <a:xfrm>
              <a:off x="1617786" y="225083"/>
              <a:ext cx="10185008" cy="562708"/>
            </a:xfrm>
            <a:prstGeom prst="rect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ECF3579-9D1B-4F32-B5B4-B144E2A0BFFA}"/>
                </a:ext>
              </a:extLst>
            </p:cNvPr>
            <p:cNvGrpSpPr/>
            <p:nvPr/>
          </p:nvGrpSpPr>
          <p:grpSpPr>
            <a:xfrm>
              <a:off x="281354" y="225083"/>
              <a:ext cx="1488246" cy="562708"/>
              <a:chOff x="281354" y="225083"/>
              <a:chExt cx="1488246" cy="56270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FF6C09F-7DEB-4D99-84EA-234F595981E1}"/>
                  </a:ext>
                </a:extLst>
              </p:cNvPr>
              <p:cNvSpPr/>
              <p:nvPr/>
            </p:nvSpPr>
            <p:spPr>
              <a:xfrm>
                <a:off x="281354" y="225083"/>
                <a:ext cx="1336432" cy="562708"/>
              </a:xfrm>
              <a:prstGeom prst="rect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prstClr val="white"/>
                    </a:solidFill>
                  </a:rPr>
                  <a:t>PAGE.4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E4134D1D-87B7-423E-B298-84DA02455A23}"/>
                  </a:ext>
                </a:extLst>
              </p:cNvPr>
              <p:cNvSpPr/>
              <p:nvPr/>
            </p:nvSpPr>
            <p:spPr>
              <a:xfrm rot="5400000">
                <a:off x="1592973" y="430530"/>
                <a:ext cx="201440" cy="151814"/>
              </a:xfrm>
              <a:prstGeom prst="triangle">
                <a:avLst/>
              </a:prstGeom>
              <a:solidFill>
                <a:srgbClr val="0BAB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281354" y="787791"/>
              <a:ext cx="11521440" cy="584512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B56779-E726-4FC2-9CB3-3D0DCF7D1128}"/>
                </a:ext>
              </a:extLst>
            </p:cNvPr>
            <p:cNvSpPr/>
            <p:nvPr/>
          </p:nvSpPr>
          <p:spPr>
            <a:xfrm>
              <a:off x="1617786" y="1008795"/>
              <a:ext cx="9726489" cy="54434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3" y="3137572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154" y="5063613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3" y="4435296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767131" y="3803449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B1EC7E-B4C1-427F-9DD0-1F995024FB07}"/>
                </a:ext>
              </a:extLst>
            </p:cNvPr>
            <p:cNvGrpSpPr/>
            <p:nvPr/>
          </p:nvGrpSpPr>
          <p:grpSpPr>
            <a:xfrm>
              <a:off x="698813" y="1323163"/>
              <a:ext cx="323769" cy="323769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D0EE5-09F8-4A5D-9D20-26D49408950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ABCC0C8-17E4-4B81-A27A-147B2E545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655381" y="2395195"/>
              <a:ext cx="396000" cy="3960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  <a:effectLst>
              <a:outerShdw blurRad="50800" dist="38100" dir="5400000" algn="t" rotWithShape="0">
                <a:srgbClr val="0DCC8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8709" y="2499085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9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541781" y="1697252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883333" y="3037425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851124" y="4971292"/>
              <a:ext cx="177525" cy="177525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off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D3C5819-FF22-4C44-B2A3-CEEDF1492E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697" y="1647918"/>
              <a:ext cx="0" cy="46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9945" y="872917"/>
              <a:ext cx="0" cy="1152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56752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3.1 </a:t>
            </a:r>
            <a:r>
              <a:rPr lang="ko-KR" altLang="en-US" sz="1400" b="1" i="1" dirty="0">
                <a:solidFill>
                  <a:srgbClr val="0DCC86"/>
                </a:solidFill>
              </a:rPr>
              <a:t>신경망의 구조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4655335" y="362142"/>
            <a:ext cx="5748122" cy="321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3.1.3 </a:t>
            </a:r>
            <a:r>
              <a:rPr lang="ko-KR" altLang="en-US" sz="1400" b="1" i="1" dirty="0">
                <a:solidFill>
                  <a:srgbClr val="0DCC86"/>
                </a:solidFill>
              </a:rPr>
              <a:t>손실 함수와 </a:t>
            </a:r>
            <a:r>
              <a:rPr lang="ko-KR" altLang="en-US" sz="1400" b="1" i="1" dirty="0" err="1">
                <a:solidFill>
                  <a:srgbClr val="0DCC86"/>
                </a:solidFill>
              </a:rPr>
              <a:t>옵티마이저</a:t>
            </a:r>
            <a:r>
              <a:rPr lang="ko-KR" altLang="en-US" sz="1400" b="1" i="1" dirty="0">
                <a:solidFill>
                  <a:srgbClr val="0DCC86"/>
                </a:solidFill>
              </a:rPr>
              <a:t> </a:t>
            </a:r>
            <a:r>
              <a:rPr lang="en-US" altLang="ko-KR" sz="1400" b="1" i="1" dirty="0">
                <a:solidFill>
                  <a:srgbClr val="0DCC86"/>
                </a:solidFill>
              </a:rPr>
              <a:t>: </a:t>
            </a:r>
            <a:r>
              <a:rPr lang="ko-KR" altLang="en-US" sz="1400" b="1" i="1" dirty="0">
                <a:solidFill>
                  <a:srgbClr val="0DCC86"/>
                </a:solidFill>
              </a:rPr>
              <a:t>학습 과정을 조절하는 열쇠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58381" y="1408229"/>
            <a:ext cx="934178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손실함수</a:t>
            </a:r>
            <a:r>
              <a:rPr lang="ko-KR" altLang="en-US" sz="2000" dirty="0">
                <a:solidFill>
                  <a:srgbClr val="7030A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훈련하는 동안 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최소화될 값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(=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훈련 지표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sz="5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여러 개의 출력을 내는 신경망은 여러 개의 손실 함수를 가질 수 있음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400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*EX) Binary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crossentropy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categorical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crossentropy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MSE, CTC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</a:t>
            </a:r>
            <a:b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옵티마이저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손실 함수를 기반으로 네트워크가 </a:t>
            </a:r>
            <a:r>
              <a:rPr lang="ko-KR" altLang="en-US" b="1" dirty="0">
                <a:solidFill>
                  <a:srgbClr val="7030A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어떻게 업데이트 될지 결정</a:t>
            </a:r>
            <a:endParaRPr lang="en-US" altLang="ko-KR" b="1" dirty="0">
              <a:solidFill>
                <a:srgbClr val="7030A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7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*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여러 개의 손실 함수가 있을 경우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                        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경사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하강법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과정은 하나의 스칼라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손실값을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기준으로 함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                                                                 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평균을 내서 하나의 스칼라 양으로 합침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br>
              <a:rPr lang="ko-KR" altLang="en-US" sz="2000" dirty="0"/>
            </a:b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lvl="1"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목표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문제에 맞는 올바른 목적 함수 선택</a:t>
            </a:r>
            <a:br>
              <a:rPr lang="ko-KR" altLang="en-US" sz="2000" dirty="0"/>
            </a:b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350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PAGE.13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323D9CC-D36A-41D4-B818-2BC8CD3228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36440" r="11052" b="18152"/>
          <a:stretch/>
        </p:blipFill>
        <p:spPr>
          <a:xfrm>
            <a:off x="3422852" y="1235683"/>
            <a:ext cx="6091890" cy="4850440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09CB3A3-ECB5-4E7A-A5F1-33E292BD9C01}"/>
              </a:ext>
            </a:extLst>
          </p:cNvPr>
          <p:cNvSpPr/>
          <p:nvPr/>
        </p:nvSpPr>
        <p:spPr>
          <a:xfrm>
            <a:off x="1953507" y="343089"/>
            <a:ext cx="252720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K-</a:t>
            </a:r>
            <a:r>
              <a:rPr lang="ko-KR" altLang="en-US" sz="1400" b="1" i="1" dirty="0">
                <a:solidFill>
                  <a:srgbClr val="0DCC86"/>
                </a:solidFill>
              </a:rPr>
              <a:t>겹 교차 검증</a:t>
            </a:r>
          </a:p>
        </p:txBody>
      </p:sp>
    </p:spTree>
    <p:extLst>
      <p:ext uri="{BB962C8B-B14F-4D97-AF65-F5344CB8AC3E}">
        <p14:creationId xmlns:p14="http://schemas.microsoft.com/office/powerpoint/2010/main" val="3798674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PAGE.14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43089"/>
            <a:ext cx="3415447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 err="1">
                <a:solidFill>
                  <a:srgbClr val="0DCC86"/>
                </a:solidFill>
              </a:rPr>
              <a:t>셔플링을</a:t>
            </a:r>
            <a:r>
              <a:rPr lang="ko-KR" altLang="en-US" sz="1400" b="1" i="1" dirty="0">
                <a:solidFill>
                  <a:srgbClr val="0DCC86"/>
                </a:solidFill>
              </a:rPr>
              <a:t> 사용한 반복 </a:t>
            </a:r>
            <a:r>
              <a:rPr lang="en-US" altLang="ko-KR" sz="1400" b="1" i="1" dirty="0">
                <a:solidFill>
                  <a:srgbClr val="0DCC86"/>
                </a:solidFill>
              </a:rPr>
              <a:t>K-</a:t>
            </a:r>
            <a:r>
              <a:rPr lang="ko-KR" altLang="en-US" sz="1400" b="1" i="1" dirty="0">
                <a:solidFill>
                  <a:srgbClr val="0DCC86"/>
                </a:solidFill>
              </a:rPr>
              <a:t>겹 교차 검증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비교적 가용 데이터가 적고 가능한 정확한 모델 평가를 위해 사용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FFFFFF"/>
                </a:solidFill>
              </a:rPr>
              <a:t>캐글</a:t>
            </a:r>
            <a:r>
              <a:rPr lang="ko-KR" altLang="en-US" b="1" dirty="0">
                <a:solidFill>
                  <a:srgbClr val="FFFFFF"/>
                </a:solidFill>
              </a:rPr>
              <a:t> 경연에서 유용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FFFF"/>
                </a:solidFill>
              </a:rPr>
              <a:t>K-</a:t>
            </a:r>
            <a:r>
              <a:rPr lang="ko-KR" altLang="en-US" b="1" dirty="0">
                <a:solidFill>
                  <a:srgbClr val="FFFFFF"/>
                </a:solidFill>
              </a:rPr>
              <a:t>겹 교차 검증을 여러 번 적용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FFFF"/>
                </a:solidFill>
              </a:rPr>
              <a:t>K</a:t>
            </a:r>
            <a:r>
              <a:rPr lang="ko-KR" altLang="en-US" b="1" dirty="0">
                <a:solidFill>
                  <a:srgbClr val="FFFFFF"/>
                </a:solidFill>
              </a:rPr>
              <a:t>개의 분할로 나누기 전에 매번 무작위 </a:t>
            </a:r>
            <a:r>
              <a:rPr lang="ko-KR" altLang="en-US" b="1" dirty="0" err="1">
                <a:solidFill>
                  <a:srgbClr val="FFFFFF"/>
                </a:solidFill>
              </a:rPr>
              <a:t>셔플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총 반복횟수 </a:t>
            </a:r>
            <a:r>
              <a:rPr lang="en-US" altLang="ko-KR" b="1" dirty="0">
                <a:solidFill>
                  <a:srgbClr val="FFFFFF"/>
                </a:solidFill>
              </a:rPr>
              <a:t>X</a:t>
            </a:r>
            <a:r>
              <a:rPr lang="ko-KR" altLang="en-US" b="1" dirty="0">
                <a:solidFill>
                  <a:srgbClr val="FFFFFF"/>
                </a:solidFill>
              </a:rPr>
              <a:t> </a:t>
            </a:r>
            <a:r>
              <a:rPr lang="en-US" altLang="ko-KR" b="1" dirty="0">
                <a:solidFill>
                  <a:srgbClr val="FFFFFF"/>
                </a:solidFill>
              </a:rPr>
              <a:t>K</a:t>
            </a:r>
            <a:r>
              <a:rPr lang="ko-KR" altLang="en-US" b="1" dirty="0">
                <a:solidFill>
                  <a:srgbClr val="FFFFFF"/>
                </a:solidFill>
              </a:rPr>
              <a:t>번의 훈련 및 평가가 이뤄져 비용이 많이 </a:t>
            </a:r>
            <a:r>
              <a:rPr lang="ko-KR" altLang="en-US" b="1" dirty="0" err="1">
                <a:solidFill>
                  <a:srgbClr val="FFFFFF"/>
                </a:solidFill>
              </a:rPr>
              <a:t>듬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55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PAGE.15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43089"/>
            <a:ext cx="3415447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>
                <a:solidFill>
                  <a:srgbClr val="0DCC86"/>
                </a:solidFill>
              </a:rPr>
              <a:t>기억해야 할 것</a:t>
            </a:r>
            <a:endParaRPr lang="ko-KR" altLang="en-US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대표성 있는 데이터 </a:t>
            </a:r>
            <a:r>
              <a:rPr lang="en-US" altLang="ko-KR" b="1" dirty="0">
                <a:solidFill>
                  <a:srgbClr val="FFFFFF"/>
                </a:solidFill>
              </a:rPr>
              <a:t>: </a:t>
            </a:r>
            <a:r>
              <a:rPr lang="ko-KR" altLang="en-US" b="1" dirty="0">
                <a:solidFill>
                  <a:srgbClr val="FFFFFF"/>
                </a:solidFill>
              </a:rPr>
              <a:t>훈련 세트와 테스트 세트가 주어진 데이터에 대한 대표성이 있어야 함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시간의 방향 </a:t>
            </a:r>
            <a:r>
              <a:rPr lang="en-US" altLang="ko-KR" b="1" dirty="0">
                <a:solidFill>
                  <a:srgbClr val="FFFFFF"/>
                </a:solidFill>
              </a:rPr>
              <a:t>: </a:t>
            </a:r>
            <a:r>
              <a:rPr lang="ko-KR" altLang="en-US" b="1" dirty="0">
                <a:solidFill>
                  <a:srgbClr val="FFFFFF"/>
                </a:solidFill>
              </a:rPr>
              <a:t>과거로부터 미래를 예측할 때는 훈련 세트는 테스트 세트보다 과거 데이터여야 함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데이터 중복 </a:t>
            </a:r>
            <a:r>
              <a:rPr lang="en-US" altLang="ko-KR" b="1" dirty="0">
                <a:solidFill>
                  <a:srgbClr val="FFFFFF"/>
                </a:solidFill>
              </a:rPr>
              <a:t>: </a:t>
            </a:r>
            <a:r>
              <a:rPr lang="ko-KR" altLang="en-US" b="1" dirty="0">
                <a:solidFill>
                  <a:srgbClr val="FFFFFF"/>
                </a:solidFill>
              </a:rPr>
              <a:t>데이터 포인터의 중복은 훈련 세트와 테스트 세트의 중첩으로 이어질 수 있음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1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PAGE.16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43089"/>
            <a:ext cx="3415447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신경망을 위한 데이터 </a:t>
            </a:r>
            <a:r>
              <a:rPr lang="ko-KR" altLang="en-US" sz="1400" b="1" i="1" dirty="0" err="1">
                <a:solidFill>
                  <a:srgbClr val="0DCC86"/>
                </a:solidFill>
              </a:rPr>
              <a:t>전처리</a:t>
            </a:r>
            <a:endParaRPr lang="ko-KR" altLang="en-US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벡터화</a:t>
            </a:r>
          </a:p>
          <a:p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값 정규화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누락된 값 다루기</a:t>
            </a:r>
          </a:p>
        </p:txBody>
      </p:sp>
    </p:spTree>
    <p:extLst>
      <p:ext uri="{BB962C8B-B14F-4D97-AF65-F5344CB8AC3E}">
        <p14:creationId xmlns:p14="http://schemas.microsoft.com/office/powerpoint/2010/main" val="3980726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PAGE.17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43089"/>
            <a:ext cx="3415447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벡터화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신경망에서 모든 입력과 타깃은 부동 소수 데이터로 이루어진 </a:t>
            </a:r>
            <a:r>
              <a:rPr lang="ko-KR" altLang="en-US" b="1" dirty="0" err="1">
                <a:solidFill>
                  <a:srgbClr val="FFFFFF"/>
                </a:solidFill>
              </a:rPr>
              <a:t>텐서</a:t>
            </a:r>
            <a:r>
              <a:rPr lang="en-US" altLang="ko-KR" b="1" dirty="0">
                <a:solidFill>
                  <a:srgbClr val="FFFFFF"/>
                </a:solidFill>
              </a:rPr>
              <a:t>(</a:t>
            </a:r>
            <a:r>
              <a:rPr lang="ko-KR" altLang="en-US" b="1" dirty="0">
                <a:solidFill>
                  <a:srgbClr val="FFFFFF"/>
                </a:solidFill>
              </a:rPr>
              <a:t>특정 경우 정수 </a:t>
            </a:r>
            <a:r>
              <a:rPr lang="ko-KR" altLang="en-US" b="1" dirty="0" err="1">
                <a:solidFill>
                  <a:srgbClr val="FFFFFF"/>
                </a:solidFill>
              </a:rPr>
              <a:t>텐서</a:t>
            </a:r>
            <a:r>
              <a:rPr lang="en-US" altLang="ko-KR" b="1" dirty="0">
                <a:solidFill>
                  <a:srgbClr val="FFFFFF"/>
                </a:solidFill>
              </a:rPr>
              <a:t>)</a:t>
            </a:r>
            <a:r>
              <a:rPr lang="ko-KR" altLang="en-US" b="1" dirty="0">
                <a:solidFill>
                  <a:srgbClr val="FFFFFF"/>
                </a:solidFill>
              </a:rPr>
              <a:t>여야 함</a:t>
            </a:r>
            <a:endParaRPr lang="en-US" altLang="ko-KR" b="1" dirty="0">
              <a:solidFill>
                <a:srgbClr val="FFFFFF"/>
              </a:solidFill>
            </a:endParaRPr>
          </a:p>
          <a:p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어떤 데이터도 신경망에 넣기 위해서는 </a:t>
            </a:r>
            <a:r>
              <a:rPr lang="ko-KR" altLang="en-US" b="1" dirty="0" err="1">
                <a:solidFill>
                  <a:srgbClr val="FFFFFF"/>
                </a:solidFill>
              </a:rPr>
              <a:t>텐서로</a:t>
            </a:r>
            <a:r>
              <a:rPr lang="ko-KR" altLang="en-US" b="1" dirty="0">
                <a:solidFill>
                  <a:srgbClr val="FFFFFF"/>
                </a:solidFill>
              </a:rPr>
              <a:t> 변환이 필요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이 단계는 데이터 벡터화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2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PAGE.18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43089"/>
            <a:ext cx="3415447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값 정규화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일반적으로 </a:t>
            </a:r>
            <a:r>
              <a:rPr lang="en-US" altLang="ko-KR" b="1" dirty="0">
                <a:solidFill>
                  <a:srgbClr val="FFFFFF"/>
                </a:solidFill>
              </a:rPr>
              <a:t>0~1 </a:t>
            </a:r>
            <a:r>
              <a:rPr lang="ko-KR" altLang="en-US" b="1" dirty="0">
                <a:solidFill>
                  <a:srgbClr val="FFFFFF"/>
                </a:solidFill>
              </a:rPr>
              <a:t>사이</a:t>
            </a:r>
            <a:r>
              <a:rPr lang="en-US" altLang="ko-KR" b="1" dirty="0">
                <a:solidFill>
                  <a:srgbClr val="FFFFFF"/>
                </a:solidFill>
              </a:rPr>
              <a:t> </a:t>
            </a:r>
            <a:r>
              <a:rPr lang="ko-KR" altLang="en-US" b="1" dirty="0">
                <a:solidFill>
                  <a:srgbClr val="FFFFFF"/>
                </a:solidFill>
              </a:rPr>
              <a:t>작은 값을 취함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모든 특성이 대체로 비슷한 범위를 가져야함</a:t>
            </a:r>
            <a:r>
              <a:rPr lang="en-US" altLang="ko-KR" b="1" dirty="0">
                <a:solidFill>
                  <a:srgbClr val="FFFFFF"/>
                </a:solidFill>
              </a:rPr>
              <a:t>(</a:t>
            </a:r>
            <a:r>
              <a:rPr lang="ko-KR" altLang="en-US" b="1" dirty="0" err="1">
                <a:solidFill>
                  <a:srgbClr val="FFFFFF"/>
                </a:solidFill>
              </a:rPr>
              <a:t>균일해야함</a:t>
            </a:r>
            <a:r>
              <a:rPr lang="en-US" altLang="ko-KR" b="1" dirty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서로 다른 스케일의 데이터는 정규화를 진행</a:t>
            </a:r>
            <a:endParaRPr lang="en-US" altLang="ko-KR" b="1" dirty="0">
              <a:solidFill>
                <a:srgbClr val="FFFFFF"/>
              </a:solidFill>
            </a:endParaRPr>
          </a:p>
          <a:p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22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PAGE.19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43089"/>
            <a:ext cx="3415447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누락된 값 다루기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특성에 따라 테스트 케이스에 </a:t>
            </a:r>
            <a:r>
              <a:rPr lang="ko-KR" altLang="en-US" b="1" dirty="0" err="1">
                <a:solidFill>
                  <a:srgbClr val="FFFFFF"/>
                </a:solidFill>
              </a:rPr>
              <a:t>포함안되는</a:t>
            </a:r>
            <a:r>
              <a:rPr lang="ko-KR" altLang="en-US" b="1" dirty="0">
                <a:solidFill>
                  <a:srgbClr val="FFFFFF"/>
                </a:solidFill>
              </a:rPr>
              <a:t> 정보가 있을 수 있음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후에 누락될 가능성이 있는 데이터는 </a:t>
            </a:r>
            <a:r>
              <a:rPr lang="ko-KR" altLang="en-US" b="1" dirty="0" err="1">
                <a:solidFill>
                  <a:srgbClr val="FFFFFF"/>
                </a:solidFill>
              </a:rPr>
              <a:t>제외시켜야함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4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PAGE.20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6" y="343089"/>
            <a:ext cx="3415447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dirty="0">
                <a:solidFill>
                  <a:srgbClr val="0DCC86"/>
                </a:solidFill>
              </a:rPr>
              <a:t>특성 공학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2016305009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4FCEA1-7456-461D-B220-155E8A824864}"/>
              </a:ext>
            </a:extLst>
          </p:cNvPr>
          <p:cNvSpPr txBox="1"/>
          <p:nvPr/>
        </p:nvSpPr>
        <p:spPr>
          <a:xfrm>
            <a:off x="1863753" y="2107892"/>
            <a:ext cx="9234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데이터와 머신 러닝 알고리즘에 관한 지식을 사용하는 단계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모델에 데이터를 주입하기 전에 </a:t>
            </a:r>
            <a:r>
              <a:rPr lang="ko-KR" altLang="en-US" b="1" dirty="0" err="1">
                <a:solidFill>
                  <a:srgbClr val="FFFFFF"/>
                </a:solidFill>
              </a:rPr>
              <a:t>하드코딩된</a:t>
            </a:r>
            <a:r>
              <a:rPr lang="ko-KR" altLang="en-US" b="1" dirty="0">
                <a:solidFill>
                  <a:srgbClr val="FFFFFF"/>
                </a:solidFill>
              </a:rPr>
              <a:t> 변환을 적용하여 알고리즘이 더 잘 수행되도록 </a:t>
            </a:r>
            <a:r>
              <a:rPr lang="ko-KR" altLang="en-US" b="1" dirty="0" err="1">
                <a:solidFill>
                  <a:srgbClr val="FFFFFF"/>
                </a:solidFill>
              </a:rPr>
              <a:t>만들어줌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데이터에 대한 이해도가 높을수록 데이터에 대한 전처리가 </a:t>
            </a:r>
            <a:r>
              <a:rPr lang="ko-KR" altLang="en-US" b="1" dirty="0" err="1">
                <a:solidFill>
                  <a:srgbClr val="FFFFFF"/>
                </a:solidFill>
              </a:rPr>
              <a:t>쉬워짐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특성 공학은 더 간단한 방식으로 표현하여 문제를 쉽게 </a:t>
            </a:r>
            <a:r>
              <a:rPr lang="ko-KR" altLang="en-US" b="1" dirty="0" err="1">
                <a:solidFill>
                  <a:srgbClr val="FFFFFF"/>
                </a:solidFill>
              </a:rPr>
              <a:t>만듬</a:t>
            </a:r>
            <a:endParaRPr lang="en-US" altLang="ko-KR" b="1" dirty="0">
              <a:solidFill>
                <a:srgbClr val="FFFFFF"/>
              </a:solidFill>
            </a:endParaRPr>
          </a:p>
          <a:p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좋은 특성은 적은 자원을 사용하여 문제를 더 멋지게 풀 수 있음</a:t>
            </a:r>
            <a:endParaRPr lang="en-US" altLang="ko-KR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FFFF"/>
                </a:solidFill>
              </a:rPr>
              <a:t>좋은 특성은 더 적은 데이터로 문제를 풀 수 있음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17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4.4 </a:t>
            </a:r>
            <a:r>
              <a:rPr lang="ko-KR" altLang="en-US" sz="1400" b="1" i="1" dirty="0">
                <a:solidFill>
                  <a:srgbClr val="0DCC86"/>
                </a:solidFill>
              </a:rPr>
              <a:t>과대적합과 과소적합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53507" y="1362993"/>
            <a:ext cx="90636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최적화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DCC8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가능한 훈련 데이터에서 최고의 성능을 얻으려고 모델을 조정하는 과정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일반화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DCC8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훈련된 모델이 이전에 본 적 없는 데이터에서 얼마나 잘 수행되는지를 의미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일반화 성능은 제어할 수 없으며 훈련데이터를 기반으로 모델을 조정만 할 수 있음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CC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과소적합</a:t>
            </a:r>
            <a:endParaRPr lang="en-US" altLang="ko-KR" sz="1050" dirty="0">
              <a:solidFill>
                <a:srgbClr val="0DCC86"/>
              </a:solidFill>
            </a:endParaRPr>
          </a:p>
          <a:p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훈련 데이터의 손실이 낮아질수록 테스트 데이터의 손실도 낮아짐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모델의 성능이 계속 발전될 여지가 있으며 네트워크가 훈련 데이터에 있는 관련 특성을 모두 학습하지 못했음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rgbClr val="0DCC86"/>
                </a:solidFill>
              </a:rPr>
              <a:t>과대적합</a:t>
            </a:r>
            <a:endParaRPr lang="en-US" altLang="ko-KR" sz="1000" dirty="0">
              <a:solidFill>
                <a:srgbClr val="0DCC86"/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 데이터를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반복하다보면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검증 세트에 대한 일반화 성능이 더 이상 높아지지 않고 감소됨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이는 모델이 훈련 데이터에 특화된 패턴을 학습하기 시작했다는 의미임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overfitting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이라고 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4C05F6D-30DD-4D31-ABC6-2A8184130AC4}"/>
              </a:ext>
            </a:extLst>
          </p:cNvPr>
          <p:cNvSpPr/>
          <p:nvPr/>
        </p:nvSpPr>
        <p:spPr>
          <a:xfrm>
            <a:off x="6278706" y="3609763"/>
            <a:ext cx="404648" cy="354198"/>
          </a:xfrm>
          <a:prstGeom prst="downArrow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3CCBC-F10C-4B57-8AD3-B98E50924BF0}"/>
              </a:ext>
            </a:extLst>
          </p:cNvPr>
          <p:cNvSpPr txBox="1"/>
          <p:nvPr/>
        </p:nvSpPr>
        <p:spPr>
          <a:xfrm>
            <a:off x="2400480" y="4190126"/>
            <a:ext cx="8173734" cy="1508105"/>
          </a:xfrm>
          <a:prstGeom prst="rect">
            <a:avLst/>
          </a:prstGeom>
          <a:solidFill>
            <a:schemeClr val="bg1"/>
          </a:solidFill>
          <a:ln w="47625">
            <a:solidFill>
              <a:srgbClr val="0DCC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DCC8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규제</a:t>
            </a:r>
            <a:endParaRPr lang="en-US" altLang="ko-KR" sz="2800" dirty="0">
              <a:solidFill>
                <a:srgbClr val="0DCC8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데이터를 더 모으는 것이 불가능할 때 차선책은 모델이 수용할 수 있는 정보의 양을 조절하거나 저장할 수 있는 정보에 제약을 가하는 것임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그럼 모델은 최적화 과정에서 가장 중요한 패턴에 집중하게 됨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004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4.4 </a:t>
            </a:r>
            <a:r>
              <a:rPr lang="ko-KR" altLang="en-US" sz="1400" b="1" i="1" dirty="0">
                <a:solidFill>
                  <a:srgbClr val="0DCC86"/>
                </a:solidFill>
              </a:rPr>
              <a:t>과대적합과 과소적합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53507" y="1362993"/>
            <a:ext cx="90636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네트워크 크기 축소</a:t>
            </a:r>
            <a:r>
              <a:rPr lang="en-US" altLang="ko-KR" sz="1050" dirty="0">
                <a:solidFill>
                  <a:srgbClr val="0DCC86"/>
                </a:solidFill>
              </a:rPr>
              <a:t> 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과대적합을 막는 가장 단순한 방법은 모델의 크기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즉 모델에 있는 학습 파라미터의 수를 줄이는 것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파라미터의 수는 층의 수와 각 층의 유닛 수에 의해 결정됨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모델에 있는 학습 파라미터의 수를 종종 모델의 용량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(capacity)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라고 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파라미터가 많다면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 샘플과 타깃 사이의 일대일 매핑으로 완벽하게 학습할 수 있으나 이는 일반화 능력이 없음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파라미터가 적다면 과소적합이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일어남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따라서 너무 많은 용량과 충분하지 않은 용량 사이의 절충점을 찾아야 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3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3.2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0DCC86"/>
                </a:solidFill>
              </a:rPr>
              <a:t>케라스</a:t>
            </a:r>
            <a:r>
              <a:rPr lang="ko-KR" altLang="en-US" sz="1400" b="1" dirty="0">
                <a:solidFill>
                  <a:srgbClr val="0DCC86"/>
                </a:solidFill>
              </a:rPr>
              <a:t> 소개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18379" y="2147446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케라스란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2512273"/>
            <a:ext cx="93633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케라스는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거의 모든 종류의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모델을 간편하게 만들고 훈련시킬 수 있는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위한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프레임 워크입니다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672998" y="3449498"/>
            <a:ext cx="93633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케라스의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 특징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동일한 코드로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CPU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GPU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실행할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사용하기 쉬운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가지고 있어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모델의 프로토타입을 빠르게 만들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합성곱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신경망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순환 신경망을 지원하며 이 둘을 자유롭게 조합하여 사용할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다중 입력이나 다중 출력 모델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층의 공유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공유 등 어떤 네트워크 구조도 만들 수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283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4.4 </a:t>
            </a:r>
            <a:r>
              <a:rPr lang="ko-KR" altLang="en-US" sz="1400" b="1" i="1" dirty="0">
                <a:solidFill>
                  <a:srgbClr val="0DCC86"/>
                </a:solidFill>
              </a:rPr>
              <a:t>과대적합과 과소적합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53507" y="1362993"/>
            <a:ext cx="9063681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i="1" dirty="0" err="1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오캄의</a:t>
            </a:r>
            <a:r>
              <a:rPr lang="ko-KR" altLang="en-US" sz="1400" b="1" i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 면도날</a:t>
            </a:r>
            <a:r>
              <a:rPr kumimoji="0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DCC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050" i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어떤 것에 대한 두 가지의 설명이 있다면 더 적은 가정이 필요한 간단한 설명이 옳을 것이라는 이론</a:t>
            </a:r>
            <a:endParaRPr lang="en-US" altLang="ko-KR" sz="1400" b="1" i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가중치 규제 추가</a:t>
            </a:r>
            <a:r>
              <a:rPr lang="en-US" altLang="ko-KR" sz="1050" dirty="0">
                <a:solidFill>
                  <a:srgbClr val="0DCC86"/>
                </a:solidFill>
              </a:rPr>
              <a:t> </a:t>
            </a:r>
          </a:p>
          <a:p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신경망에서도 위의 이론은 적용됨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간단한 모델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 값 분포의 엔트로피가 작은 모델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복잡한 모델보다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과대적합될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가능성이 적음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따라서 과대적합을 완화하기 위한 일반적인 방법은 네트워크의 복잡도에 제한을 두어 가중치가 작은 값을 가지도록 균일하게 강제하는 것임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네트워크의 손실 함수에 큰 가중치에 연관된 비용을 추가함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 가지 형태의 비용이 있음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	L1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규제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가중치의 절댓값에 비례하는 비용이 추가됨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L1 norm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	L2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규제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가중치의 제곱에 비례하는 비용이 추가됨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가중치의 감쇠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 L2 norm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9D2776C-0CB2-481D-9192-0B0FB6FC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07" y="2954275"/>
            <a:ext cx="7419975" cy="1133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7BE2AF-3CAC-4CBB-8800-75AC1BBA6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507" y="4205305"/>
            <a:ext cx="3933825" cy="752475"/>
          </a:xfrm>
          <a:prstGeom prst="rect">
            <a:avLst/>
          </a:prstGeom>
        </p:spPr>
      </p:pic>
      <p:pic>
        <p:nvPicPr>
          <p:cNvPr id="1026" name="Picture 2" descr="Deep Learning: Techniques to Avoid Overfitting and Underfitting">
            <a:extLst>
              <a:ext uri="{FF2B5EF4-FFF2-40B4-BE49-F238E27FC236}">
                <a16:creationId xmlns:a16="http://schemas.microsoft.com/office/drawing/2014/main" id="{C7BB2898-D535-4EAF-B4AB-DAD60A85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76" y="3879918"/>
            <a:ext cx="3704112" cy="23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2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4.4 </a:t>
            </a:r>
            <a:r>
              <a:rPr lang="ko-KR" altLang="en-US" sz="1400" b="1" i="1" dirty="0">
                <a:solidFill>
                  <a:srgbClr val="0DCC86"/>
                </a:solidFill>
              </a:rPr>
              <a:t>과대적합과 과소적합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53507" y="1362993"/>
            <a:ext cx="906368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드롭아웃</a:t>
            </a:r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 추가</a:t>
            </a:r>
            <a:endParaRPr lang="en-US" altLang="ko-KR" sz="1050" dirty="0">
              <a:solidFill>
                <a:srgbClr val="0DCC86"/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드롭아웃은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신경망을 위해 사용되는 규제 기법 중에서 가장 효과적이고 널리 사용되는 방법 중 하나임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 층에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드롭아웃을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적용하면 훈련하는 동안 무작위로 층의 일부 출력 특성을 제외시킴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드롭 아웃 비율은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될 특성의 비율임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보통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0.2~0.5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지정됨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단계에서는 어떤 유닛도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드롭아웃되지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않지만 층의 출력을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드롭아웃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비율에 비례하여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줄여줌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20A059D-247C-4EC6-9331-39C7E6DF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07" y="2499085"/>
            <a:ext cx="4657725" cy="438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5C78C8-1106-414C-BB6F-2175C6F5C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507" y="3037425"/>
            <a:ext cx="1352550" cy="45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A3ED85-ECB9-4AD9-AF11-C7728C1B2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507" y="3606438"/>
            <a:ext cx="4981575" cy="809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0747BD-90BF-4E6D-9809-F25F7E3EE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507" y="4980327"/>
            <a:ext cx="2057400" cy="20955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A0C6DA-3CAE-4C1A-ADE8-9D1DCCC7C47B}"/>
              </a:ext>
            </a:extLst>
          </p:cNvPr>
          <p:cNvSpPr/>
          <p:nvPr/>
        </p:nvSpPr>
        <p:spPr>
          <a:xfrm>
            <a:off x="1953507" y="4663192"/>
            <a:ext cx="90636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케라스에서는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층의 출력 바로 뒤에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Dropout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층을 추가하여 네트워크에 드롭 아웃을 적용할 수 있음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9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solidFill>
                  <a:srgbClr val="0DCC86"/>
                </a:solidFill>
              </a:rPr>
              <a:t>4.5 </a:t>
            </a:r>
            <a:r>
              <a:rPr lang="ko-KR" altLang="en-US" sz="1100" b="1" i="1" dirty="0">
                <a:solidFill>
                  <a:srgbClr val="0DCC86"/>
                </a:solidFill>
              </a:rPr>
              <a:t>보편적인 머신 러닝 작업 흐름</a:t>
            </a:r>
            <a:endParaRPr lang="en-US" altLang="ko-KR" sz="11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49189" y="1362814"/>
            <a:ext cx="906368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DCC86"/>
                </a:solidFill>
                <a:effectLst/>
                <a:latin typeface="+mj-lt"/>
              </a:rPr>
              <a:t>문제 정의와 데이터셋 수집</a:t>
            </a:r>
          </a:p>
          <a:p>
            <a:pPr algn="l"/>
            <a:r>
              <a:rPr lang="ko-KR" altLang="en-US" sz="1050" i="0" dirty="0">
                <a:effectLst/>
              </a:rPr>
              <a:t> 먼저 주어진 문제를 정의해야 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dirty="0"/>
              <a:t>	</a:t>
            </a:r>
            <a:r>
              <a:rPr lang="ko-KR" altLang="en-US" sz="1050" i="0" dirty="0">
                <a:effectLst/>
              </a:rPr>
              <a:t>입력 데이터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예측하는 정보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가용 훈련 데이터의 유무</a:t>
            </a:r>
          </a:p>
          <a:p>
            <a:pPr algn="l"/>
            <a:r>
              <a:rPr lang="ko-KR" altLang="en-US" sz="1050" i="0" dirty="0">
                <a:effectLst/>
              </a:rPr>
              <a:t> </a:t>
            </a:r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문제의 유형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이진 분류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다중 분류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스칼라 회귀 등등</a:t>
            </a:r>
          </a:p>
          <a:p>
            <a:pPr algn="l"/>
            <a:endParaRPr lang="en-US" altLang="ko-KR" sz="1050" dirty="0"/>
          </a:p>
          <a:p>
            <a:pPr algn="l"/>
            <a:r>
              <a:rPr lang="ko-KR" altLang="en-US" sz="1050" i="0" dirty="0">
                <a:effectLst/>
              </a:rPr>
              <a:t> 입력과 출력이 무엇인지와 어떤 데이터를 사용할 것인지 알기 전까지는 다음 단계로 넘어갈 수 없으므로 가설을 세워야 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주어진 입력으로 출력을 예측할 수 있다고 가설을 세운다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가용한 데이터에 입력과 출력 사이의 관계를 학습하는 데 충분한 정보가 있다고 가설을 세운다</a:t>
            </a:r>
            <a:endParaRPr lang="en-US" altLang="ko-KR" sz="1050" i="0" dirty="0">
              <a:effectLst/>
            </a:endParaRP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위 가설은 말 그대로 가설일 뿐이기에 검증이 필요함</a:t>
            </a: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예를 들면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시간에 따른 데이터의 경우에는 미래가 과거와 같이 진행할 것이라는 가정이 전제되어 있음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하지만 현실은 그렇지 않기에 어려운 것임</a:t>
            </a:r>
            <a:endParaRPr lang="en-US" altLang="ko-KR" sz="1050" i="0" dirty="0">
              <a:effectLst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F47D11-4DA3-4C8C-862A-F88D87C7DC6F}"/>
              </a:ext>
            </a:extLst>
          </p:cNvPr>
          <p:cNvSpPr/>
          <p:nvPr/>
        </p:nvSpPr>
        <p:spPr>
          <a:xfrm>
            <a:off x="1949189" y="3368473"/>
            <a:ext cx="9063681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DCC86"/>
                </a:solidFill>
                <a:effectLst/>
                <a:latin typeface="+mj-lt"/>
              </a:rPr>
              <a:t>성공 지표 선택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어떤 것을 제어하기 위해서는 관측을 할 수 있어야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성공하기 위해서는 성공을 정의해야 합니다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이런 성공의 지표가 손실 함수를 선택하는 기준이 </a:t>
            </a:r>
            <a:r>
              <a:rPr lang="ko-KR" altLang="en-US" sz="1050" dirty="0"/>
              <a:t>됨</a:t>
            </a:r>
            <a:r>
              <a:rPr lang="en-US" altLang="ko-KR" sz="1050" dirty="0"/>
              <a:t>.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클래스 분포가 균일한 분류 문제에서는 정확도와 </a:t>
            </a:r>
            <a:r>
              <a:rPr lang="en-US" altLang="ko-KR" sz="1050" i="0" dirty="0">
                <a:effectLst/>
              </a:rPr>
              <a:t>ROC AUC</a:t>
            </a:r>
            <a:r>
              <a:rPr lang="ko-KR" altLang="en-US" sz="1050" i="0" dirty="0">
                <a:effectLst/>
              </a:rPr>
              <a:t>가 일반적인 지표임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클래스 분포가 균일하지 않은 문제에서는 정밀도와 재현율을 사용할 수 있고</a:t>
            </a:r>
            <a:r>
              <a:rPr lang="en-US" altLang="ko-KR" sz="1050" i="0" dirty="0">
                <a:effectLst/>
              </a:rPr>
              <a:t>,</a:t>
            </a:r>
            <a:endParaRPr lang="ko-KR" altLang="en-US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랭킹 문제나 다중 레이블 문제에는 평균 정밀도를 사용할 수 있음</a:t>
            </a:r>
            <a:endParaRPr lang="en-US" altLang="ko-KR" sz="1050" i="0" dirty="0">
              <a:effectLst/>
            </a:endParaRP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이렇게 문제에 따라 지표는 매우 많음</a:t>
            </a: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다양한 지표는 </a:t>
            </a:r>
            <a:r>
              <a:rPr lang="en-US" altLang="ko-KR" sz="1050" i="0" dirty="0">
                <a:effectLst/>
              </a:rPr>
              <a:t>Kaggle </a:t>
            </a:r>
            <a:r>
              <a:rPr lang="ko-KR" altLang="en-US" sz="1050" i="0" dirty="0">
                <a:effectLst/>
              </a:rPr>
              <a:t>등 경연 대회를 살펴보는 것이 좋음</a:t>
            </a:r>
            <a:r>
              <a:rPr lang="en-US" altLang="ko-KR" sz="1050" i="0" dirty="0">
                <a:effectLst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135FAE-7F95-44C0-9B92-56FBC72AE766}"/>
              </a:ext>
            </a:extLst>
          </p:cNvPr>
          <p:cNvSpPr/>
          <p:nvPr/>
        </p:nvSpPr>
        <p:spPr>
          <a:xfrm>
            <a:off x="1949189" y="4889383"/>
            <a:ext cx="90636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DCC86"/>
                </a:solidFill>
                <a:effectLst/>
                <a:latin typeface="+mj-lt"/>
              </a:rPr>
              <a:t>평가 방법 선택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평가 방식은 홀드아웃 검증 세트 분리</a:t>
            </a:r>
            <a:r>
              <a:rPr lang="en-US" altLang="ko-KR" sz="1050" i="0" dirty="0">
                <a:effectLst/>
              </a:rPr>
              <a:t>, K-</a:t>
            </a:r>
            <a:r>
              <a:rPr lang="ko-KR" altLang="en-US" sz="1050" i="0" dirty="0">
                <a:effectLst/>
              </a:rPr>
              <a:t>겹 교차 검증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반복 </a:t>
            </a:r>
            <a:r>
              <a:rPr lang="en-US" altLang="ko-KR" sz="1050" i="0" dirty="0">
                <a:effectLst/>
              </a:rPr>
              <a:t>K-</a:t>
            </a:r>
            <a:r>
              <a:rPr lang="ko-KR" altLang="en-US" sz="1050" i="0" dirty="0">
                <a:effectLst/>
              </a:rPr>
              <a:t>겹 교차 검증 등을 이용하면 </a:t>
            </a:r>
            <a:r>
              <a:rPr lang="ko-KR" altLang="en-US" sz="1050" dirty="0"/>
              <a:t>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dirty="0"/>
              <a:t>	</a:t>
            </a:r>
            <a:r>
              <a:rPr lang="ko-KR" altLang="en-US" sz="1050" dirty="0"/>
              <a:t>홀드아웃 검증 세트 분리 </a:t>
            </a:r>
            <a:r>
              <a:rPr lang="en-US" altLang="ko-KR" sz="1050" dirty="0"/>
              <a:t>: </a:t>
            </a:r>
            <a:r>
              <a:rPr lang="ko-KR" altLang="en-US" sz="1050" dirty="0"/>
              <a:t>데이터가 풍부할 때 사용</a:t>
            </a:r>
            <a:endParaRPr lang="en-US" altLang="ko-KR" sz="1050" dirty="0"/>
          </a:p>
          <a:p>
            <a:pPr algn="l"/>
            <a:r>
              <a:rPr lang="en-US" altLang="ko-KR" sz="1050" dirty="0"/>
              <a:t>	K-</a:t>
            </a:r>
            <a:r>
              <a:rPr lang="ko-KR" altLang="en-US" sz="1050" dirty="0"/>
              <a:t>겹 교차 검증 </a:t>
            </a:r>
            <a:r>
              <a:rPr lang="en-US" altLang="ko-KR" sz="1050" dirty="0"/>
              <a:t>: </a:t>
            </a:r>
            <a:r>
              <a:rPr lang="ko-KR" altLang="en-US" sz="1050" dirty="0"/>
              <a:t>홀드아웃 검증을 사용하기에 샘플의 수가 너무 적을 때 사용</a:t>
            </a:r>
            <a:endParaRPr lang="en-US" altLang="ko-KR" sz="1050" dirty="0"/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dirty="0"/>
              <a:t>반복</a:t>
            </a:r>
            <a:r>
              <a:rPr lang="ko-KR" altLang="en-US" sz="1050" i="0" dirty="0">
                <a:effectLst/>
              </a:rPr>
              <a:t> </a:t>
            </a:r>
            <a:r>
              <a:rPr lang="en-US" altLang="ko-KR" sz="1050" i="0" dirty="0">
                <a:effectLst/>
              </a:rPr>
              <a:t>K-</a:t>
            </a:r>
            <a:r>
              <a:rPr lang="ko-KR" altLang="en-US" sz="1050" i="0" dirty="0">
                <a:effectLst/>
              </a:rPr>
              <a:t>겹 교차 검증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데이터가 적고 매우 정확한 모델 평가가 필요할 때 사용</a:t>
            </a:r>
            <a:endParaRPr lang="en-US" altLang="ko-KR" sz="105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2816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solidFill>
                  <a:srgbClr val="0DCC86"/>
                </a:solidFill>
              </a:rPr>
              <a:t>4.5 </a:t>
            </a:r>
            <a:r>
              <a:rPr lang="ko-KR" altLang="en-US" sz="1100" b="1" i="1" dirty="0">
                <a:solidFill>
                  <a:srgbClr val="0DCC86"/>
                </a:solidFill>
              </a:rPr>
              <a:t>보편적인 머신 러닝 작업 흐름</a:t>
            </a:r>
            <a:endParaRPr lang="en-US" altLang="ko-KR" sz="11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4" y="850418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49189" y="1362814"/>
            <a:ext cx="9063681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DCC86"/>
                </a:solidFill>
                <a:effectLst/>
                <a:latin typeface="+mj-lt"/>
              </a:rPr>
              <a:t>데이터 준비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먼저 머신 러닝 모델에 주입할 데이터를 구성해야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여기서는 이 머신 러닝 모델을 심층 신경망이라고 가정함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r>
              <a:rPr lang="en-US" altLang="ko-KR" sz="1050" dirty="0"/>
              <a:t>	</a:t>
            </a:r>
            <a:r>
              <a:rPr lang="ko-KR" altLang="en-US" sz="1050" dirty="0"/>
              <a:t>데이터는 </a:t>
            </a:r>
            <a:r>
              <a:rPr lang="ko-KR" altLang="en-US" sz="1050" dirty="0" err="1"/>
              <a:t>텐서로</a:t>
            </a:r>
            <a:r>
              <a:rPr lang="ko-KR" altLang="en-US" sz="1050" dirty="0"/>
              <a:t> 구성</a:t>
            </a:r>
            <a:endParaRPr lang="en-US" altLang="ko-KR" sz="1050" dirty="0"/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이 </a:t>
            </a:r>
            <a:r>
              <a:rPr lang="ko-KR" altLang="en-US" sz="1050" i="0" dirty="0" err="1">
                <a:effectLst/>
              </a:rPr>
              <a:t>텐서에</a:t>
            </a:r>
            <a:r>
              <a:rPr lang="ko-KR" altLang="en-US" sz="1050" i="0" dirty="0">
                <a:effectLst/>
              </a:rPr>
              <a:t> 있는 값은 일반적으로 작은 값으로 스케일 조정되어 있음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예를 들어</a:t>
            </a:r>
            <a:r>
              <a:rPr lang="en-US" altLang="ko-KR" sz="1050" i="0" dirty="0">
                <a:effectLst/>
              </a:rPr>
              <a:t>, [-1, 1]</a:t>
            </a:r>
            <a:r>
              <a:rPr lang="ko-KR" altLang="en-US" sz="1050" i="0" dirty="0">
                <a:effectLst/>
              </a:rPr>
              <a:t>이나</a:t>
            </a:r>
            <a:r>
              <a:rPr lang="en-US" altLang="ko-KR" sz="1050" dirty="0"/>
              <a:t> [0.1] </a:t>
            </a:r>
            <a:r>
              <a:rPr lang="ko-KR" altLang="en-US" sz="1050" dirty="0"/>
              <a:t>범위임</a:t>
            </a:r>
            <a:endParaRPr lang="en-US" altLang="ko-KR" sz="1050" dirty="0"/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특성마다 범위가 다르면</a:t>
            </a:r>
            <a:r>
              <a:rPr lang="en-US" altLang="ko-KR" sz="1050" i="0" dirty="0">
                <a:effectLst/>
              </a:rPr>
              <a:t>(</a:t>
            </a:r>
            <a:r>
              <a:rPr lang="ko-KR" altLang="en-US" sz="1050" i="0" dirty="0">
                <a:effectLst/>
              </a:rPr>
              <a:t>여러 종류의 값으로 이루어진 데이터라면</a:t>
            </a:r>
            <a:r>
              <a:rPr lang="en-US" altLang="ko-KR" sz="1050" i="0" dirty="0">
                <a:effectLst/>
              </a:rPr>
              <a:t>) </a:t>
            </a:r>
            <a:r>
              <a:rPr lang="ko-KR" altLang="en-US" sz="1050" i="0" dirty="0">
                <a:effectLst/>
              </a:rPr>
              <a:t>정규화 해야함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dirty="0"/>
              <a:t>	</a:t>
            </a:r>
            <a:r>
              <a:rPr lang="ko-KR" altLang="en-US" sz="1050" dirty="0"/>
              <a:t>특성 공학을 수행할 수 있음</a:t>
            </a:r>
            <a:r>
              <a:rPr lang="en-US" altLang="ko-KR" sz="1050" dirty="0"/>
              <a:t>. </a:t>
            </a:r>
            <a:r>
              <a:rPr lang="ko-KR" altLang="en-US" sz="1050" dirty="0"/>
              <a:t>특히 데이터가 적을 때</a:t>
            </a:r>
            <a:endParaRPr lang="en-US" altLang="ko-KR" sz="1050" dirty="0"/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dirty="0"/>
              <a:t>입력 데이터와 타깃 데이터의 </a:t>
            </a:r>
            <a:r>
              <a:rPr lang="ko-KR" altLang="en-US" sz="1050" dirty="0" err="1"/>
              <a:t>텐서가</a:t>
            </a:r>
            <a:r>
              <a:rPr lang="ko-KR" altLang="en-US" sz="1050" dirty="0"/>
              <a:t> 준비되면 모델을 훈련시킬 수 있음</a:t>
            </a:r>
            <a:endParaRPr lang="en-US" altLang="ko-KR" sz="1050" i="0" dirty="0">
              <a:effectLst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F47D11-4DA3-4C8C-862A-F88D87C7DC6F}"/>
              </a:ext>
            </a:extLst>
          </p:cNvPr>
          <p:cNvSpPr/>
          <p:nvPr/>
        </p:nvSpPr>
        <p:spPr>
          <a:xfrm>
            <a:off x="1949189" y="3214824"/>
            <a:ext cx="9063681" cy="208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기본보다 나은 모델 훈련하기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이 단계의 목표는 통계적 </a:t>
            </a:r>
            <a:r>
              <a:rPr lang="ko-KR" altLang="en-US" sz="1050" i="0" dirty="0" err="1">
                <a:effectLst/>
              </a:rPr>
              <a:t>검정력</a:t>
            </a:r>
            <a:r>
              <a:rPr lang="en-US" altLang="ko-KR" sz="1050" i="0" dirty="0">
                <a:effectLst/>
              </a:rPr>
              <a:t>(statistical power) </a:t>
            </a:r>
            <a:r>
              <a:rPr lang="ko-KR" altLang="en-US" sz="1050" i="0" dirty="0">
                <a:effectLst/>
              </a:rPr>
              <a:t>을 달성하는 것임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 err="1">
                <a:effectLst/>
              </a:rPr>
              <a:t>검정력이란</a:t>
            </a:r>
            <a:r>
              <a:rPr lang="ko-KR" altLang="en-US" sz="1050" i="0" dirty="0">
                <a:effectLst/>
              </a:rPr>
              <a:t> 우리가 세운 가설이 참일 때 이를 채택할 확률을 말함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아주 단순한 모델보다 나은 수준의 작은 모델을 개발함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분류 문제에서는 랜덤으로 분류한 것 보다는 나은 분류를 </a:t>
            </a:r>
            <a:r>
              <a:rPr lang="ko-KR" altLang="en-US" sz="1050" i="0" dirty="0" err="1">
                <a:effectLst/>
              </a:rPr>
              <a:t>해야한다는</a:t>
            </a:r>
            <a:r>
              <a:rPr lang="ko-KR" altLang="en-US" sz="1050" i="0" dirty="0">
                <a:effectLst/>
              </a:rPr>
              <a:t> 것임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항상 </a:t>
            </a:r>
            <a:r>
              <a:rPr lang="ko-KR" altLang="en-US" sz="1050" i="0" dirty="0" err="1">
                <a:effectLst/>
              </a:rPr>
              <a:t>검정력을</a:t>
            </a:r>
            <a:r>
              <a:rPr lang="ko-KR" altLang="en-US" sz="1050" i="0" dirty="0">
                <a:effectLst/>
              </a:rPr>
              <a:t> 가지지는 않음</a:t>
            </a: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그 이유는 처음 세운 가설인 입력과 출력의 관계가 있다는 점이 거짓이기 때문임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이때는 처음부터 다시 시작해야 함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</a:t>
            </a:r>
            <a:r>
              <a:rPr lang="ko-KR" altLang="en-US" sz="1050" i="0" dirty="0" err="1">
                <a:effectLst/>
              </a:rPr>
              <a:t>검정력을</a:t>
            </a:r>
            <a:r>
              <a:rPr lang="ko-KR" altLang="en-US" sz="1050" i="0" dirty="0">
                <a:effectLst/>
              </a:rPr>
              <a:t> 가지는 모델이라면 세 가지 중요한 선택을 해야함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마지막 층의 활성화 함수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네트워크의 출력에 필요한 제한을 가함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손실 함수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풀려고 하는 문제의 종류에 적합해야 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최적화 설정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 err="1">
                <a:effectLst/>
              </a:rPr>
              <a:t>옵티마이저와</a:t>
            </a:r>
            <a:r>
              <a:rPr lang="ko-KR" altLang="en-US" sz="1050" i="0" dirty="0">
                <a:effectLst/>
              </a:rPr>
              <a:t> </a:t>
            </a:r>
            <a:r>
              <a:rPr lang="ko-KR" altLang="en-US" sz="1050" i="0" dirty="0" err="1">
                <a:effectLst/>
              </a:rPr>
              <a:t>학습률을</a:t>
            </a:r>
            <a:r>
              <a:rPr lang="ko-KR" altLang="en-US" sz="1050" i="0" dirty="0">
                <a:effectLst/>
              </a:rPr>
              <a:t> 확인해야 함</a:t>
            </a:r>
            <a:endParaRPr lang="en-US" altLang="ko-KR" sz="1050" i="0" dirty="0">
              <a:effectLst/>
            </a:endParaRP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성공 지표는 직접 최적화하는 방법이 없기 때문에 설정을 잘 해야함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손실 함수는 미니 배치 데이터에서 계산 가능해야 하고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미분 가능해야 함</a:t>
            </a:r>
            <a:endParaRPr lang="en-US" altLang="ko-KR" sz="105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25203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solidFill>
                  <a:srgbClr val="0DCC86"/>
                </a:solidFill>
              </a:rPr>
              <a:t>4.5 </a:t>
            </a:r>
            <a:r>
              <a:rPr lang="ko-KR" altLang="en-US" sz="1100" b="1" i="1" dirty="0">
                <a:solidFill>
                  <a:srgbClr val="0DCC86"/>
                </a:solidFill>
              </a:rPr>
              <a:t>보편적인 머신 러닝 작업 흐름</a:t>
            </a:r>
            <a:endParaRPr lang="en-US" altLang="ko-KR" sz="11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4" y="850418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49189" y="1825487"/>
            <a:ext cx="9063681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몸집 키우기</a:t>
            </a:r>
            <a:r>
              <a:rPr lang="en-US" altLang="ko-KR" sz="1400" b="1" dirty="0">
                <a:solidFill>
                  <a:srgbClr val="0DCC86"/>
                </a:solidFill>
                <a:latin typeface="+mj-lt"/>
              </a:rPr>
              <a:t>: </a:t>
            </a:r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과대적합 모델 구축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이 모델에서 성능을 체크해야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충분한 층과 파라미터가 있는지 체크해야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이상적인 모델을 찾기 위해서는 최적화와 일반화의 경계를 찾는 것임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그렇기에 </a:t>
            </a:r>
            <a:r>
              <a:rPr lang="ko-KR" altLang="en-US" sz="1050" i="0" dirty="0" err="1">
                <a:effectLst/>
              </a:rPr>
              <a:t>과대적합된</a:t>
            </a:r>
            <a:r>
              <a:rPr lang="ko-KR" altLang="en-US" sz="1050" i="0" dirty="0">
                <a:effectLst/>
              </a:rPr>
              <a:t> 모델을 만들어야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 err="1">
                <a:effectLst/>
              </a:rPr>
              <a:t>과대적합된</a:t>
            </a:r>
            <a:r>
              <a:rPr lang="ko-KR" altLang="en-US" sz="1050" i="0" dirty="0">
                <a:effectLst/>
              </a:rPr>
              <a:t> 모델은 다음과 같이 만들 수 있음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층 추가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층 크기 키우기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더 많은 </a:t>
            </a:r>
            <a:r>
              <a:rPr lang="en-US" altLang="ko-KR" sz="1050" i="0" dirty="0">
                <a:effectLst/>
              </a:rPr>
              <a:t>epoch </a:t>
            </a:r>
            <a:r>
              <a:rPr lang="ko-KR" altLang="en-US" sz="1050" i="0" dirty="0">
                <a:effectLst/>
              </a:rPr>
              <a:t>동안 훈련</a:t>
            </a: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훈련과 검증 지표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훈련 손실과 검증 손실의 모니터를 통해 과대적합 시점을 찾음</a:t>
            </a:r>
            <a:r>
              <a:rPr lang="en-US" altLang="ko-KR" sz="1050" i="0" dirty="0">
                <a:effectLst/>
              </a:rPr>
              <a:t>.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F47D11-4DA3-4C8C-862A-F88D87C7DC6F}"/>
              </a:ext>
            </a:extLst>
          </p:cNvPr>
          <p:cNvSpPr/>
          <p:nvPr/>
        </p:nvSpPr>
        <p:spPr>
          <a:xfrm>
            <a:off x="1949189" y="3677497"/>
            <a:ext cx="90636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기본보다 나은 모델 훈련하기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반복적으로 모델을 수정하고 훈련하고 검증 데이터에서 평가함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보통 이 단계에서 대부분 시간을 차지함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다음과 같은 시도를 해볼 수 있음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 err="1">
                <a:effectLst/>
              </a:rPr>
              <a:t>드롭아웃</a:t>
            </a:r>
            <a:r>
              <a:rPr lang="ko-KR" altLang="en-US" sz="1050" i="0" dirty="0">
                <a:effectLst/>
              </a:rPr>
              <a:t> 추가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층 추가 또는 제거를 통한 여러 구조 시도</a:t>
            </a:r>
          </a:p>
          <a:p>
            <a:pPr algn="l"/>
            <a:r>
              <a:rPr lang="en-US" altLang="ko-KR" sz="1050" i="0" dirty="0">
                <a:effectLst/>
              </a:rPr>
              <a:t>	L1</a:t>
            </a:r>
            <a:r>
              <a:rPr lang="ko-KR" altLang="en-US" sz="1050" i="0" dirty="0">
                <a:effectLst/>
              </a:rPr>
              <a:t>이나 </a:t>
            </a:r>
            <a:r>
              <a:rPr lang="en-US" altLang="ko-KR" sz="1050" i="0" dirty="0">
                <a:effectLst/>
              </a:rPr>
              <a:t>L2 </a:t>
            </a:r>
            <a:r>
              <a:rPr lang="ko-KR" altLang="en-US" sz="1050" i="0" dirty="0">
                <a:effectLst/>
              </a:rPr>
              <a:t>또는 두 가지 모두 추가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 err="1">
                <a:effectLst/>
              </a:rPr>
              <a:t>하이퍼파라미터를</a:t>
            </a:r>
            <a:r>
              <a:rPr lang="ko-KR" altLang="en-US" sz="1050" i="0" dirty="0">
                <a:effectLst/>
              </a:rPr>
              <a:t> 바꾸어 시도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특성 공학 시도</a:t>
            </a:r>
            <a:endParaRPr lang="en-US" altLang="ko-KR" sz="1050" i="0" dirty="0">
              <a:effectLst/>
            </a:endParaRPr>
          </a:p>
          <a:p>
            <a:pPr algn="l"/>
            <a:endParaRPr lang="en-US" altLang="ko-KR" sz="1050" dirty="0"/>
          </a:p>
          <a:p>
            <a:pPr algn="l"/>
            <a:r>
              <a:rPr lang="ko-KR" altLang="en-US" sz="1050" dirty="0"/>
              <a:t> 만족할 만한 모델 설정을 얻었다면 가용한 모든 데이터를 사용해 최종 모델을 훈련시킴</a:t>
            </a:r>
            <a:r>
              <a:rPr lang="en-US" altLang="ko-KR" sz="1050" dirty="0"/>
              <a:t>. </a:t>
            </a:r>
            <a:r>
              <a:rPr lang="ko-KR" altLang="en-US" sz="1050" dirty="0"/>
              <a:t>그리고 마지막에 딱 한 번 테스트 세트에서 평가함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466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4.6 </a:t>
            </a:r>
            <a:r>
              <a:rPr lang="ko-KR" altLang="en-US" sz="1400" b="1" i="1" dirty="0">
                <a:solidFill>
                  <a:srgbClr val="0DCC86"/>
                </a:solidFill>
              </a:rPr>
              <a:t>요약</a:t>
            </a:r>
            <a:endParaRPr lang="en-US" altLang="ko-KR" sz="11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4" y="850418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397D77-AB06-4D6A-A965-6A4DB341B1A2}"/>
              </a:ext>
            </a:extLst>
          </p:cNvPr>
          <p:cNvSpPr/>
          <p:nvPr/>
        </p:nvSpPr>
        <p:spPr>
          <a:xfrm>
            <a:off x="1739011" y="1008794"/>
            <a:ext cx="9063681" cy="251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요약</a:t>
            </a:r>
            <a:endParaRPr lang="en-US" altLang="ko-KR" sz="1400" b="1" dirty="0">
              <a:solidFill>
                <a:srgbClr val="0DCC86"/>
              </a:solidFill>
              <a:latin typeface="+mj-lt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i="0" dirty="0">
                <a:effectLst/>
              </a:rPr>
              <a:t> 주어진 문제와 훈련할 데이터를 정의함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이 데이터를 수집하고 필요하면 레이블을 </a:t>
            </a:r>
            <a:r>
              <a:rPr lang="ko-KR" altLang="en-US" sz="1050" i="0" dirty="0" err="1">
                <a:effectLst/>
              </a:rPr>
              <a:t>태깅함</a:t>
            </a:r>
            <a:r>
              <a:rPr lang="en-US" altLang="ko-KR" sz="1050" i="0" dirty="0">
                <a:effectLst/>
              </a:rPr>
              <a:t>.</a:t>
            </a:r>
            <a:endParaRPr lang="ko-KR" altLang="en-US" sz="1050" i="0" dirty="0">
              <a:effectLst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 성공을 어떻게 측정할지 </a:t>
            </a:r>
            <a:r>
              <a:rPr lang="ko-KR" altLang="en-US" sz="1050" dirty="0" err="1"/>
              <a:t>선택하시오</a:t>
            </a:r>
            <a:r>
              <a:rPr lang="en-US" altLang="ko-KR" sz="1050" dirty="0"/>
              <a:t>. </a:t>
            </a:r>
            <a:r>
              <a:rPr lang="ko-KR" altLang="en-US" sz="1050" dirty="0"/>
              <a:t>검증 데이터에서 모니터링할 지표는 무엇인가</a:t>
            </a:r>
            <a:r>
              <a:rPr lang="en-US" altLang="ko-KR" sz="1050" dirty="0"/>
              <a:t>?</a:t>
            </a:r>
            <a:endParaRPr lang="ko-KR" altLang="en-US" sz="1050" i="0" dirty="0">
              <a:effectLst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평가 방법을 </a:t>
            </a:r>
            <a:r>
              <a:rPr lang="ko-KR" altLang="en-US" sz="1050" i="0" dirty="0" err="1">
                <a:effectLst/>
              </a:rPr>
              <a:t>결정하시오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홀드아웃 검증이나 </a:t>
            </a:r>
            <a:r>
              <a:rPr lang="en-US" altLang="ko-KR" sz="1050" i="0" dirty="0">
                <a:effectLst/>
              </a:rPr>
              <a:t>K-</a:t>
            </a:r>
            <a:r>
              <a:rPr lang="ko-KR" altLang="en-US" sz="1050" i="0" dirty="0">
                <a:effectLst/>
              </a:rPr>
              <a:t>겹 교차 검증인가</a:t>
            </a:r>
            <a:r>
              <a:rPr lang="en-US" altLang="ko-KR" sz="1050" i="0" dirty="0">
                <a:effectLst/>
              </a:rPr>
              <a:t>? </a:t>
            </a:r>
            <a:r>
              <a:rPr lang="ko-KR" altLang="en-US" sz="1050" i="0" dirty="0">
                <a:effectLst/>
              </a:rPr>
              <a:t>검증에 사용해야 할 데이터의 양은 얼마나 되는가</a:t>
            </a:r>
            <a:r>
              <a:rPr lang="en-US" altLang="ko-KR" sz="1050" i="0" dirty="0">
                <a:effectLst/>
              </a:rPr>
              <a:t>?</a:t>
            </a:r>
            <a:endParaRPr lang="ko-KR" altLang="en-US" sz="1050" i="0" dirty="0">
              <a:effectLst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단순한 랜덤 선택 모델보다 나은 통계적 </a:t>
            </a:r>
            <a:r>
              <a:rPr lang="ko-KR" altLang="en-US" sz="1050" i="0" dirty="0" err="1">
                <a:effectLst/>
              </a:rPr>
              <a:t>검정력이</a:t>
            </a:r>
            <a:r>
              <a:rPr lang="ko-KR" altLang="en-US" sz="1050" i="0" dirty="0">
                <a:effectLst/>
              </a:rPr>
              <a:t> 있는 첫 번째 모델을 만듦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 err="1">
                <a:effectLst/>
              </a:rPr>
              <a:t>과대적합된</a:t>
            </a:r>
            <a:r>
              <a:rPr lang="ko-KR" altLang="en-US" sz="1050" i="0" dirty="0">
                <a:effectLst/>
              </a:rPr>
              <a:t> 모델을 만듦</a:t>
            </a:r>
            <a:endParaRPr lang="en-US" altLang="ko-KR" sz="1050" i="0" dirty="0">
              <a:effectLst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 </a:t>
            </a:r>
            <a:r>
              <a:rPr lang="ko-KR" altLang="en-US" sz="1050" dirty="0"/>
              <a:t>검증 데이터의 성능에 기초하여 모델에 규제를 적용하고 </a:t>
            </a:r>
            <a:r>
              <a:rPr lang="ko-KR" altLang="en-US" sz="1050" dirty="0" err="1"/>
              <a:t>하이퍼파라미터를</a:t>
            </a:r>
            <a:r>
              <a:rPr lang="ko-KR" altLang="en-US" sz="1050" dirty="0"/>
              <a:t> 튜닝함</a:t>
            </a:r>
            <a:r>
              <a:rPr lang="en-US" altLang="ko-KR" sz="1050" dirty="0"/>
              <a:t>. </a:t>
            </a:r>
            <a:r>
              <a:rPr lang="ko-KR" altLang="en-US" sz="1050" dirty="0"/>
              <a:t>머신 러닝 연구의 대부분은 이 단계에 집중됨</a:t>
            </a:r>
            <a:r>
              <a:rPr lang="en-US" altLang="ko-KR" sz="1050" dirty="0"/>
              <a:t>. </a:t>
            </a:r>
            <a:r>
              <a:rPr lang="ko-KR" altLang="en-US" sz="1050" dirty="0"/>
              <a:t>하지만 큰 그림을 놓치지 </a:t>
            </a:r>
            <a:r>
              <a:rPr lang="ko-KR" altLang="en-US" sz="1050" dirty="0" err="1"/>
              <a:t>마시오</a:t>
            </a:r>
            <a:r>
              <a:rPr lang="en-US" altLang="ko-KR" sz="1050" dirty="0"/>
              <a:t>.</a:t>
            </a:r>
            <a:endParaRPr lang="en-US" altLang="ko-KR" sz="105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495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3.2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0DCC86"/>
                </a:solidFill>
              </a:rPr>
              <a:t>케라스</a:t>
            </a:r>
            <a:r>
              <a:rPr lang="ko-KR" altLang="en-US" sz="1400" b="1" dirty="0">
                <a:solidFill>
                  <a:srgbClr val="0DCC86"/>
                </a:solidFill>
              </a:rPr>
              <a:t> 소개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904800" y="1367498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케라스를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사용한 </a:t>
            </a: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25673" y="1895498"/>
            <a:ext cx="93633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케라스는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하나의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텐서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라이브러리에 국한하여 구현되어 있지 않고 모듈 구조로 구성되어 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텐스펄로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씨아노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CNTK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 여러가지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백엔드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엔진이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연동됩니다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6" name="Picture 2" descr="Keras] 케라스와 이를 활용한 간단한 예제 살펴보기 - Cyc1am3n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8" y="2701999"/>
            <a:ext cx="58864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5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3.2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0DCC86"/>
                </a:solidFill>
              </a:rPr>
              <a:t>케라스</a:t>
            </a:r>
            <a:r>
              <a:rPr lang="ko-KR" altLang="en-US" sz="1400" b="1" dirty="0">
                <a:solidFill>
                  <a:srgbClr val="0DCC86"/>
                </a:solidFill>
              </a:rPr>
              <a:t> 소개</a:t>
            </a:r>
            <a:endParaRPr lang="en-US" altLang="ko-KR" sz="1400" b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544096" y="988610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69600" y="1305353"/>
            <a:ext cx="93633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케라스를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사용한 개발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6AE27-2710-43DF-9D71-FA4E38258879}"/>
              </a:ext>
            </a:extLst>
          </p:cNvPr>
          <p:cNvSpPr/>
          <p:nvPr/>
        </p:nvSpPr>
        <p:spPr>
          <a:xfrm>
            <a:off x="1738236" y="1881918"/>
            <a:ext cx="9363333" cy="1915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작업 순서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텐서와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타깃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텐서로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이루어진 훈련 데이터를 정의합니다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입력과 타깃을 매핑하는 층으로 이루어진 네트워크를 정의합니다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손실함수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옵티마이저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모니터링하기 위한 측정 지표를 선택하여 학습 과정을 설정합니다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 데이터에 대해 모델의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fit()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메서드를 반복적으로 호출합니다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/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모델 정의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Sequential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순서대로 층을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쌓아올리는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경우</a:t>
            </a: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함수형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 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임의의 구조를 만들 수 있는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비순환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유향 그래프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68" y="3855435"/>
            <a:ext cx="4421057" cy="14217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09" y="3863748"/>
            <a:ext cx="4410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A1C8A-A2D9-4FF4-9D6B-E91AB276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3.3 </a:t>
            </a:r>
            <a:r>
              <a:rPr lang="ko-KR" altLang="en-US" sz="3000" dirty="0"/>
              <a:t>딥러닝 컴퓨터 셋팅 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/>
              <a:t>- </a:t>
            </a:r>
            <a:r>
              <a:rPr lang="ko-KR" altLang="en-US" sz="3000" dirty="0"/>
              <a:t>주피터 노트북 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딥러닝</a:t>
            </a:r>
            <a:r>
              <a:rPr lang="en-US" altLang="ko-KR" sz="3000" dirty="0"/>
              <a:t> </a:t>
            </a:r>
            <a:r>
              <a:rPr lang="ko-KR" altLang="en-US" sz="3000" dirty="0"/>
              <a:t>실험</a:t>
            </a:r>
            <a:r>
              <a:rPr lang="en-US" altLang="ko-KR" sz="3000" dirty="0"/>
              <a:t>, </a:t>
            </a:r>
            <a:r>
              <a:rPr lang="ko-KR" altLang="en-US" sz="3000" dirty="0"/>
              <a:t>예제 코드를 위한 최적의 방법 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웹 브라우저에서 작성할 수 있다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파이썬 코드가 실행 가능하고</a:t>
            </a:r>
            <a:r>
              <a:rPr lang="en-US" altLang="ko-KR" sz="3000" dirty="0"/>
              <a:t>, </a:t>
            </a:r>
            <a:r>
              <a:rPr lang="ko-KR" altLang="en-US" sz="3000" dirty="0"/>
              <a:t>코드를 독립적으로 실행 가능하다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작업 중 실수가 나더라도 이전 코드를 모두 수행할 필요가 없다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45231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3942</Words>
  <Application>Microsoft Office PowerPoint</Application>
  <PresentationFormat>와이드스크린</PresentationFormat>
  <Paragraphs>760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6" baseType="lpstr">
      <vt:lpstr>HY그래픽M</vt:lpstr>
      <vt:lpstr>HY헤드라인M</vt:lpstr>
      <vt:lpstr>경기천년바탕 Bold</vt:lpstr>
      <vt:lpstr>경기천년바탕 Regular</vt:lpstr>
      <vt:lpstr>경기천년제목 Light</vt:lpstr>
      <vt:lpstr>경기천년제목 Medium</vt:lpstr>
      <vt:lpstr>경기천년제목V Bold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3.3 딥러닝 컴퓨터 셋팅   - 주피터 노트북   딥러닝 실험, 예제 코드를 위한 최적의 방법   웹 브라우저에서 작성할 수 있다.  파이썬 코드가 실행 가능하고, 코드를 독립적으로 실행 가능하다.  작업 중 실수가 나더라도 이전 코드를 모두 수행할 필요가 없다.</vt:lpstr>
      <vt:lpstr>클라우드에서 딥러닝 작업을 수행했을 때 의 장단점   장점 – GPU를 사지 않아도 된다.         - 클라우드로 실행하게 되면 간단하고 저렴하다.   단점  - 대규모 딥러닝 작업을 수행하기 어렵다.   - 장기적인 차원에서 좋지 못하다.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3.6 주택 가격 예측 : 회귀 문제  데이터 준비       데이터 정규화</vt:lpstr>
      <vt:lpstr>모델 구성          mse : 평균 제곱 오차 ( 예측과 타깃 사이 거리의 제곱 )  mae : 평균 절대 오차 ( 예측과 타깃 사이 거리의 절댓값 )</vt:lpstr>
      <vt:lpstr>K-겹 검증을 사용한 훈련 검증</vt:lpstr>
      <vt:lpstr>K-겹 검증 점수 평균 기록     검증 점수 그래프 표현</vt:lpstr>
      <vt:lpstr>PowerPoint 프레젠테이션</vt:lpstr>
      <vt:lpstr>3.6 정리   회귀 문제에서는 평균 제곱 오차(MSE)를 손실 함수로 주로 사용  일반적인 회귀 평가 지표는 평균 절대 오차(MSE)  입력 데이터의 특성이 서로 다른 범위를 가질 경우, 전처리 단계에서 각 특성을 개별적으로 스케일 조정해야함  가용할 데이터가 적을 경우 K-겹 검증을 사용하는 것이 신뢰할 수 있는 모델 평가 방법  가용할 훈련 데이터가 적다면 과대적합을 피하기 위해 은닉 층의 수를 줄인 모델이 좋음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김경수</cp:lastModifiedBy>
  <cp:revision>32</cp:revision>
  <dcterms:created xsi:type="dcterms:W3CDTF">2020-11-10T04:34:51Z</dcterms:created>
  <dcterms:modified xsi:type="dcterms:W3CDTF">2021-01-26T13:35:07Z</dcterms:modified>
</cp:coreProperties>
</file>