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0" r:id="rId3"/>
    <p:sldId id="266" r:id="rId4"/>
    <p:sldId id="291" r:id="rId5"/>
    <p:sldId id="292" r:id="rId6"/>
    <p:sldId id="293" r:id="rId7"/>
    <p:sldId id="294" r:id="rId8"/>
    <p:sldId id="288" r:id="rId9"/>
    <p:sldId id="295" r:id="rId10"/>
    <p:sldId id="287" r:id="rId11"/>
    <p:sldId id="286" r:id="rId12"/>
    <p:sldId id="285" r:id="rId13"/>
    <p:sldId id="284" r:id="rId14"/>
    <p:sldId id="28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 smtClean="0">
                <a:solidFill>
                  <a:prstClr val="white"/>
                </a:solidFill>
              </a:rPr>
              <a:t>3</a:t>
            </a:r>
            <a:r>
              <a:rPr lang="ko-KR" altLang="en-US" sz="4400" b="1" dirty="0" smtClean="0">
                <a:solidFill>
                  <a:prstClr val="white"/>
                </a:solidFill>
              </a:rPr>
              <a:t>장 신경망 시작하기</a:t>
            </a:r>
            <a:endParaRPr lang="en-US" altLang="ko-KR" sz="4400" b="1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딥러닝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컴퓨터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셋팅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4" y="3547619"/>
            <a:ext cx="1010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말 그대로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애플리케이션 개발을 시작하기 전에 먼저 컴퓨터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셋팅을</a:t>
            </a:r>
            <a:r>
              <a:rPr lang="ko-KR" altLang="en-US" sz="2000" dirty="0" smtClean="0">
                <a:solidFill>
                  <a:schemeClr val="bg1"/>
                </a:solidFill>
              </a:rPr>
              <a:t> 하는 것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주피터 노트북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57929" y="1012875"/>
            <a:ext cx="6358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i="1" dirty="0" err="1">
                <a:solidFill>
                  <a:prstClr val="white"/>
                </a:solidFill>
              </a:rPr>
              <a:t>딥러닝</a:t>
            </a:r>
            <a:r>
              <a:rPr lang="ko-KR" altLang="en-US" sz="3200" i="1" dirty="0">
                <a:solidFill>
                  <a:prstClr val="white"/>
                </a:solidFill>
              </a:rPr>
              <a:t> 실험을 위한 최적의 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방법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265" y="3896750"/>
            <a:ext cx="10311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웹 브라우저에서 작성 가능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텍스트 포맷을 지원하며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2000" dirty="0" smtClean="0">
                <a:solidFill>
                  <a:schemeClr val="bg1"/>
                </a:solidFill>
              </a:rPr>
              <a:t> 코드를 실행할 수 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킨 코드를 작게 쪼개 독립적으로 실행 가능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    ▶ 중간에 오류가 발생해도 이전 코드를 모두 재실행하지 않아도 됨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438684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케라스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시작하기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 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0671" y="3165227"/>
            <a:ext cx="10030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공식 </a:t>
            </a:r>
            <a:r>
              <a:rPr lang="en-US" altLang="ko-KR" sz="2000" dirty="0" smtClean="0">
                <a:solidFill>
                  <a:schemeClr val="bg1"/>
                </a:solidFill>
              </a:rPr>
              <a:t>EC2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AMI</a:t>
            </a:r>
            <a:r>
              <a:rPr lang="ko-KR" altLang="en-US" sz="2000" dirty="0" smtClean="0">
                <a:solidFill>
                  <a:schemeClr val="bg1"/>
                </a:solidFill>
              </a:rPr>
              <a:t>를 사용해서 </a:t>
            </a:r>
            <a:r>
              <a:rPr lang="en-US" altLang="ko-KR" sz="2000" dirty="0" smtClean="0">
                <a:solidFill>
                  <a:schemeClr val="bg1"/>
                </a:solidFill>
              </a:rPr>
              <a:t>EC2</a:t>
            </a:r>
            <a:r>
              <a:rPr lang="ko-KR" altLang="en-US" sz="2000" dirty="0" smtClean="0">
                <a:solidFill>
                  <a:schemeClr val="bg1"/>
                </a:solidFill>
              </a:rPr>
              <a:t>에서 주피터 노트북으로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케라스</a:t>
            </a:r>
            <a:r>
              <a:rPr lang="ko-KR" altLang="en-US" sz="2000" dirty="0" smtClean="0">
                <a:solidFill>
                  <a:schemeClr val="bg1"/>
                </a:solidFill>
              </a:rPr>
              <a:t> 예제를 실행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고사양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NVIDEA GPU</a:t>
            </a:r>
            <a:r>
              <a:rPr lang="ko-KR" altLang="en-US" sz="2000" dirty="0" smtClean="0">
                <a:solidFill>
                  <a:schemeClr val="bg1"/>
                </a:solidFill>
              </a:rPr>
              <a:t>가 있다면 로컬 컴퓨터에서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0032" y="641228"/>
            <a:ext cx="3247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두 가지 방법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2415" y="286561"/>
            <a:ext cx="4232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 err="1" smtClean="0">
                <a:solidFill>
                  <a:prstClr val="white"/>
                </a:solidFill>
              </a:rPr>
              <a:t>클라우드에서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 smtClean="0">
                <a:solidFill>
                  <a:prstClr val="white"/>
                </a:solidFill>
              </a:rPr>
              <a:t>딥러닝</a:t>
            </a:r>
            <a:r>
              <a:rPr lang="ko-KR" altLang="en-US" sz="3200" i="1" dirty="0" smtClean="0">
                <a:solidFill>
                  <a:prstClr val="white"/>
                </a:solidFill>
              </a:rPr>
              <a:t> 작업을 수행했을 때 장단점</a:t>
            </a:r>
            <a:endParaRPr lang="en-US" altLang="ko-KR" sz="3200" i="1" dirty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914399" y="4656409"/>
            <a:ext cx="1519311" cy="9003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단</a:t>
            </a:r>
            <a:r>
              <a:rPr lang="ko-KR" altLang="en-US" sz="2000" b="1" dirty="0" smtClean="0"/>
              <a:t>점</a:t>
            </a:r>
            <a:endParaRPr lang="ko-KR" altLang="en-US" sz="2000" b="1" dirty="0"/>
          </a:p>
        </p:txBody>
      </p:sp>
      <p:sp>
        <p:nvSpPr>
          <p:cNvPr id="5" name="타원 4"/>
          <p:cNvSpPr/>
          <p:nvPr/>
        </p:nvSpPr>
        <p:spPr>
          <a:xfrm>
            <a:off x="914399" y="3055904"/>
            <a:ext cx="1519311" cy="9003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장점</a:t>
            </a:r>
            <a:endParaRPr lang="ko-KR" altLang="en-US" sz="2000" b="1"/>
          </a:p>
        </p:txBody>
      </p:sp>
      <p:sp>
        <p:nvSpPr>
          <p:cNvPr id="3" name="모서리가 둥근 직사각형 2"/>
          <p:cNvSpPr/>
          <p:nvPr/>
        </p:nvSpPr>
        <p:spPr>
          <a:xfrm>
            <a:off x="3432517" y="2916834"/>
            <a:ext cx="6808763" cy="11784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클라우드나</a:t>
            </a:r>
            <a:r>
              <a:rPr lang="ko-KR" altLang="en-US" sz="2000" dirty="0" smtClean="0">
                <a:solidFill>
                  <a:schemeClr val="bg1"/>
                </a:solidFill>
              </a:rPr>
              <a:t> 주피터 노트북으로 실행하면 저렴함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GPU</a:t>
            </a:r>
            <a:r>
              <a:rPr lang="ko-KR" altLang="en-US" sz="2000" dirty="0" smtClean="0">
                <a:solidFill>
                  <a:schemeClr val="bg1"/>
                </a:solidFill>
              </a:rPr>
              <a:t>를 사지 않아도 됨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32516" y="4517339"/>
            <a:ext cx="6808763" cy="11784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장기적으로는 적합하지 않음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670331" y="3302087"/>
            <a:ext cx="579305" cy="4079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670331" y="4902592"/>
            <a:ext cx="579305" cy="4079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369" y="342832"/>
            <a:ext cx="45837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어떤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GPU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카드가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딥러닝에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최적일까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?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88658" y="2988113"/>
            <a:ext cx="6963507" cy="27713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 smtClean="0"/>
              <a:t>NVIDIA GPU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659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smtClean="0">
                <a:solidFill>
                  <a:prstClr val="white"/>
                </a:solidFill>
              </a:rPr>
              <a:t>신경망의 구조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9231" y="3100522"/>
            <a:ext cx="10269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네트워크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또는 모델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를 구성하는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층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bg1"/>
                </a:solidFill>
              </a:rPr>
              <a:t>입력 데이터와 </a:t>
            </a:r>
            <a:r>
              <a:rPr lang="ko-KR" altLang="en-US" sz="2000" dirty="0" smtClean="0">
                <a:solidFill>
                  <a:schemeClr val="bg1"/>
                </a:solidFill>
              </a:rPr>
              <a:t>그에 상응하는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타깃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학습에 사용할 피드백 신호를 정의하는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손실 함수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학습 진행 방식을 결정하는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옵티마이저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5225" y="1119904"/>
            <a:ext cx="1025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입력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X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628189" y="3014585"/>
            <a:ext cx="1699847" cy="6666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층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데이터 변환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628188" y="1951980"/>
            <a:ext cx="1699847" cy="6666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층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</a:t>
            </a:r>
            <a:r>
              <a:rPr lang="ko-KR" altLang="en-US" b="1" dirty="0" smtClean="0"/>
              <a:t>데이터 변환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28188" y="4021017"/>
            <a:ext cx="849922" cy="6330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예측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Y’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322169" y="4020527"/>
            <a:ext cx="849922" cy="6330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타깃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Y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9053149" y="4829704"/>
            <a:ext cx="1717427" cy="562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손실 함수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87964" y="5700475"/>
            <a:ext cx="1447796" cy="457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손실</a:t>
            </a:r>
            <a:r>
              <a:rPr lang="ko-KR" altLang="en-US" dirty="0" smtClean="0"/>
              <a:t> 점수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518025" y="4829704"/>
            <a:ext cx="2004646" cy="5627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/>
              <a:t>옵티마이저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7233138" y="2074984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가중치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233138" y="3125191"/>
            <a:ext cx="890954" cy="445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가중치</a:t>
            </a:r>
            <a:endParaRPr lang="ko-KR" altLang="en-US" b="1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478110" y="1520014"/>
            <a:ext cx="0" cy="3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5" idx="1"/>
          </p:cNvCxnSpPr>
          <p:nvPr/>
        </p:nvCxnSpPr>
        <p:spPr>
          <a:xfrm>
            <a:off x="8124092" y="3347929"/>
            <a:ext cx="504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070737" y="3681275"/>
            <a:ext cx="0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812830" y="4669449"/>
            <a:ext cx="375134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0747130" y="4669449"/>
            <a:ext cx="97152" cy="29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908939" y="5392412"/>
            <a:ext cx="0" cy="32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1" idx="5"/>
          </p:cNvCxnSpPr>
          <p:nvPr/>
        </p:nvCxnSpPr>
        <p:spPr>
          <a:xfrm flipH="1" flipV="1">
            <a:off x="8229097" y="5310005"/>
            <a:ext cx="958867" cy="61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5" idx="2"/>
          </p:cNvCxnSpPr>
          <p:nvPr/>
        </p:nvCxnSpPr>
        <p:spPr>
          <a:xfrm flipV="1">
            <a:off x="7518651" y="3570668"/>
            <a:ext cx="159964" cy="125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8124091" y="2304574"/>
            <a:ext cx="504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483974" y="2618670"/>
            <a:ext cx="0" cy="3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8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  <p:bldP spid="6" grpId="0" animBg="1"/>
      <p:bldP spid="10" grpId="0" animBg="1"/>
      <p:bldP spid="7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층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딥러닝의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구성 단위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386" y="2796687"/>
            <a:ext cx="98951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하나 이상의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입력으로 받아 하나 이상의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텐서를</a:t>
            </a:r>
            <a:r>
              <a:rPr lang="ko-KR" altLang="en-US" sz="2000" dirty="0" smtClean="0">
                <a:solidFill>
                  <a:schemeClr val="bg1"/>
                </a:solidFill>
              </a:rPr>
              <a:t> 출력하는 데이터 처리 모듈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대부분의 층은 가중치라는 층의 상태를 가짐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층마다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</a:t>
            </a:r>
            <a:r>
              <a:rPr lang="ko-KR" altLang="en-US" sz="2000" dirty="0" smtClean="0">
                <a:solidFill>
                  <a:schemeClr val="bg1"/>
                </a:solidFill>
              </a:rPr>
              <a:t> 포맷과 </a:t>
            </a:r>
            <a:r>
              <a:rPr lang="ko-KR" altLang="en-US" sz="2000" dirty="0">
                <a:solidFill>
                  <a:schemeClr val="bg1"/>
                </a:solidFill>
              </a:rPr>
              <a:t>데</a:t>
            </a:r>
            <a:r>
              <a:rPr lang="ko-KR" altLang="en-US" sz="2000" dirty="0" smtClean="0">
                <a:solidFill>
                  <a:schemeClr val="bg1"/>
                </a:solidFill>
              </a:rPr>
              <a:t>이터 처리 방식이 다름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층 호환성에 따라 데이터 변환을 구성하여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모델을 만들기 때문에 다양한 층을 구성하여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네트워크를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만듬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399606" y="3516925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2D </a:t>
            </a:r>
            <a:r>
              <a:rPr lang="ko-KR" altLang="en-US" sz="2000" b="1" dirty="0" err="1" smtClean="0"/>
              <a:t>텐서</a:t>
            </a:r>
            <a:endParaRPr lang="ko-KR" altLang="en-US" sz="20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99606" y="4069174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3D </a:t>
            </a:r>
            <a:r>
              <a:rPr lang="ko-KR" altLang="en-US" sz="2000" b="1" dirty="0" err="1" smtClean="0"/>
              <a:t>텐서</a:t>
            </a:r>
            <a:endParaRPr lang="ko-KR" altLang="en-US" sz="2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99606" y="4590435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4</a:t>
            </a:r>
            <a:r>
              <a:rPr lang="en-US" altLang="ko-KR" sz="2000" b="1" dirty="0" smtClean="0"/>
              <a:t>D </a:t>
            </a:r>
            <a:r>
              <a:rPr lang="ko-KR" altLang="en-US" sz="2000" b="1" dirty="0" err="1" smtClean="0"/>
              <a:t>텐서</a:t>
            </a:r>
            <a:endParaRPr lang="ko-KR" altLang="en-US" sz="20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8849820" y="3703036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63007" y="4280189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863007" y="4801450"/>
            <a:ext cx="361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9285038" y="3498040"/>
            <a:ext cx="2137925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완전 연결 층 등</a:t>
            </a:r>
            <a:r>
              <a:rPr lang="en-US" altLang="ko-KR" sz="2000" b="1" dirty="0" smtClean="0"/>
              <a:t>..</a:t>
            </a:r>
            <a:endParaRPr lang="ko-KR" altLang="en-US" sz="20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5039" y="4078424"/>
            <a:ext cx="1294228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순환층</a:t>
            </a:r>
            <a:endParaRPr lang="ko-KR" altLang="en-US" sz="20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5039" y="4621424"/>
            <a:ext cx="1855956" cy="4220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2D </a:t>
            </a:r>
            <a:r>
              <a:rPr lang="ko-KR" altLang="en-US" sz="2000" b="1" dirty="0" err="1" smtClean="0"/>
              <a:t>합성곱</a:t>
            </a:r>
            <a:r>
              <a:rPr lang="ko-KR" altLang="en-US" sz="2000" b="1" dirty="0" smtClean="0"/>
              <a:t> 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753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모델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 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층의 </a:t>
            </a:r>
            <a:endParaRPr lang="en-US" altLang="ko-KR" sz="40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네트워크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8806" y="3094894"/>
            <a:ext cx="10086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층으로 만든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비순환</a:t>
            </a:r>
            <a:r>
              <a:rPr lang="ko-KR" altLang="en-US" sz="2000" dirty="0" smtClean="0">
                <a:solidFill>
                  <a:schemeClr val="bg1"/>
                </a:solidFill>
              </a:rPr>
              <a:t> 유향 그래프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하나의 입력과 하나의 출력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네트워크 구조는 가설 공간을 정의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※ </a:t>
            </a:r>
            <a:r>
              <a:rPr lang="ko-KR" altLang="en-US" sz="2000" dirty="0" smtClean="0">
                <a:solidFill>
                  <a:schemeClr val="bg1"/>
                </a:solidFill>
              </a:rPr>
              <a:t>가설 공간 </a:t>
            </a:r>
            <a:r>
              <a:rPr lang="en-US" altLang="ko-KR" sz="2000" dirty="0" smtClean="0">
                <a:solidFill>
                  <a:schemeClr val="bg1"/>
                </a:solidFill>
              </a:rPr>
              <a:t>= </a:t>
            </a:r>
            <a:r>
              <a:rPr lang="ko-KR" altLang="en-US" sz="2000" dirty="0" smtClean="0">
                <a:solidFill>
                  <a:schemeClr val="bg1"/>
                </a:solidFill>
              </a:rPr>
              <a:t>가능성 </a:t>
            </a:r>
            <a:r>
              <a:rPr lang="ko-KR" altLang="en-US" sz="2000" dirty="0">
                <a:solidFill>
                  <a:schemeClr val="bg1"/>
                </a:solidFill>
              </a:rPr>
              <a:t>있</a:t>
            </a:r>
            <a:r>
              <a:rPr lang="ko-KR" altLang="en-US" sz="2000" dirty="0" smtClean="0">
                <a:solidFill>
                  <a:schemeClr val="bg1"/>
                </a:solidFill>
              </a:rPr>
              <a:t>는 공간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244862" y="4239324"/>
            <a:ext cx="1364566" cy="5436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출</a:t>
            </a:r>
            <a:r>
              <a:rPr lang="ko-KR" altLang="en-US" sz="2000" b="1" dirty="0" smtClean="0"/>
              <a:t>력 </a:t>
            </a:r>
            <a:r>
              <a:rPr lang="en-US" altLang="ko-KR" sz="2000" b="1" dirty="0" smtClean="0"/>
              <a:t>Y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4862" y="3288301"/>
            <a:ext cx="1364566" cy="55218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입력 </a:t>
            </a:r>
            <a:r>
              <a:rPr lang="en-US" altLang="ko-KR" sz="2000" b="1" dirty="0" smtClean="0"/>
              <a:t>X</a:t>
            </a:r>
            <a:endParaRPr lang="ko-KR" altLang="en-US" sz="2000" b="1" dirty="0"/>
          </a:p>
        </p:txBody>
      </p:sp>
      <p:cxnSp>
        <p:nvCxnSpPr>
          <p:cNvPr id="5" name="직선 화살표 연결선 4"/>
          <p:cNvCxnSpPr>
            <a:stCxn id="6" idx="2"/>
            <a:endCxn id="3" idx="0"/>
          </p:cNvCxnSpPr>
          <p:nvPr/>
        </p:nvCxnSpPr>
        <p:spPr>
          <a:xfrm>
            <a:off x="7927145" y="3840484"/>
            <a:ext cx="0" cy="39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smtClean="0">
                <a:solidFill>
                  <a:prstClr val="white"/>
                </a:solidFill>
              </a:rPr>
              <a:t>손실 함수와</a:t>
            </a:r>
            <a:endParaRPr lang="en-US" altLang="ko-KR" sz="4000" i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옵티마이저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0300" y="1041010"/>
            <a:ext cx="658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i="1" dirty="0" smtClean="0">
                <a:solidFill>
                  <a:schemeClr val="bg1"/>
                </a:solidFill>
              </a:rPr>
              <a:t>학습 과정을 조절하는 열쇠</a:t>
            </a:r>
            <a:endParaRPr lang="ko-KR" altLang="en-US" sz="40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858" y="3235571"/>
            <a:ext cx="10438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손실 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목적 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훈련하는 동안 최소화될 값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옵티마이저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손실 함수를 기반으로 네트워크가 어떻게 업데이트 될지 결정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   </a:t>
            </a:r>
            <a:r>
              <a:rPr lang="ko-KR" altLang="en-US" sz="2000" dirty="0">
                <a:solidFill>
                  <a:schemeClr val="bg1"/>
                </a:solidFill>
              </a:rPr>
              <a:t>＊특정 종류의 확률적 경사 </a:t>
            </a:r>
            <a:r>
              <a:rPr lang="ko-KR" altLang="en-US" sz="2000" dirty="0" err="1">
                <a:solidFill>
                  <a:schemeClr val="bg1"/>
                </a:solidFill>
              </a:rPr>
              <a:t>하강법을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구현함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▲모든 손실을 평균 내어 하나의 스칼라 양으로 합침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i="1" dirty="0" err="1" smtClean="0">
                <a:solidFill>
                  <a:prstClr val="white"/>
                </a:solidFill>
              </a:rPr>
              <a:t>케라스</a:t>
            </a:r>
            <a:r>
              <a:rPr lang="ko-KR" altLang="en-US" sz="4400" i="1" dirty="0" smtClean="0">
                <a:solidFill>
                  <a:prstClr val="white"/>
                </a:solidFill>
              </a:rPr>
              <a:t> 소개</a:t>
            </a:r>
            <a:endParaRPr lang="en-US" altLang="ko-KR" sz="44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6942" y="2433710"/>
            <a:ext cx="99317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거의 모든 종류의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모델을 간편하게 만들고 훈련시킬 수 있는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파이썬을</a:t>
            </a:r>
            <a:r>
              <a:rPr lang="ko-KR" altLang="en-US" sz="2000" dirty="0" smtClean="0">
                <a:solidFill>
                  <a:schemeClr val="bg1"/>
                </a:solidFill>
              </a:rPr>
              <a:t> 위한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프레임워크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동일한 코드로 </a:t>
            </a:r>
            <a:r>
              <a:rPr lang="en-US" altLang="ko-KR" sz="2000" dirty="0" smtClean="0">
                <a:solidFill>
                  <a:schemeClr val="bg1"/>
                </a:solidFill>
              </a:rPr>
              <a:t>CPU</a:t>
            </a:r>
            <a:r>
              <a:rPr lang="ko-KR" altLang="en-US" sz="2000" dirty="0" smtClean="0">
                <a:solidFill>
                  <a:schemeClr val="bg1"/>
                </a:solidFill>
              </a:rPr>
              <a:t>와 </a:t>
            </a:r>
            <a:r>
              <a:rPr lang="en-US" altLang="ko-KR" sz="2000" dirty="0" smtClean="0">
                <a:solidFill>
                  <a:schemeClr val="bg1"/>
                </a:solidFill>
              </a:rPr>
              <a:t>GPU</a:t>
            </a:r>
            <a:r>
              <a:rPr lang="ko-KR" altLang="en-US" sz="2000" dirty="0" smtClean="0">
                <a:solidFill>
                  <a:schemeClr val="bg1"/>
                </a:solidFill>
              </a:rPr>
              <a:t>에서 실행 가능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사용하기 쉬운 </a:t>
            </a:r>
            <a:r>
              <a:rPr lang="en-US" altLang="ko-KR" sz="2000" dirty="0" smtClean="0">
                <a:solidFill>
                  <a:schemeClr val="bg1"/>
                </a:solidFill>
              </a:rPr>
              <a:t>API</a:t>
            </a:r>
            <a:r>
              <a:rPr lang="ko-KR" altLang="en-US" sz="2000" dirty="0" smtClean="0">
                <a:solidFill>
                  <a:schemeClr val="bg1"/>
                </a:solidFill>
              </a:rPr>
              <a:t>를 가지고 있어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딥러닝</a:t>
            </a:r>
            <a:r>
              <a:rPr lang="ko-KR" altLang="en-US" sz="2000" dirty="0" smtClean="0">
                <a:solidFill>
                  <a:schemeClr val="bg1"/>
                </a:solidFill>
              </a:rPr>
              <a:t> 모델의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포로토타입을</a:t>
            </a:r>
            <a:r>
              <a:rPr lang="ko-KR" altLang="en-US" sz="2000" dirty="0" smtClean="0">
                <a:solidFill>
                  <a:schemeClr val="bg1"/>
                </a:solidFill>
              </a:rPr>
              <a:t> 빨리 만들 수 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합성곱</a:t>
            </a:r>
            <a:r>
              <a:rPr lang="ko-KR" altLang="en-US" sz="2000" dirty="0" smtClean="0">
                <a:solidFill>
                  <a:schemeClr val="bg1"/>
                </a:solidFill>
              </a:rPr>
              <a:t> 신경망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순환 신경망을 지원하여 자유롭게 조합하여 사용 가능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여러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내트워크</a:t>
            </a:r>
            <a:r>
              <a:rPr lang="ko-KR" altLang="en-US" sz="2000" dirty="0" smtClean="0">
                <a:solidFill>
                  <a:schemeClr val="bg1"/>
                </a:solidFill>
              </a:rPr>
              <a:t> 구조 또한 만들 수 있음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42602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케라스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,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텐서플로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, </a:t>
            </a:r>
            <a:r>
              <a:rPr lang="ko-KR" altLang="en-US" sz="4000" i="1" dirty="0" err="1" smtClean="0">
                <a:solidFill>
                  <a:prstClr val="white"/>
                </a:solidFill>
              </a:rPr>
              <a:t>씨아노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, CNTK 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489979"/>
            <a:ext cx="10185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고수준의 구성 요소를 제공하는 모델 수준의 라이브러리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텐서</a:t>
            </a:r>
            <a:r>
              <a:rPr lang="ko-KR" altLang="en-US" sz="2000" dirty="0" smtClean="0">
                <a:solidFill>
                  <a:schemeClr val="bg1"/>
                </a:solidFill>
              </a:rPr>
              <a:t> 조작이나 미분 같은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저수준의</a:t>
            </a:r>
            <a:r>
              <a:rPr lang="ko-KR" altLang="en-US" sz="2000" dirty="0" smtClean="0">
                <a:solidFill>
                  <a:schemeClr val="bg1"/>
                </a:solidFill>
              </a:rPr>
              <a:t> 연산은 다루지 않지만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백엔드</a:t>
            </a:r>
            <a:r>
              <a:rPr lang="ko-KR" altLang="en-US" sz="2000" dirty="0" smtClean="0">
                <a:solidFill>
                  <a:schemeClr val="bg1"/>
                </a:solidFill>
              </a:rPr>
              <a:t> 엔진에서 제공하는 최적화되고 특화된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텐서</a:t>
            </a:r>
            <a:r>
              <a:rPr lang="ko-KR" altLang="en-US" sz="2000" dirty="0" smtClean="0">
                <a:solidFill>
                  <a:schemeClr val="bg1"/>
                </a:solidFill>
              </a:rPr>
              <a:t> 라이브러리를 사용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043005" y="3855622"/>
            <a:ext cx="2454813" cy="8007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err="1" smtClean="0"/>
              <a:t>텐서</a:t>
            </a:r>
            <a:r>
              <a:rPr lang="ko-KR" altLang="en-US" sz="2000" b="1" dirty="0" smtClean="0"/>
              <a:t> 라이브러리</a:t>
            </a:r>
            <a:endParaRPr lang="ko-KR" altLang="en-US" sz="2000" b="1" dirty="0"/>
          </a:p>
        </p:txBody>
      </p:sp>
      <p:sp>
        <p:nvSpPr>
          <p:cNvPr id="4" name="위쪽 화살표 설명선 3"/>
          <p:cNvSpPr/>
          <p:nvPr/>
        </p:nvSpPr>
        <p:spPr>
          <a:xfrm>
            <a:off x="5398214" y="4832538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CNTK</a:t>
            </a:r>
            <a:endParaRPr lang="ko-KR" altLang="en-US" sz="2000" b="1" dirty="0"/>
          </a:p>
        </p:txBody>
      </p:sp>
      <p:sp>
        <p:nvSpPr>
          <p:cNvPr id="7" name="위쪽 화살표 설명선 6"/>
          <p:cNvSpPr/>
          <p:nvPr/>
        </p:nvSpPr>
        <p:spPr>
          <a:xfrm>
            <a:off x="7958534" y="4832538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씨아노</a:t>
            </a:r>
            <a:endParaRPr lang="ko-KR" altLang="en-US" sz="2000" b="1" dirty="0"/>
          </a:p>
        </p:txBody>
      </p:sp>
      <p:sp>
        <p:nvSpPr>
          <p:cNvPr id="8" name="위쪽 화살표 설명선 7"/>
          <p:cNvSpPr/>
          <p:nvPr/>
        </p:nvSpPr>
        <p:spPr>
          <a:xfrm>
            <a:off x="2837894" y="4841879"/>
            <a:ext cx="1744393" cy="1111348"/>
          </a:xfrm>
          <a:prstGeom prst="upArrow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텐서플로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61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544" y="300627"/>
            <a:ext cx="5387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케라스를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사용한 개발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빠르게 둘러보기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83212" y="2855746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입력 </a:t>
            </a:r>
            <a:r>
              <a:rPr lang="ko-KR" altLang="en-US" sz="2000" b="1" dirty="0" err="1" smtClean="0"/>
              <a:t>텐서와</a:t>
            </a:r>
            <a:r>
              <a:rPr lang="ko-KR" altLang="en-US" sz="2000" b="1" dirty="0" smtClean="0"/>
              <a:t> 타깃 </a:t>
            </a:r>
            <a:r>
              <a:rPr lang="ko-KR" altLang="en-US" sz="2000" b="1" dirty="0" err="1" smtClean="0"/>
              <a:t>텐서로</a:t>
            </a:r>
            <a:r>
              <a:rPr lang="ko-KR" altLang="en-US" sz="2000" b="1" dirty="0" smtClean="0"/>
              <a:t> 이루어진 훈련 데이터를 정의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83212" y="3749333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입력과 타깃을 </a:t>
            </a:r>
            <a:r>
              <a:rPr lang="ko-KR" altLang="en-US" sz="2000" b="1" dirty="0" err="1" smtClean="0"/>
              <a:t>매핑하는</a:t>
            </a:r>
            <a:r>
              <a:rPr lang="ko-KR" altLang="en-US" sz="2000" b="1" dirty="0" smtClean="0"/>
              <a:t> 층으로 이루어진 네트워크를 정의</a:t>
            </a:r>
            <a:endParaRPr lang="ko-KR" altLang="en-US" sz="20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83212" y="4639416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손실 함수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모니터링하기</a:t>
            </a:r>
            <a:r>
              <a:rPr lang="ko-KR" altLang="en-US" sz="2000" b="1" dirty="0" smtClean="0"/>
              <a:t> 위한 측정 지표를 선택하여 학습 과정 설정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83212" y="5529499"/>
            <a:ext cx="9748911" cy="5908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훈련 데이터에 대해 모델의 </a:t>
            </a:r>
            <a:r>
              <a:rPr lang="en-US" altLang="ko-KR" sz="2000" b="1" dirty="0" smtClean="0"/>
              <a:t>fit() </a:t>
            </a:r>
            <a:r>
              <a:rPr lang="ko-KR" altLang="en-US" sz="2000" b="1" dirty="0" err="1" smtClean="0"/>
              <a:t>메서드를</a:t>
            </a:r>
            <a:r>
              <a:rPr lang="ko-KR" altLang="en-US" sz="2000" b="1" dirty="0" smtClean="0"/>
              <a:t> 반복적으로 호출</a:t>
            </a:r>
            <a:endParaRPr lang="ko-KR" altLang="en-US" sz="2000" b="1" dirty="0"/>
          </a:p>
        </p:txBody>
      </p:sp>
      <p:sp>
        <p:nvSpPr>
          <p:cNvPr id="3" name="아래쪽 화살표 설명선 2"/>
          <p:cNvSpPr/>
          <p:nvPr/>
        </p:nvSpPr>
        <p:spPr>
          <a:xfrm>
            <a:off x="6654019" y="1702191"/>
            <a:ext cx="2869809" cy="845491"/>
          </a:xfrm>
          <a:prstGeom prst="downArrowCallout">
            <a:avLst>
              <a:gd name="adj1" fmla="val 31656"/>
              <a:gd name="adj2" fmla="val 44966"/>
              <a:gd name="adj3" fmla="val 25000"/>
              <a:gd name="adj4" fmla="val 649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/>
              <a:t>케라스</a:t>
            </a:r>
            <a:r>
              <a:rPr lang="ko-KR" altLang="en-US" sz="2000" b="1" dirty="0" smtClean="0"/>
              <a:t> 작업 흐름</a:t>
            </a:r>
            <a:endParaRPr lang="ko-KR" altLang="en-US" sz="2000" b="1" dirty="0"/>
          </a:p>
        </p:txBody>
      </p:sp>
      <p:sp>
        <p:nvSpPr>
          <p:cNvPr id="4" name="아래쪽 화살표 3"/>
          <p:cNvSpPr/>
          <p:nvPr/>
        </p:nvSpPr>
        <p:spPr>
          <a:xfrm>
            <a:off x="5824025" y="3464161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824025" y="4340176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824025" y="5230259"/>
            <a:ext cx="323557" cy="28081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3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544" y="300627"/>
            <a:ext cx="5387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i="1" dirty="0" err="1" smtClean="0">
                <a:solidFill>
                  <a:prstClr val="white"/>
                </a:solidFill>
              </a:rPr>
              <a:t>케라스를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 사용한 개발 </a:t>
            </a:r>
            <a:r>
              <a:rPr lang="en-US" altLang="ko-KR" sz="4000" i="1" dirty="0" smtClean="0">
                <a:solidFill>
                  <a:prstClr val="white"/>
                </a:solidFill>
              </a:rPr>
              <a:t>:</a:t>
            </a:r>
            <a:r>
              <a:rPr lang="ko-KR" altLang="en-US" sz="4000" i="1" dirty="0" smtClean="0">
                <a:solidFill>
                  <a:prstClr val="white"/>
                </a:solidFill>
              </a:rPr>
              <a:t>빠르게 둘러보기</a:t>
            </a:r>
            <a:endParaRPr lang="en-US" altLang="ko-KR" sz="4000" i="1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993" y="2629386"/>
            <a:ext cx="10016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Sequential </a:t>
            </a:r>
            <a:r>
              <a:rPr lang="ko-KR" altLang="en-US" sz="2000" dirty="0" smtClean="0">
                <a:solidFill>
                  <a:schemeClr val="bg1"/>
                </a:solidFill>
              </a:rPr>
              <a:t>클래스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▶ 가장 자주 사용하는 구조인 층을 순서대로 쌓아 올린 네트워크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</a:rPr>
              <a:t>함수형 </a:t>
            </a:r>
            <a:r>
              <a:rPr lang="en-US" altLang="ko-KR" sz="2000" dirty="0" smtClean="0">
                <a:solidFill>
                  <a:schemeClr val="bg1"/>
                </a:solidFill>
              </a:rPr>
              <a:t>API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▶ 완전히 임의의 구조를 만들 수 있는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비순환</a:t>
            </a:r>
            <a:r>
              <a:rPr lang="ko-KR" altLang="en-US" sz="2000" dirty="0" smtClean="0">
                <a:solidFill>
                  <a:schemeClr val="bg1"/>
                </a:solidFill>
              </a:rPr>
              <a:t> 유향 그래프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468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동라스틱</cp:lastModifiedBy>
  <cp:revision>20</cp:revision>
  <dcterms:created xsi:type="dcterms:W3CDTF">2019-10-10T04:32:21Z</dcterms:created>
  <dcterms:modified xsi:type="dcterms:W3CDTF">2021-01-09T12:59:21Z</dcterms:modified>
</cp:coreProperties>
</file>