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618DE-766D-2228-2371-39C2928C94D5}" v="62" dt="2021-01-10T09:48:26.246"/>
    <p1510:client id="{8CD3FDB8-9ACF-0259-D7A5-7151462ABA8A}" v="103" dt="2021-01-11T08:10:21.991"/>
    <p1510:client id="{F5317252-2642-3589-99A4-0493DDBC1E22}" v="1907" dt="2021-01-10T09:35:17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00840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900" dirty="0">
                <a:ea typeface="맑은 고딕"/>
              </a:rPr>
              <a:t>2.5 첫 번째 예제 다시 살펴보기</a:t>
            </a:r>
            <a:br>
              <a:rPr lang="ko-KR" altLang="en-US" sz="2900" dirty="0">
                <a:ea typeface="맑은 고딕"/>
              </a:rPr>
            </a:br>
            <a:br>
              <a:rPr lang="ko-KR" altLang="en-US" sz="2900" dirty="0">
                <a:ea typeface="맑은 고딕"/>
              </a:rPr>
            </a:br>
            <a:r>
              <a:rPr lang="ko-KR" altLang="en-US" sz="2900" dirty="0">
                <a:ea typeface="맑은 고딕"/>
              </a:rPr>
              <a:t>2.6 요약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B8F5E-0929-47CF-8AE2-F9F876B5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61157-2DE4-4505-A994-A358839A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921"/>
            <a:ext cx="10515600" cy="51046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이전 절에서 배웠던 내용을 이용하여 코드를 자세히 리뷰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입력 데이터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train_images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train_labels</a:t>
            </a:r>
            <a:r>
              <a:rPr lang="ko-KR" altLang="en-US" dirty="0">
                <a:ea typeface="맑은 고딕"/>
              </a:rPr>
              <a:t>), (</a:t>
            </a:r>
            <a:r>
              <a:rPr lang="ko-KR" altLang="en-US" dirty="0" err="1">
                <a:ea typeface="맑은 고딕"/>
              </a:rPr>
              <a:t>test_images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test_labels</a:t>
            </a:r>
            <a:r>
              <a:rPr lang="ko-KR" altLang="en-US" dirty="0">
                <a:ea typeface="맑은 고딕"/>
              </a:rPr>
              <a:t>) = </a:t>
            </a:r>
            <a:r>
              <a:rPr lang="ko-KR" altLang="en-US" dirty="0" err="1">
                <a:ea typeface="맑은 고딕"/>
              </a:rPr>
              <a:t>mnist.load_data</a:t>
            </a:r>
            <a:r>
              <a:rPr lang="ko-KR" altLang="en-US" dirty="0">
                <a:ea typeface="맑은 고딕"/>
              </a:rPr>
              <a:t>()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train_images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train_image.reshape</a:t>
            </a:r>
            <a:r>
              <a:rPr lang="ko-KR" altLang="en-US" dirty="0">
                <a:ea typeface="맑은 고딕"/>
              </a:rPr>
              <a:t>((</a:t>
            </a:r>
            <a:r>
              <a:rPr lang="ko-KR" altLang="en-US" dirty="0">
                <a:solidFill>
                  <a:schemeClr val="accent6"/>
                </a:solidFill>
                <a:ea typeface="맑은 고딕"/>
              </a:rPr>
              <a:t>60000,28*28</a:t>
            </a:r>
            <a:r>
              <a:rPr lang="ko-KR" altLang="en-US" dirty="0">
                <a:ea typeface="맑은 고딕"/>
              </a:rPr>
              <a:t>))</a:t>
            </a: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train_images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train_images.astype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>
                <a:solidFill>
                  <a:schemeClr val="accent2"/>
                </a:solidFill>
                <a:ea typeface="맑은 고딕"/>
              </a:rPr>
              <a:t>'float32'</a:t>
            </a:r>
            <a:r>
              <a:rPr lang="ko-KR" altLang="en-US" dirty="0">
                <a:ea typeface="맑은 고딕"/>
              </a:rPr>
              <a:t>) / </a:t>
            </a:r>
            <a:r>
              <a:rPr lang="ko-KR" altLang="en-US" dirty="0">
                <a:solidFill>
                  <a:schemeClr val="accent6"/>
                </a:solidFill>
                <a:ea typeface="맑은 고딕"/>
              </a:rPr>
              <a:t>255</a:t>
            </a:r>
          </a:p>
          <a:p>
            <a:pPr marL="0" indent="0">
              <a:buNone/>
            </a:pPr>
            <a:endParaRPr lang="ko-KR" altLang="en-US" dirty="0">
              <a:solidFill>
                <a:schemeClr val="accent6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test_images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test_images.reshape</a:t>
            </a:r>
            <a:r>
              <a:rPr lang="ko-KR" altLang="en-US" dirty="0">
                <a:ea typeface="맑은 고딕"/>
              </a:rPr>
              <a:t>((</a:t>
            </a:r>
            <a:r>
              <a:rPr lang="ko-KR" altLang="en-US" dirty="0">
                <a:solidFill>
                  <a:schemeClr val="accent6"/>
                </a:solidFill>
                <a:ea typeface="맑은 고딕"/>
              </a:rPr>
              <a:t>10000,28*28</a:t>
            </a:r>
            <a:r>
              <a:rPr lang="ko-KR" altLang="en-US" dirty="0">
                <a:ea typeface="맑은 고딕"/>
              </a:rPr>
              <a:t>))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test_images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=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test_images.astype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chemeClr val="accent2"/>
                </a:solidFill>
                <a:ea typeface="맑은 고딕"/>
              </a:rPr>
              <a:t>'float32'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) / </a:t>
            </a:r>
            <a:r>
              <a:rPr lang="ko-KR" altLang="en-US" dirty="0">
                <a:solidFill>
                  <a:schemeClr val="accent6"/>
                </a:solidFill>
                <a:ea typeface="맑은 고딕"/>
              </a:rPr>
              <a:t>255</a:t>
            </a:r>
          </a:p>
          <a:p>
            <a:pPr marL="0" indent="0">
              <a:buNone/>
            </a:pPr>
            <a:endParaRPr lang="ko-KR" altLang="en-US" dirty="0">
              <a:solidFill>
                <a:schemeClr val="accent6"/>
              </a:solidFill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accent6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5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E3B4-E49D-4A7E-AEB2-88AAC885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AE8E6-05E4-4A3D-BC23-88DAABC6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500" dirty="0">
                <a:ea typeface="맑은 고딕"/>
              </a:rPr>
              <a:t>신경망</a:t>
            </a:r>
            <a:endParaRPr lang="ko-KR" sz="2500">
              <a:ea typeface="맑은 고딕"/>
            </a:endParaRPr>
          </a:p>
          <a:p>
            <a:pPr marL="0" indent="0">
              <a:buNone/>
            </a:pPr>
            <a:endParaRPr lang="ko-KR" altLang="en-US" sz="25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500" dirty="0" err="1">
                <a:ea typeface="맑은 고딕"/>
              </a:rPr>
              <a:t>network</a:t>
            </a:r>
            <a:r>
              <a:rPr lang="ko-KR" altLang="en-US" sz="2500" dirty="0">
                <a:ea typeface="맑은 고딕"/>
              </a:rPr>
              <a:t> = </a:t>
            </a:r>
            <a:r>
              <a:rPr lang="ko-KR" altLang="en-US" sz="2500" dirty="0" err="1">
                <a:ea typeface="맑은 고딕"/>
              </a:rPr>
              <a:t>models.Sequential</a:t>
            </a:r>
            <a:r>
              <a:rPr lang="ko-KR" altLang="en-US" sz="2500" dirty="0">
                <a:ea typeface="맑은 고딕"/>
              </a:rPr>
              <a:t>()</a:t>
            </a:r>
          </a:p>
          <a:p>
            <a:pPr marL="0" indent="0">
              <a:buNone/>
            </a:pPr>
            <a:r>
              <a:rPr lang="ko-KR" altLang="en-US" sz="2500" dirty="0" err="1">
                <a:ea typeface="맑은 고딕"/>
              </a:rPr>
              <a:t>network.add</a:t>
            </a:r>
            <a:r>
              <a:rPr lang="ko-KR" altLang="en-US" sz="2500" dirty="0">
                <a:ea typeface="맑은 고딕"/>
              </a:rPr>
              <a:t>(</a:t>
            </a:r>
            <a:r>
              <a:rPr lang="ko-KR" altLang="en-US" sz="2500" dirty="0" err="1">
                <a:ea typeface="맑은 고딕"/>
              </a:rPr>
              <a:t>layers.Dense</a:t>
            </a:r>
            <a:r>
              <a:rPr lang="ko-KR" altLang="en-US" sz="2500" dirty="0">
                <a:ea typeface="맑은 고딕"/>
              </a:rPr>
              <a:t>(512, </a:t>
            </a:r>
            <a:r>
              <a:rPr lang="ko-KR" altLang="en-US" sz="2500" dirty="0" err="1">
                <a:ea typeface="맑은 고딕"/>
              </a:rPr>
              <a:t>activatioin</a:t>
            </a:r>
            <a:r>
              <a:rPr lang="ko-KR" altLang="en-US" sz="2500" dirty="0">
                <a:ea typeface="맑은 고딕"/>
              </a:rPr>
              <a:t>='</a:t>
            </a:r>
            <a:r>
              <a:rPr lang="ko-KR" altLang="en-US" sz="2500" dirty="0" err="1">
                <a:ea typeface="맑은 고딕"/>
              </a:rPr>
              <a:t>relu</a:t>
            </a:r>
            <a:r>
              <a:rPr lang="ko-KR" altLang="en-US" sz="2500" dirty="0">
                <a:ea typeface="맑은 고딕"/>
              </a:rPr>
              <a:t>', </a:t>
            </a:r>
            <a:r>
              <a:rPr lang="ko-KR" altLang="en-US" sz="2500" dirty="0" err="1">
                <a:ea typeface="맑은 고딕"/>
              </a:rPr>
              <a:t>input_shape</a:t>
            </a:r>
            <a:r>
              <a:rPr lang="ko-KR" altLang="en-US" sz="2500" dirty="0">
                <a:ea typeface="맑은 고딕"/>
              </a:rPr>
              <a:t>(28*28,)))</a:t>
            </a:r>
          </a:p>
          <a:p>
            <a:pPr marL="0" indent="0">
              <a:buNone/>
            </a:pPr>
            <a:r>
              <a:rPr lang="ko-KR" altLang="en-US" sz="2500" dirty="0" err="1">
                <a:ea typeface="맑은 고딕"/>
              </a:rPr>
              <a:t>network.add</a:t>
            </a:r>
            <a:r>
              <a:rPr lang="ko-KR" altLang="en-US" sz="2500" dirty="0">
                <a:ea typeface="맑은 고딕"/>
              </a:rPr>
              <a:t>(</a:t>
            </a:r>
            <a:r>
              <a:rPr lang="ko-KR" altLang="en-US" sz="2500" dirty="0" err="1">
                <a:ea typeface="맑은 고딕"/>
              </a:rPr>
              <a:t>layers.Dense</a:t>
            </a:r>
            <a:r>
              <a:rPr lang="ko-KR" altLang="en-US" sz="2500" dirty="0">
                <a:ea typeface="맑은 고딕"/>
              </a:rPr>
              <a:t>(10,activation='</a:t>
            </a:r>
            <a:r>
              <a:rPr lang="ko-KR" altLang="en-US" sz="2500" dirty="0" err="1">
                <a:ea typeface="맑은 고딕"/>
              </a:rPr>
              <a:t>softmax</a:t>
            </a:r>
            <a:r>
              <a:rPr lang="ko-KR" altLang="en-US" sz="2500" dirty="0">
                <a:ea typeface="맑은 고딕"/>
              </a:rPr>
              <a:t>'))</a:t>
            </a:r>
          </a:p>
          <a:p>
            <a:pPr marL="0" indent="0">
              <a:buNone/>
            </a:pPr>
            <a:endParaRPr lang="ko-KR" altLang="en-US" sz="25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500" dirty="0">
                <a:ea typeface="맑은 고딕"/>
              </a:rPr>
              <a:t>2개의 </a:t>
            </a:r>
            <a:r>
              <a:rPr lang="ko-KR" altLang="en-US" sz="2500" dirty="0" err="1">
                <a:ea typeface="맑은 고딕"/>
              </a:rPr>
              <a:t>Dense</a:t>
            </a:r>
            <a:r>
              <a:rPr lang="ko-KR" altLang="en-US" sz="2500" dirty="0">
                <a:ea typeface="맑은 고딕"/>
              </a:rPr>
              <a:t> 층이 연결되어 있고, 각 층은 가중치 </a:t>
            </a:r>
            <a:r>
              <a:rPr lang="ko-KR" altLang="en-US" sz="2500" dirty="0" err="1">
                <a:ea typeface="맑은 고딕"/>
              </a:rPr>
              <a:t>텐서를</a:t>
            </a:r>
            <a:r>
              <a:rPr lang="ko-KR" altLang="en-US" sz="2500" dirty="0">
                <a:ea typeface="맑은 고딕"/>
              </a:rPr>
              <a:t> 포함하여 입력 데이터에 대한 몇개의 간단한 </a:t>
            </a:r>
            <a:r>
              <a:rPr lang="ko-KR" altLang="en-US" sz="2500" dirty="0" err="1">
                <a:ea typeface="맑은 고딕"/>
              </a:rPr>
              <a:t>텐서</a:t>
            </a:r>
            <a:r>
              <a:rPr lang="ko-KR" altLang="en-US" sz="2500" dirty="0">
                <a:ea typeface="맑은 고딕"/>
              </a:rPr>
              <a:t> 연산을 적용</a:t>
            </a:r>
          </a:p>
        </p:txBody>
      </p:sp>
    </p:spTree>
    <p:extLst>
      <p:ext uri="{BB962C8B-B14F-4D97-AF65-F5344CB8AC3E}">
        <p14:creationId xmlns:p14="http://schemas.microsoft.com/office/powerpoint/2010/main" val="1124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C908F-8A20-4990-BF09-A61B5AF6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299D95E-0198-43A3-B25F-CD957AA0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448" y="1991952"/>
            <a:ext cx="7694468" cy="4287115"/>
          </a:xfrm>
        </p:spPr>
      </p:pic>
    </p:spTree>
    <p:extLst>
      <p:ext uri="{BB962C8B-B14F-4D97-AF65-F5344CB8AC3E}">
        <p14:creationId xmlns:p14="http://schemas.microsoft.com/office/powerpoint/2010/main" val="326033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DEED4-3B3F-4684-B483-2378320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25E23-58A7-41A1-9298-E2F9EF8F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네트워크를 컴파일 하는 단계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network.compile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optimizer</a:t>
            </a:r>
            <a:r>
              <a:rPr lang="ko-KR" altLang="en-US" dirty="0">
                <a:ea typeface="맑은 고딕"/>
              </a:rPr>
              <a:t>='</a:t>
            </a:r>
            <a:r>
              <a:rPr lang="ko-KR" altLang="en-US" dirty="0" err="1">
                <a:ea typeface="맑은 고딕"/>
              </a:rPr>
              <a:t>rmsprop</a:t>
            </a:r>
            <a:r>
              <a:rPr lang="ko-KR" altLang="en-US" dirty="0">
                <a:ea typeface="맑은 고딕"/>
              </a:rPr>
              <a:t>',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                   </a:t>
            </a:r>
            <a:r>
              <a:rPr lang="ko-KR" altLang="en-US" dirty="0" err="1">
                <a:ea typeface="맑은 고딕"/>
              </a:rPr>
              <a:t>loss</a:t>
            </a:r>
            <a:r>
              <a:rPr lang="ko-KR" altLang="en-US" dirty="0">
                <a:ea typeface="맑은 고딕"/>
              </a:rPr>
              <a:t>='</a:t>
            </a:r>
            <a:r>
              <a:rPr lang="ko-KR" altLang="en-US" dirty="0" err="1">
                <a:ea typeface="맑은 고딕"/>
              </a:rPr>
              <a:t>categorical_crossentropy</a:t>
            </a:r>
            <a:r>
              <a:rPr lang="ko-KR" altLang="en-US" dirty="0">
                <a:ea typeface="맑은 고딕"/>
              </a:rPr>
              <a:t>',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                   </a:t>
            </a:r>
            <a:r>
              <a:rPr lang="ko-KR" altLang="en-US" dirty="0" err="1">
                <a:ea typeface="맑은 고딕"/>
              </a:rPr>
              <a:t>metrics</a:t>
            </a:r>
            <a:r>
              <a:rPr lang="ko-KR" altLang="en-US" dirty="0">
                <a:ea typeface="맑은 고딕"/>
              </a:rPr>
              <a:t> = ['</a:t>
            </a:r>
            <a:r>
              <a:rPr lang="ko-KR" altLang="en-US" dirty="0" err="1">
                <a:ea typeface="맑은 고딕"/>
              </a:rPr>
              <a:t>accuracy</a:t>
            </a:r>
            <a:r>
              <a:rPr lang="ko-KR" altLang="en-US" dirty="0">
                <a:ea typeface="맑은 고딕"/>
              </a:rPr>
              <a:t>'])</a:t>
            </a:r>
          </a:p>
          <a:p>
            <a:r>
              <a:rPr lang="ko-KR" altLang="en-US" dirty="0">
                <a:ea typeface="맑은 고딕"/>
              </a:rPr>
              <a:t>훈련 반복</a:t>
            </a: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network.fit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train_images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train_labels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epochs</a:t>
            </a:r>
            <a:r>
              <a:rPr lang="ko-KR" altLang="en-US" dirty="0">
                <a:ea typeface="맑은 고딕"/>
              </a:rPr>
              <a:t>=5, </a:t>
            </a:r>
            <a:r>
              <a:rPr lang="ko-KR" altLang="en-US" dirty="0" err="1">
                <a:ea typeface="맑은 고딕"/>
              </a:rPr>
              <a:t>batch_size</a:t>
            </a:r>
            <a:r>
              <a:rPr lang="ko-KR" altLang="en-US" dirty="0">
                <a:ea typeface="맑은 고딕"/>
              </a:rPr>
              <a:t>=128)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1375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83123-3FFB-4F0D-83D2-1880B1E1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2.5 첫 번째 예제 다시 살펴보기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B88EB97-89C6-4A55-935A-40267D4CD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49" y="1527520"/>
            <a:ext cx="8113272" cy="4351338"/>
          </a:xfrm>
        </p:spPr>
      </p:pic>
    </p:spTree>
    <p:extLst>
      <p:ext uri="{BB962C8B-B14F-4D97-AF65-F5344CB8AC3E}">
        <p14:creationId xmlns:p14="http://schemas.microsoft.com/office/powerpoint/2010/main" val="171198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5B449-38AA-4294-A796-149385CA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2.6 요약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17C43-4897-40DF-A63E-1C4099CF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학습(</a:t>
            </a:r>
            <a:r>
              <a:rPr lang="ko-KR" altLang="en-US" dirty="0" err="1">
                <a:ea typeface="맑은 고딕"/>
              </a:rPr>
              <a:t>learning</a:t>
            </a:r>
            <a:r>
              <a:rPr lang="ko-KR" altLang="en-US" dirty="0">
                <a:ea typeface="맑은 고딕"/>
              </a:rPr>
              <a:t>)이란 훈련 데이터 샘플과 그에 상응하는 타깃이 주어졌을 때 손실함수를 최소화 하는 모델 파라미터의 조합을 </a:t>
            </a:r>
            <a:r>
              <a:rPr lang="ko-KR" altLang="en-US" dirty="0" err="1">
                <a:ea typeface="맑은 고딕"/>
              </a:rPr>
              <a:t>찾는것을</a:t>
            </a:r>
            <a:r>
              <a:rPr lang="ko-KR" altLang="en-US" dirty="0">
                <a:ea typeface="맑은 고딕"/>
              </a:rPr>
              <a:t> 의미</a:t>
            </a:r>
          </a:p>
          <a:p>
            <a:r>
              <a:rPr lang="ko-KR" altLang="en-US" dirty="0">
                <a:ea typeface="맑은 고딕"/>
              </a:rPr>
              <a:t>전체 학습 과정은 신경망이 미분 가능한 </a:t>
            </a:r>
            <a:r>
              <a:rPr lang="ko-KR" altLang="en-US" dirty="0" err="1">
                <a:ea typeface="맑은 고딕"/>
              </a:rPr>
              <a:t>텐서</a:t>
            </a:r>
            <a:r>
              <a:rPr lang="ko-KR" altLang="en-US" dirty="0">
                <a:ea typeface="맑은 고딕"/>
              </a:rPr>
              <a:t> 연산으로 연결되어 있기 때문에 가능</a:t>
            </a:r>
          </a:p>
          <a:p>
            <a:r>
              <a:rPr lang="ko-KR" altLang="en-US" dirty="0">
                <a:ea typeface="맑은 고딕"/>
              </a:rPr>
              <a:t>이후에 자주 보게 될 두 가지 핵심 개념은 손실과 </a:t>
            </a:r>
            <a:r>
              <a:rPr lang="ko-KR" altLang="en-US" dirty="0" err="1">
                <a:ea typeface="맑은 고딕"/>
              </a:rPr>
              <a:t>옵티마이저</a:t>
            </a:r>
          </a:p>
          <a:p>
            <a:r>
              <a:rPr lang="ko-KR" altLang="en-US" dirty="0">
                <a:ea typeface="맑은 고딕"/>
              </a:rPr>
              <a:t>손실은 훈련하는 동안 최소화해야 할 양이므로 해결하려는 문제의 성공을 측정하는 데 사용</a:t>
            </a:r>
          </a:p>
          <a:p>
            <a:r>
              <a:rPr lang="ko-KR" altLang="en-US" dirty="0" err="1">
                <a:ea typeface="맑은 고딕"/>
              </a:rPr>
              <a:t>옵티마이저는</a:t>
            </a:r>
            <a:r>
              <a:rPr lang="ko-KR" altLang="en-US" dirty="0">
                <a:ea typeface="맑은 고딕"/>
              </a:rPr>
              <a:t> 손실에 대한 </a:t>
            </a:r>
            <a:r>
              <a:rPr lang="ko-KR" altLang="en-US" dirty="0" err="1">
                <a:ea typeface="맑은 고딕"/>
              </a:rPr>
              <a:t>그래디언트가</a:t>
            </a:r>
            <a:r>
              <a:rPr lang="ko-KR" altLang="en-US" dirty="0">
                <a:ea typeface="맑은 고딕"/>
              </a:rPr>
              <a:t> 파라미터를 업데이트 하는 정확한 방식을 정의</a:t>
            </a:r>
          </a:p>
        </p:txBody>
      </p:sp>
    </p:spTree>
    <p:extLst>
      <p:ext uri="{BB962C8B-B14F-4D97-AF65-F5344CB8AC3E}">
        <p14:creationId xmlns:p14="http://schemas.microsoft.com/office/powerpoint/2010/main" val="376055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2.5 첫 번째 예제 다시 살펴보기  2.6 요약</vt:lpstr>
      <vt:lpstr>2.5 첫 번째 예제 다시 살펴보기</vt:lpstr>
      <vt:lpstr>2.5 첫 번째 예제 다시 살펴보기</vt:lpstr>
      <vt:lpstr>2.5 첫 번째 예제 다시 살펴보기</vt:lpstr>
      <vt:lpstr>2.5 첫 번째 예제 다시 살펴보기</vt:lpstr>
      <vt:lpstr>2.5 첫 번째 예제 다시 살펴보기</vt:lpstr>
      <vt:lpstr>2.6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</cp:revision>
  <dcterms:created xsi:type="dcterms:W3CDTF">2021-01-10T09:16:24Z</dcterms:created>
  <dcterms:modified xsi:type="dcterms:W3CDTF">2021-01-11T08:10:29Z</dcterms:modified>
</cp:coreProperties>
</file>