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1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2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8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31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7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7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4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9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8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F88535-0829-498F-8823-EF76043716F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A08E35-C2BE-473A-B3E7-2759287A7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4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400" dirty="0" smtClean="0"/>
              <a:t>4</a:t>
            </a:r>
            <a:r>
              <a:rPr lang="ko-KR" altLang="en-US" sz="4400" dirty="0" smtClean="0"/>
              <a:t>장 머신 러닝의 기본요소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B</a:t>
            </a:r>
            <a:r>
              <a:rPr lang="ko-KR" altLang="en-US" dirty="0" smtClean="0"/>
              <a:t>팀 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7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성공 지표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성공하기 위해서는 성공이 무엇인가를 정의해야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ex) </a:t>
            </a:r>
            <a:r>
              <a:rPr lang="ko-KR" altLang="en-US" sz="2000" dirty="0" smtClean="0"/>
              <a:t>정확도</a:t>
            </a:r>
            <a:r>
              <a:rPr lang="en-US" altLang="ko-KR" sz="2000" dirty="0"/>
              <a:t>, </a:t>
            </a:r>
            <a:r>
              <a:rPr lang="ko-KR" altLang="en-US" sz="2000" dirty="0"/>
              <a:t>정밀도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재현율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성공의 </a:t>
            </a:r>
            <a:r>
              <a:rPr lang="ko-KR" altLang="en-US" sz="2000" dirty="0"/>
              <a:t>지표가 </a:t>
            </a:r>
            <a:r>
              <a:rPr lang="ko-KR" altLang="en-US" sz="2000" dirty="0" smtClean="0"/>
              <a:t>모델을 최적화할 </a:t>
            </a:r>
            <a:r>
              <a:rPr lang="ko-KR" altLang="en-US" sz="2000" dirty="0"/>
              <a:t>손실함수를 선택하는 기준이 된다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클래스 분포가 균일한 분류 문제</a:t>
            </a:r>
            <a:r>
              <a:rPr lang="en-US" altLang="ko-KR" sz="2000" dirty="0" smtClean="0"/>
              <a:t>           -&gt; </a:t>
            </a:r>
            <a:r>
              <a:rPr lang="ko-KR" altLang="en-US" sz="2000" dirty="0"/>
              <a:t>정확도와</a:t>
            </a:r>
            <a:r>
              <a:rPr lang="en-US" altLang="ko-KR" sz="2000" dirty="0"/>
              <a:t> </a:t>
            </a:r>
            <a:r>
              <a:rPr lang="en-US" altLang="ko-KR" sz="2000"/>
              <a:t>ROC </a:t>
            </a:r>
            <a:r>
              <a:rPr lang="en-US" altLang="ko-KR" sz="2000" smtClean="0"/>
              <a:t>AUC</a:t>
            </a:r>
          </a:p>
          <a:p>
            <a:pPr marL="457200" indent="-457200">
              <a:buAutoNum type="arabicPeriod"/>
            </a:pPr>
            <a:r>
              <a:rPr lang="ko-KR" altLang="en-US" sz="2000" smtClean="0"/>
              <a:t>클래스 </a:t>
            </a:r>
            <a:r>
              <a:rPr lang="ko-KR" altLang="en-US" sz="2000" dirty="0"/>
              <a:t>분포가 균일하지 않은 </a:t>
            </a:r>
            <a:r>
              <a:rPr lang="ko-KR" altLang="en-US" sz="2000" dirty="0" smtClean="0"/>
              <a:t>문제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dirty="0"/>
              <a:t>-&gt; </a:t>
            </a:r>
            <a:r>
              <a:rPr lang="ko-KR" altLang="en-US" sz="2000" dirty="0"/>
              <a:t>정밀도와 </a:t>
            </a:r>
            <a:r>
              <a:rPr lang="ko-KR" altLang="en-US" sz="2000" dirty="0" err="1" smtClean="0"/>
              <a:t>재현율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058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평가 방법 선택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홀드아웃 검증 세트 분리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데이터가 풍부할 </a:t>
            </a:r>
            <a:r>
              <a:rPr lang="ko-KR" altLang="en-US" sz="2000" dirty="0"/>
              <a:t>때</a:t>
            </a:r>
            <a:r>
              <a:rPr lang="ko-KR" altLang="en-US" sz="2000" dirty="0" smtClean="0"/>
              <a:t> 사용한다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K-</a:t>
            </a:r>
            <a:r>
              <a:rPr lang="ko-KR" altLang="en-US" sz="2000" b="1" dirty="0" smtClean="0"/>
              <a:t>겹 교차 검증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홀드아웃 검증을 사용하기에 데이터가 너무 적을 때 사용한다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 smtClean="0"/>
              <a:t>반복 </a:t>
            </a:r>
            <a:r>
              <a:rPr lang="en-US" altLang="ko-KR" sz="2000" b="1" dirty="0" smtClean="0"/>
              <a:t>K-</a:t>
            </a:r>
            <a:r>
              <a:rPr lang="ko-KR" altLang="en-US" sz="2000" b="1" dirty="0" smtClean="0"/>
              <a:t>겹 교차 검증 </a:t>
            </a:r>
            <a:r>
              <a:rPr lang="en-US" altLang="ko-KR" sz="2000" b="1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데이터가 매우 적고 매우 정확한 모델 평가가 필요할 때 사용한다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3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데이터 준비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타깃 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머신 러닝 모델을 심층 신경망이라고 가정한다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데이터는 </a:t>
            </a:r>
            <a:r>
              <a:rPr lang="ko-KR" altLang="en-US" sz="2000" b="1" dirty="0" err="1" smtClean="0"/>
              <a:t>텐서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텐서에</a:t>
            </a:r>
            <a:r>
              <a:rPr lang="ko-KR" altLang="en-US" sz="2000" dirty="0" smtClean="0"/>
              <a:t> 있는 값은 작은 값으로 스케일 조정되어 있다</a:t>
            </a:r>
            <a:r>
              <a:rPr lang="en-US" altLang="ko-KR" sz="2000" dirty="0" smtClean="0"/>
              <a:t>. Ex) [-1, 1], [0, 1]</a:t>
            </a:r>
          </a:p>
          <a:p>
            <a:r>
              <a:rPr lang="ko-KR" altLang="en-US" sz="2000" dirty="0" smtClean="0"/>
              <a:t>데이터의 특성들이 </a:t>
            </a:r>
            <a:r>
              <a:rPr lang="ko-KR" altLang="en-US" sz="2000" dirty="0"/>
              <a:t>범</a:t>
            </a:r>
            <a:r>
              <a:rPr lang="ko-KR" altLang="en-US" sz="2000" dirty="0" smtClean="0"/>
              <a:t>위가 다르면 </a:t>
            </a:r>
            <a:r>
              <a:rPr lang="ko-KR" altLang="en-US" sz="2000" b="1" dirty="0" smtClean="0"/>
              <a:t>정규화</a:t>
            </a:r>
            <a:r>
              <a:rPr lang="ko-KR" altLang="en-US" sz="2000" dirty="0" smtClean="0"/>
              <a:t>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특성 공학을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수행할 수 있다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데이터가 적을 때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93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기본보다 나은 모델 훈련하기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 단계의 목표는 </a:t>
            </a: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통계적 </a:t>
            </a:r>
            <a:r>
              <a:rPr lang="ko-KR" altLang="en-US" sz="2000" b="1" dirty="0" err="1" smtClean="0"/>
              <a:t>검정력</a:t>
            </a:r>
            <a:r>
              <a:rPr lang="en-US" altLang="ko-KR" sz="2000" b="1" dirty="0" smtClean="0"/>
              <a:t>”</a:t>
            </a:r>
            <a:r>
              <a:rPr lang="ko-KR" altLang="en-US" sz="2000" dirty="0" smtClean="0"/>
              <a:t>을 달성하는 것입니다</a:t>
            </a:r>
            <a:r>
              <a:rPr lang="en-US" altLang="ko-KR" sz="2000" dirty="0" smtClean="0"/>
              <a:t>.</a:t>
            </a:r>
            <a:endParaRPr lang="en-US" altLang="ko-KR" sz="2000" b="1" dirty="0"/>
          </a:p>
          <a:p>
            <a:r>
              <a:rPr lang="ko-KR" altLang="en-US" sz="2000" dirty="0" err="1" smtClean="0">
                <a:latin typeface="+mn-ea"/>
              </a:rPr>
              <a:t>검정력이란</a:t>
            </a:r>
            <a:r>
              <a:rPr lang="en-US" altLang="ko-KR" sz="2000" dirty="0" smtClean="0">
                <a:latin typeface="+mn-ea"/>
              </a:rPr>
              <a:t>? </a:t>
            </a:r>
            <a:r>
              <a:rPr lang="ko-KR" altLang="en-US" sz="2000" dirty="0" smtClean="0">
                <a:latin typeface="+mn-ea"/>
              </a:rPr>
              <a:t>우리가 </a:t>
            </a:r>
            <a:r>
              <a:rPr lang="ko-KR" altLang="en-US" sz="2000" dirty="0">
                <a:latin typeface="+mn-ea"/>
              </a:rPr>
              <a:t>세운 </a:t>
            </a:r>
            <a:r>
              <a:rPr lang="ko-KR" altLang="en-US" sz="2000" dirty="0" smtClean="0">
                <a:latin typeface="+mn-ea"/>
              </a:rPr>
              <a:t>가설이 </a:t>
            </a:r>
            <a:r>
              <a:rPr lang="ko-KR" altLang="en-US" sz="2000" dirty="0">
                <a:latin typeface="+mn-ea"/>
              </a:rPr>
              <a:t>참일 때 이를 채택할 확률을 </a:t>
            </a:r>
            <a:r>
              <a:rPr lang="ko-KR" altLang="en-US" sz="2000" dirty="0" smtClean="0">
                <a:latin typeface="+mn-ea"/>
              </a:rPr>
              <a:t>말한다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latin typeface="+mn-ea"/>
              </a:rPr>
              <a:t>검정력을</a:t>
            </a:r>
            <a:r>
              <a:rPr lang="ko-KR" altLang="en-US" sz="2000" dirty="0" smtClean="0">
                <a:latin typeface="+mn-ea"/>
              </a:rPr>
              <a:t> 가지는 모델일 경우</a:t>
            </a:r>
            <a:r>
              <a:rPr lang="en-US" altLang="ko-KR" sz="2000" dirty="0" smtClean="0">
                <a:latin typeface="+mn-ea"/>
              </a:rPr>
              <a:t>, 3</a:t>
            </a:r>
            <a:r>
              <a:rPr lang="ko-KR" altLang="en-US" sz="2000" dirty="0" smtClean="0">
                <a:latin typeface="+mn-ea"/>
              </a:rPr>
              <a:t>가지 중요한 선택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+mn-ea"/>
              </a:rPr>
              <a:t>마지막 층의 활성화 함수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dirty="0" err="1" smtClean="0">
                <a:latin typeface="+mn-ea"/>
              </a:rPr>
              <a:t>softmax</a:t>
            </a:r>
            <a:r>
              <a:rPr lang="en-US" altLang="ko-KR" sz="2000" dirty="0" smtClean="0">
                <a:latin typeface="+mn-ea"/>
              </a:rPr>
              <a:t>, sigmoid </a:t>
            </a:r>
            <a:r>
              <a:rPr lang="ko-KR" altLang="en-US" sz="2000" dirty="0" smtClean="0">
                <a:latin typeface="+mn-ea"/>
              </a:rPr>
              <a:t>등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+mn-ea"/>
              </a:rPr>
              <a:t>손실 함수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dirty="0" err="1" smtClean="0">
                <a:latin typeface="+mn-ea"/>
              </a:rPr>
              <a:t>binary_crossentropy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mse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+mn-ea"/>
              </a:rPr>
              <a:t>최적화 설정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옵티마이저는</a:t>
            </a:r>
            <a:r>
              <a:rPr lang="ko-KR" altLang="en-US" sz="2000" dirty="0" smtClean="0">
                <a:latin typeface="+mn-ea"/>
              </a:rPr>
              <a:t> 무엇을 사용할지</a:t>
            </a:r>
            <a:r>
              <a:rPr lang="en-US" altLang="ko-KR" sz="2000" dirty="0" smtClean="0">
                <a:latin typeface="+mn-ea"/>
              </a:rPr>
              <a:t>? </a:t>
            </a:r>
            <a:r>
              <a:rPr lang="ko-KR" altLang="en-US" sz="2000" dirty="0" err="1" smtClean="0">
                <a:latin typeface="+mn-ea"/>
              </a:rPr>
              <a:t>학습률은</a:t>
            </a:r>
            <a:r>
              <a:rPr lang="ko-KR" altLang="en-US" sz="2000" dirty="0" smtClean="0">
                <a:latin typeface="+mn-ea"/>
              </a:rPr>
              <a:t> 얼마인지</a:t>
            </a:r>
            <a:r>
              <a:rPr lang="en-US" altLang="ko-KR" sz="2000" dirty="0" smtClean="0">
                <a:latin typeface="+mn-ea"/>
              </a:rPr>
              <a:t>? </a:t>
            </a:r>
            <a:r>
              <a:rPr lang="ko-KR" altLang="en-US" sz="2000" dirty="0" smtClean="0">
                <a:latin typeface="+mn-ea"/>
              </a:rPr>
              <a:t>등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07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3200" dirty="0"/>
              <a:t>기본보다 나은 모델 훈련하기</a:t>
            </a:r>
            <a:endParaRPr lang="ko-KR" altLang="en-US" sz="30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951412"/>
              </p:ext>
            </p:extLst>
          </p:nvPr>
        </p:nvGraphicFramePr>
        <p:xfrm>
          <a:off x="1381125" y="2843213"/>
          <a:ext cx="9601200" cy="3090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0400"/>
                <a:gridCol w="3200400"/>
                <a:gridCol w="3200400"/>
              </a:tblGrid>
              <a:tr h="515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층의 활성화</a:t>
                      </a:r>
                      <a:r>
                        <a:rPr lang="ko-KR" altLang="en-US" baseline="0" dirty="0" smtClean="0"/>
                        <a:t> 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손실함수</a:t>
                      </a:r>
                      <a:endParaRPr lang="ko-KR" altLang="en-US" dirty="0"/>
                    </a:p>
                  </a:txBody>
                  <a:tcPr/>
                </a:tc>
              </a:tr>
              <a:tr h="515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이진 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Sigmoid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binary_crossentropy</a:t>
                      </a:r>
                      <a:endParaRPr lang="ko-KR" altLang="en-US" dirty="0"/>
                    </a:p>
                  </a:txBody>
                  <a:tcPr/>
                </a:tc>
              </a:tr>
              <a:tr h="515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레이블 다중 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Softmax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categorical_crossentropy</a:t>
                      </a:r>
                      <a:endParaRPr lang="ko-KR" altLang="en-US" dirty="0"/>
                    </a:p>
                  </a:txBody>
                  <a:tcPr/>
                </a:tc>
              </a:tr>
              <a:tr h="515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다중 레이블 다중 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Sigmoid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binary_crossentropy</a:t>
                      </a:r>
                      <a:endParaRPr lang="ko-KR" altLang="en-US" dirty="0"/>
                    </a:p>
                  </a:txBody>
                  <a:tcPr/>
                </a:tc>
              </a:tr>
              <a:tr h="515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임의 값에 대한</a:t>
                      </a:r>
                      <a:r>
                        <a:rPr lang="ko-KR" altLang="en-US" baseline="0" dirty="0" smtClean="0"/>
                        <a:t> 회귀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mse</a:t>
                      </a:r>
                      <a:endParaRPr lang="ko-KR" altLang="en-US" dirty="0"/>
                    </a:p>
                  </a:txBody>
                  <a:tcPr/>
                </a:tc>
              </a:tr>
              <a:tr h="51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과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baseline="0" dirty="0" smtClean="0"/>
                        <a:t> 사이 값에 대한 회귀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Sigmoid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mse</a:t>
                      </a:r>
                      <a:r>
                        <a:rPr lang="en-US" altLang="ko-KR" dirty="0" smtClean="0"/>
                        <a:t> or </a:t>
                      </a:r>
                      <a:r>
                        <a:rPr lang="en-US" altLang="ko-KR" dirty="0" err="1" smtClean="0"/>
                        <a:t>binary_crossentropy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과대적합 모델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과소적합과 과대적합 사이에 위치한 모델이 이상적이다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ko-KR" altLang="en-US" sz="2000" dirty="0" smtClean="0"/>
              <a:t>따라서 과대적합이 되도록 만들어 과소적합과 과대적합 사이에 위치한 곳을 찾는다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층을 추가한다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층의 크기를 키운다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/>
              <a:t>Epoch</a:t>
            </a:r>
            <a:r>
              <a:rPr lang="ko-KR" altLang="en-US" sz="2000" dirty="0" smtClean="0"/>
              <a:t>을 늘린다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8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모델 규제와 </a:t>
            </a: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튜닝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 smtClean="0"/>
              <a:t>머신러닝의</a:t>
            </a:r>
            <a:r>
              <a:rPr lang="ko-KR" altLang="en-US" sz="2000" dirty="0" smtClean="0"/>
              <a:t> 대부분의 시간을 차지한다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드롭아웃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레이어</a:t>
            </a:r>
            <a:r>
              <a:rPr lang="ko-KR" altLang="en-US" sz="2000" dirty="0" smtClean="0"/>
              <a:t> 추가</a:t>
            </a:r>
            <a:endParaRPr lang="en-US" altLang="ko-KR" sz="2000" dirty="0" smtClean="0"/>
          </a:p>
          <a:p>
            <a:r>
              <a:rPr lang="en-US" altLang="ko-KR" sz="2000" dirty="0" smtClean="0"/>
              <a:t>Layer</a:t>
            </a:r>
            <a:r>
              <a:rPr lang="ko-KR" altLang="en-US" sz="2000" dirty="0" smtClean="0"/>
              <a:t>를 추가하거나 제거해서 다른 모델을 적용해본다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L1, L2 </a:t>
            </a:r>
            <a:r>
              <a:rPr lang="ko-KR" altLang="en-US" sz="2000" dirty="0" smtClean="0"/>
              <a:t>규제를 추가해본다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하이퍼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수정</a:t>
            </a:r>
            <a:r>
              <a:rPr lang="en-US" altLang="ko-KR" sz="2000" dirty="0" smtClean="0"/>
              <a:t>(layer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유닛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, layer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옵티마이저</a:t>
            </a:r>
            <a:r>
              <a:rPr lang="ko-KR" altLang="en-US" sz="2000" dirty="0" smtClean="0"/>
              <a:t> 함수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학습률</a:t>
            </a:r>
            <a:r>
              <a:rPr lang="ko-KR" altLang="en-US" sz="2000" dirty="0" smtClean="0"/>
              <a:t> 등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특성공학을 시도해본다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44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4.4 </a:t>
            </a:r>
            <a:r>
              <a:rPr lang="ko-KR" altLang="en-US" dirty="0"/>
              <a:t>과대적합과 과소적합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머신러닝의</a:t>
            </a:r>
            <a:r>
              <a:rPr lang="ko-KR" altLang="en-US" sz="2000" dirty="0"/>
              <a:t> 근본적인 이슈는 최적화와 일반화 사이의 </a:t>
            </a:r>
            <a:r>
              <a:rPr lang="ko-KR" altLang="en-US" sz="2000" dirty="0" smtClean="0"/>
              <a:t>줄다리기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최적화 </a:t>
            </a:r>
            <a:r>
              <a:rPr lang="en-US" altLang="ko-KR" sz="2000" dirty="0"/>
              <a:t>: </a:t>
            </a:r>
            <a:r>
              <a:rPr lang="ko-KR" altLang="en-US" sz="2000" b="1" dirty="0"/>
              <a:t>훈련 데이터</a:t>
            </a:r>
            <a:r>
              <a:rPr lang="ko-KR" altLang="en-US" sz="2000" dirty="0"/>
              <a:t>에서 최고의 성능을 얻으려고 모델을 조정하는 과정</a:t>
            </a:r>
            <a:r>
              <a:rPr lang="en-US" altLang="ko-KR" sz="2000" dirty="0"/>
              <a:t> (</a:t>
            </a:r>
            <a:r>
              <a:rPr lang="ko-KR" altLang="en-US" sz="2000" dirty="0"/>
              <a:t>학습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일반화 </a:t>
            </a:r>
            <a:r>
              <a:rPr lang="en-US" altLang="ko-KR" sz="2000" dirty="0"/>
              <a:t>: </a:t>
            </a:r>
            <a:r>
              <a:rPr lang="ko-KR" altLang="en-US" sz="2000" dirty="0"/>
              <a:t>훈련 데이터가 아닌 </a:t>
            </a:r>
            <a:r>
              <a:rPr lang="ko-KR" altLang="en-US" sz="2000" b="1" dirty="0"/>
              <a:t>임의의 데이터</a:t>
            </a:r>
            <a:r>
              <a:rPr lang="ko-KR" altLang="en-US" sz="2000" dirty="0"/>
              <a:t>에서 얼마나 잘 수행하는 지 </a:t>
            </a:r>
            <a:r>
              <a:rPr lang="en-US" altLang="ko-KR" sz="2000" dirty="0"/>
              <a:t>(</a:t>
            </a:r>
            <a:r>
              <a:rPr lang="ko-KR" altLang="en-US" sz="2000" dirty="0"/>
              <a:t>성능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6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과대접합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과소적합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과대적합</a:t>
            </a:r>
            <a:r>
              <a:rPr lang="en-US" altLang="ko-KR" sz="2000" dirty="0" smtClean="0"/>
              <a:t>(overfitting)</a:t>
            </a:r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훈련 데이터의 손실은 낮아지고 검증 데이터의 손실이 증가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과소적합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underfitting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훈련 데이터의 손실이 낮아질수록 검증 데이터의 손실도 감소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아직 성능이 향상될 수 있는 지점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25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과대접합</a:t>
            </a:r>
            <a:r>
              <a:rPr lang="en-US" altLang="ko-KR" dirty="0"/>
              <a:t> / </a:t>
            </a:r>
            <a:r>
              <a:rPr lang="ko-KR" altLang="en-US" dirty="0"/>
              <a:t>과소적합</a:t>
            </a:r>
          </a:p>
        </p:txBody>
      </p:sp>
      <p:pic>
        <p:nvPicPr>
          <p:cNvPr id="1026" name="Picture 2" descr="fig2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16847"/>
            <a:ext cx="4812100" cy="34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91250" y="2616847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파란색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훈련 데이터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B050"/>
                </a:solidFill>
              </a:rPr>
              <a:t>초록색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검증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과대 적합 피하는 방법</a:t>
            </a:r>
            <a:r>
              <a:rPr lang="en-US" altLang="ko-KR" dirty="0" smtClean="0"/>
              <a:t>( = </a:t>
            </a:r>
            <a:r>
              <a:rPr lang="ko-KR" altLang="en-US" dirty="0" smtClean="0"/>
              <a:t>성능 향상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알맞은 </a:t>
            </a:r>
            <a:r>
              <a:rPr lang="en-US" altLang="ko-KR" sz="2000" dirty="0" smtClean="0"/>
              <a:t>layer</a:t>
            </a:r>
            <a:r>
              <a:rPr lang="ko-KR" altLang="en-US" sz="2000" dirty="0" smtClean="0"/>
              <a:t>의 수와 각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layer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유닛</a:t>
            </a:r>
            <a:r>
              <a:rPr lang="ko-KR" altLang="en-US" sz="2000" dirty="0" smtClean="0"/>
              <a:t> 수 결정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규제 강화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 smtClean="0"/>
              <a:t>드롭아웃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레이어</a:t>
            </a:r>
            <a:r>
              <a:rPr lang="ko-KR" altLang="en-US" sz="2000" dirty="0" smtClean="0"/>
              <a:t> 추가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228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가중치 규제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드롭아웃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가중치 규제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가중치 값의 분포를 균일하게 하는 것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- L1 </a:t>
            </a:r>
            <a:r>
              <a:rPr lang="ko-KR" altLang="en-US" sz="2000" dirty="0"/>
              <a:t>규제 </a:t>
            </a:r>
            <a:r>
              <a:rPr lang="en-US" altLang="ko-KR" sz="2000" dirty="0"/>
              <a:t>: </a:t>
            </a:r>
            <a:r>
              <a:rPr lang="ko-KR" altLang="en-US" sz="2000" dirty="0"/>
              <a:t>가중치의 </a:t>
            </a:r>
            <a:r>
              <a:rPr lang="ko-KR" altLang="en-US" sz="2000" b="1" dirty="0"/>
              <a:t>절댓값</a:t>
            </a:r>
            <a:r>
              <a:rPr lang="ko-KR" altLang="en-US" sz="2000" dirty="0"/>
              <a:t>에 비례하는 비용이 추가된다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- L2 </a:t>
            </a:r>
            <a:r>
              <a:rPr lang="ko-KR" altLang="en-US" sz="2000" dirty="0"/>
              <a:t>규제 </a:t>
            </a:r>
            <a:r>
              <a:rPr lang="en-US" altLang="ko-KR" sz="2000" dirty="0"/>
              <a:t>: </a:t>
            </a:r>
            <a:r>
              <a:rPr lang="ko-KR" altLang="en-US" sz="2000" dirty="0"/>
              <a:t>가중치의 </a:t>
            </a:r>
            <a:r>
              <a:rPr lang="ko-KR" altLang="en-US" sz="2000" b="1" dirty="0"/>
              <a:t>제곱</a:t>
            </a:r>
            <a:r>
              <a:rPr lang="ko-KR" altLang="en-US" sz="2000" dirty="0"/>
              <a:t>에 비례하는 비용이 추가된다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드롭아웃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레이어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훈련</a:t>
            </a:r>
            <a:r>
              <a:rPr lang="ko-KR" altLang="en-US" sz="2000" b="1" dirty="0" smtClean="0"/>
              <a:t>하는 동안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무작위</a:t>
            </a:r>
            <a:r>
              <a:rPr lang="ko-KR" altLang="en-US" sz="2000" b="1" dirty="0" smtClean="0"/>
              <a:t>로 층의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일부 출력 특성을 제외</a:t>
            </a:r>
            <a:r>
              <a:rPr lang="ko-KR" altLang="en-US" sz="2000" dirty="0" smtClean="0"/>
              <a:t>시킨다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                                ( </a:t>
            </a:r>
            <a:r>
              <a:rPr lang="ko-KR" altLang="en-US" sz="2000" dirty="0" smtClean="0"/>
              <a:t>출력 특성을 </a:t>
            </a:r>
            <a:r>
              <a:rPr lang="en-US" altLang="ko-KR" sz="2000" dirty="0" smtClean="0"/>
              <a:t>‘0’</a:t>
            </a:r>
            <a:r>
              <a:rPr lang="ko-KR" altLang="en-US" sz="2000" dirty="0" smtClean="0"/>
              <a:t>으로 만든다</a:t>
            </a:r>
            <a:r>
              <a:rPr lang="en-US" altLang="ko-KR" sz="2000" dirty="0" smtClean="0"/>
              <a:t>.)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287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드롭아웃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적용 전</a:t>
            </a:r>
            <a:endParaRPr lang="ko-KR" altLang="en-US" dirty="0"/>
          </a:p>
        </p:txBody>
      </p:sp>
      <p:graphicFrame>
        <p:nvGraphicFramePr>
          <p:cNvPr id="22" name="내용 개체 틀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9457584"/>
              </p:ext>
            </p:extLst>
          </p:nvPr>
        </p:nvGraphicFramePr>
        <p:xfrm>
          <a:off x="1295655" y="3607329"/>
          <a:ext cx="4718049" cy="2224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683"/>
                <a:gridCol w="1572683"/>
                <a:gridCol w="1572683"/>
              </a:tblGrid>
              <a:tr h="74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/>
                </a:tc>
              </a:tr>
              <a:tr h="74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</a:tr>
              <a:tr h="74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텍스트 개체 틀 1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적용 후 </a:t>
            </a:r>
            <a:endParaRPr lang="ko-KR" altLang="en-US" dirty="0"/>
          </a:p>
        </p:txBody>
      </p:sp>
      <p:graphicFrame>
        <p:nvGraphicFramePr>
          <p:cNvPr id="23" name="내용 개체 틀 2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14082201"/>
              </p:ext>
            </p:extLst>
          </p:nvPr>
        </p:nvGraphicFramePr>
        <p:xfrm>
          <a:off x="6180797" y="3607329"/>
          <a:ext cx="4718049" cy="2224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683"/>
                <a:gridCol w="1572683"/>
                <a:gridCol w="1572683"/>
              </a:tblGrid>
              <a:tr h="74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/>
                </a:tc>
              </a:tr>
              <a:tr h="74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</a:tr>
              <a:tr h="74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4.5 </a:t>
            </a:r>
            <a:r>
              <a:rPr lang="ko-KR" altLang="en-US" dirty="0" smtClean="0"/>
              <a:t>보편적인 머신 러닝 작업 흐름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문제 정의와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수집</a:t>
            </a:r>
            <a:endParaRPr lang="en-US" altLang="ko-KR" sz="2000" dirty="0" smtClean="0"/>
          </a:p>
          <a:p>
            <a:r>
              <a:rPr lang="ko-KR" altLang="en-US" sz="2000" dirty="0" smtClean="0"/>
              <a:t>성공 지표 선택</a:t>
            </a:r>
            <a:endParaRPr lang="en-US" altLang="ko-KR" sz="2000" dirty="0" smtClean="0"/>
          </a:p>
          <a:p>
            <a:r>
              <a:rPr lang="ko-KR" altLang="en-US" sz="2000" dirty="0" smtClean="0"/>
              <a:t>평가 방법 선택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 준비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입력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타깃 데이터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기본보다 나은 모델 훈련하기</a:t>
            </a:r>
            <a:endParaRPr lang="en-US" altLang="ko-KR" sz="2000" dirty="0" smtClean="0"/>
          </a:p>
          <a:p>
            <a:r>
              <a:rPr lang="ko-KR" altLang="en-US" sz="2000" dirty="0" smtClean="0"/>
              <a:t>과대적합 모델 구축</a:t>
            </a:r>
            <a:endParaRPr lang="en-US" altLang="ko-KR" sz="2000" dirty="0" smtClean="0"/>
          </a:p>
          <a:p>
            <a:r>
              <a:rPr lang="ko-KR" altLang="en-US" sz="2000" dirty="0" smtClean="0"/>
              <a:t>모델 규제와 </a:t>
            </a:r>
            <a:r>
              <a:rPr lang="ko-KR" altLang="en-US" sz="2000" dirty="0" err="1" smtClean="0"/>
              <a:t>하이퍼파라미터</a:t>
            </a:r>
            <a:r>
              <a:rPr lang="ko-KR" altLang="en-US" sz="2000" dirty="0" smtClean="0"/>
              <a:t> 튜닝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74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문제 정의와 </a:t>
            </a:r>
            <a:r>
              <a:rPr lang="ko-KR" altLang="en-US" dirty="0" err="1"/>
              <a:t>데이터셋</a:t>
            </a:r>
            <a:r>
              <a:rPr lang="ko-KR" altLang="en-US" dirty="0"/>
              <a:t> </a:t>
            </a:r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입력 데이터는 무엇인지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      - </a:t>
            </a:r>
            <a:r>
              <a:rPr lang="ko-KR" altLang="en-US" sz="2000" dirty="0" smtClean="0"/>
              <a:t>사진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영상 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어떤 것을 예측하려 하는지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      - </a:t>
            </a:r>
            <a:r>
              <a:rPr lang="ko-KR" altLang="en-US" sz="2000" dirty="0" smtClean="0"/>
              <a:t>입력 데이터가 </a:t>
            </a:r>
            <a:r>
              <a:rPr lang="ko-KR" altLang="en-US" sz="2000" b="1" dirty="0" smtClean="0"/>
              <a:t>강아지인지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고양이인지</a:t>
            </a:r>
            <a:r>
              <a:rPr lang="ko-KR" altLang="en-US" sz="2000" dirty="0" smtClean="0"/>
              <a:t> 예측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문제가 어떤 종류인지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smtClean="0"/>
              <a:t>강아지인지 고양이인지 </a:t>
            </a:r>
            <a:r>
              <a:rPr lang="ko-KR" altLang="en-US" sz="2000" b="1" dirty="0" err="1" smtClean="0"/>
              <a:t>이진분류</a:t>
            </a:r>
            <a:r>
              <a:rPr lang="ko-KR" altLang="en-US" sz="2000" dirty="0" err="1" smtClean="0"/>
              <a:t>하는</a:t>
            </a:r>
            <a:r>
              <a:rPr lang="ko-KR" altLang="en-US" sz="2000" dirty="0" smtClean="0"/>
              <a:t> 문제 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4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243</TotalTime>
  <Words>616</Words>
  <Application>Microsoft Office PowerPoint</Application>
  <PresentationFormat>와이드스크린</PresentationFormat>
  <Paragraphs>133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돋움</vt:lpstr>
      <vt:lpstr>바탕</vt:lpstr>
      <vt:lpstr>Arial</vt:lpstr>
      <vt:lpstr>Garamond</vt:lpstr>
      <vt:lpstr>자연주의</vt:lpstr>
      <vt:lpstr>4장 머신 러닝의 기본요소</vt:lpstr>
      <vt:lpstr>4.4 과대적합과 과소적합</vt:lpstr>
      <vt:lpstr>과대접합 / 과소적합</vt:lpstr>
      <vt:lpstr>과대접합 / 과소적합</vt:lpstr>
      <vt:lpstr>과대 적합 피하는 방법( = 성능 향상)</vt:lpstr>
      <vt:lpstr>가중치 규제 / 드롭아웃 레이어</vt:lpstr>
      <vt:lpstr>드롭아웃 레이어</vt:lpstr>
      <vt:lpstr>4.5 보편적인 머신 러닝 작업 흐름</vt:lpstr>
      <vt:lpstr>문제 정의와 데이터셋 수집</vt:lpstr>
      <vt:lpstr>성공 지표 선택</vt:lpstr>
      <vt:lpstr>평가 방법 선택</vt:lpstr>
      <vt:lpstr>데이터 준비(입력 데이터, 타깃 데이터)</vt:lpstr>
      <vt:lpstr>기본보다 나은 모델 훈련하기</vt:lpstr>
      <vt:lpstr>기본보다 나은 모델 훈련하기</vt:lpstr>
      <vt:lpstr>과대적합 모델 구축</vt:lpstr>
      <vt:lpstr>모델 규제와 하이퍼파라미터 튜닝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머신 러닝의 기본요소</dc:title>
  <dc:creator>김 민우</dc:creator>
  <cp:lastModifiedBy>김 민우</cp:lastModifiedBy>
  <cp:revision>89</cp:revision>
  <dcterms:created xsi:type="dcterms:W3CDTF">2021-01-07T07:56:48Z</dcterms:created>
  <dcterms:modified xsi:type="dcterms:W3CDTF">2021-01-07T12:00:12Z</dcterms:modified>
</cp:coreProperties>
</file>