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8AD94-D869-45D7-8F12-0FDA6A0A2F4F}" v="32" dt="2021-01-27T09:23:4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016DA-6B29-4A82-90AA-023F816A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B933D-DF75-44AF-9A6F-A52C15D8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b="1" dirty="0" err="1"/>
              <a:t>컨브넷은</a:t>
            </a:r>
            <a:r>
              <a:rPr lang="ko-KR" altLang="en-US" b="1" dirty="0"/>
              <a:t> 시각적인 분류 문제를 다루는데 최상의 도구입니다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 err="1"/>
              <a:t>컨브넷은</a:t>
            </a:r>
            <a:r>
              <a:rPr lang="ko-KR" altLang="en-US" b="1" dirty="0"/>
              <a:t> 우리가 보는 세상을 표현하기 위한 패턴의 계층 구조와 개념을 학습합니다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학습된 표현은 쉽게 분석할 수 있습니다</a:t>
            </a:r>
            <a:r>
              <a:rPr lang="en-US" altLang="ko-KR" b="1" dirty="0"/>
              <a:t>. </a:t>
            </a:r>
            <a:r>
              <a:rPr lang="ko-KR" altLang="en-US" b="1" dirty="0" err="1"/>
              <a:t>컨브넷은</a:t>
            </a:r>
            <a:r>
              <a:rPr lang="ko-KR" altLang="en-US" b="1" dirty="0"/>
              <a:t> 블랙 박스가 아닙니다</a:t>
            </a:r>
            <a:endParaRPr lang="en-US" altLang="ko-KR" b="1" dirty="0"/>
          </a:p>
          <a:p>
            <a:r>
              <a:rPr lang="ko-KR" altLang="en-US" b="1" dirty="0"/>
              <a:t>이미지 분류 분제를 풀기 위해 자신만의 </a:t>
            </a:r>
            <a:r>
              <a:rPr lang="ko-KR" altLang="en-US" b="1" dirty="0" err="1"/>
              <a:t>컨브넷을</a:t>
            </a:r>
            <a:r>
              <a:rPr lang="ko-KR" altLang="en-US" b="1" dirty="0"/>
              <a:t> 처음부터 훈련시킬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과대적합을 줄이기 위해 데이터를 증식하는 방법을 배웠습니다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사전 훈련된 </a:t>
            </a:r>
            <a:r>
              <a:rPr lang="ko-KR" altLang="en-US" b="1" dirty="0" err="1"/>
              <a:t>컨브넷을</a:t>
            </a:r>
            <a:r>
              <a:rPr lang="ko-KR" altLang="en-US" b="1" dirty="0"/>
              <a:t>  사용하여 특성 추출과 미세 조정하는 방법을 배웠습니다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클래스 활성화 </a:t>
            </a:r>
            <a:r>
              <a:rPr lang="ko-KR" altLang="en-US" b="1" dirty="0" err="1"/>
              <a:t>히트맵을</a:t>
            </a:r>
            <a:r>
              <a:rPr lang="ko-KR" altLang="en-US" b="1" dirty="0"/>
              <a:t> 포함하여 </a:t>
            </a:r>
            <a:r>
              <a:rPr lang="ko-KR" altLang="en-US" b="1" dirty="0" err="1"/>
              <a:t>컨브넷이</a:t>
            </a:r>
            <a:r>
              <a:rPr lang="ko-KR" altLang="en-US" b="1" dirty="0"/>
              <a:t> 학습한 필터를 </a:t>
            </a:r>
            <a:r>
              <a:rPr lang="ko-KR" altLang="en-US" b="1" dirty="0" err="1"/>
              <a:t>시각화할</a:t>
            </a:r>
            <a:r>
              <a:rPr lang="ko-KR" altLang="en-US" b="1" dirty="0"/>
              <a:t> 수 있습니다</a:t>
            </a:r>
            <a:r>
              <a:rPr lang="en-US" altLang="ko-KR" b="1" dirty="0"/>
              <a:t>.</a:t>
            </a:r>
          </a:p>
          <a:p>
            <a:endParaRPr lang="en-US" altLang="ko-KR" b="1" dirty="0">
              <a:solidFill>
                <a:schemeClr val="lt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96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777AA-9DE4-4CE1-BD24-05A5212B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6.1.4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10180-17E0-476B-9164-D3DD5432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원본 텍스트를 신경망이 처리할 수 있는 형태로 변환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케라스</a:t>
            </a:r>
            <a:r>
              <a:rPr lang="ko-KR" altLang="en-US" sz="2000" dirty="0"/>
              <a:t> 모델에 </a:t>
            </a:r>
            <a:r>
              <a:rPr lang="en-US" altLang="ko-KR" sz="2000" dirty="0"/>
              <a:t>Embedding</a:t>
            </a:r>
            <a:r>
              <a:rPr lang="ko-KR" altLang="en-US" sz="2000" dirty="0"/>
              <a:t>층을 추가하여 어떤 작업에 특화된 토큰 </a:t>
            </a:r>
            <a:r>
              <a:rPr lang="ko-KR" altLang="en-US" sz="2000" dirty="0" err="1"/>
              <a:t>임베딩을</a:t>
            </a:r>
            <a:r>
              <a:rPr lang="ko-KR" altLang="en-US" sz="2000" dirty="0"/>
              <a:t> 학습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데이터가 부족한 자연어 처리 문제에서 사전 훈련된 단어 </a:t>
            </a:r>
            <a:r>
              <a:rPr lang="ko-KR" altLang="en-US" sz="2000" dirty="0" err="1"/>
              <a:t>임베딩을</a:t>
            </a:r>
            <a:r>
              <a:rPr lang="ko-KR" altLang="en-US" sz="2000" dirty="0"/>
              <a:t> 사용하여 성능 향상을 꾀함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86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758B-871B-448D-BE4E-4D243E029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텍스트와 시퀀스를 위한 딥러닝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75FD3-59B9-4624-876F-2606D6E0F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96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B0B4A-87D1-4E6C-BE6B-DDA6D162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022A6-33A3-4D70-9BB8-E4C1D846B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텍스트 데이터 다루기</a:t>
            </a:r>
            <a:endParaRPr lang="en-US" altLang="ko-KR" dirty="0"/>
          </a:p>
          <a:p>
            <a:r>
              <a:rPr lang="en-US" altLang="ko-KR" dirty="0"/>
              <a:t>6.2 </a:t>
            </a:r>
            <a:r>
              <a:rPr lang="ko-KR" altLang="en-US" dirty="0"/>
              <a:t>순환 신경망 이해하기</a:t>
            </a:r>
            <a:endParaRPr lang="en-US" altLang="ko-KR" dirty="0"/>
          </a:p>
          <a:p>
            <a:r>
              <a:rPr lang="en-US" altLang="ko-KR" dirty="0"/>
              <a:t>6.3 </a:t>
            </a:r>
            <a:r>
              <a:rPr lang="ko-KR" altLang="en-US" dirty="0"/>
              <a:t>순환 신경망의 고급 사용법</a:t>
            </a:r>
            <a:endParaRPr lang="en-US" altLang="ko-KR" dirty="0"/>
          </a:p>
          <a:p>
            <a:r>
              <a:rPr lang="en-US" altLang="ko-KR" dirty="0"/>
              <a:t>6.4 </a:t>
            </a:r>
            <a:r>
              <a:rPr lang="ko-KR" altLang="en-US" dirty="0" err="1"/>
              <a:t>컨브넷을</a:t>
            </a:r>
            <a:r>
              <a:rPr lang="ko-KR" altLang="en-US" dirty="0"/>
              <a:t> 이용한 시퀀스 처리</a:t>
            </a:r>
            <a:endParaRPr lang="en-US" altLang="ko-KR" dirty="0"/>
          </a:p>
          <a:p>
            <a:r>
              <a:rPr lang="en-US" altLang="ko-KR" dirty="0"/>
              <a:t>6.5 </a:t>
            </a:r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5404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40E93-076B-4530-A697-9FBCDA0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</a:t>
            </a:r>
            <a:r>
              <a:rPr lang="ko-KR" altLang="en-US" dirty="0"/>
              <a:t>텍스트 데이터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FA4F1-A92E-44A5-BBFB-7D429A7B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텍스트는 가증 흔한 시퀀스 형태의 데이터</a:t>
            </a:r>
            <a:endParaRPr lang="en-US" altLang="ko-KR" dirty="0"/>
          </a:p>
          <a:p>
            <a:r>
              <a:rPr lang="ko-KR" altLang="en-US" dirty="0"/>
              <a:t>텍스트를 수치형 </a:t>
            </a:r>
            <a:r>
              <a:rPr lang="ko-KR" altLang="en-US" dirty="0" err="1"/>
              <a:t>텐서로</a:t>
            </a:r>
            <a:r>
              <a:rPr lang="ko-KR" altLang="en-US" dirty="0"/>
              <a:t> 변환하는 과정을 텍스트 벡터화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텍스트를 단어로 나누고 각 단어를 하나의 벡터로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텍스트를 문자로 나누고 각 문자를 하나의 벡터로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텍스트에서 단어나 문자의 </a:t>
            </a:r>
            <a:r>
              <a:rPr lang="en-US" altLang="ko-KR" dirty="0"/>
              <a:t>n-</a:t>
            </a:r>
            <a:r>
              <a:rPr lang="ko-KR" altLang="en-US" dirty="0"/>
              <a:t>그램을 추출하여 </a:t>
            </a:r>
            <a:r>
              <a:rPr lang="en-US" altLang="ko-KR" dirty="0"/>
              <a:t>n-</a:t>
            </a:r>
            <a:r>
              <a:rPr lang="ko-KR" altLang="en-US" dirty="0"/>
              <a:t>그램을 하나의 벡터로 변환</a:t>
            </a:r>
            <a:endParaRPr lang="en-US" altLang="ko-KR" dirty="0"/>
          </a:p>
          <a:p>
            <a:r>
              <a:rPr lang="en-US" altLang="ko-KR" dirty="0"/>
              <a:t>- n-</a:t>
            </a:r>
            <a:r>
              <a:rPr lang="ko-KR" altLang="en-US" dirty="0"/>
              <a:t>그램은 연속된 단어나 문자의 그룹으로 텍스트에서 단어나 문자를 하나씩 이동하면서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722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75D9E47-EB61-4CCD-BCCE-5F0117B49622}"/>
              </a:ext>
            </a:extLst>
          </p:cNvPr>
          <p:cNvSpPr txBox="1">
            <a:spLocks/>
          </p:cNvSpPr>
          <p:nvPr/>
        </p:nvSpPr>
        <p:spPr>
          <a:xfrm>
            <a:off x="1451579" y="658761"/>
            <a:ext cx="9603275" cy="4807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토큰</a:t>
            </a:r>
            <a:r>
              <a:rPr lang="en-US" altLang="ko-KR" dirty="0"/>
              <a:t>: </a:t>
            </a:r>
            <a:r>
              <a:rPr lang="ko-KR" altLang="en-US" dirty="0"/>
              <a:t>텍스트를 나누는 이런 단위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n-</a:t>
            </a:r>
            <a:r>
              <a:rPr lang="ko-KR" altLang="en-US" dirty="0"/>
              <a:t>그램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토큰화</a:t>
            </a:r>
            <a:r>
              <a:rPr lang="en-US" altLang="ko-KR" dirty="0"/>
              <a:t>: </a:t>
            </a:r>
            <a:r>
              <a:rPr lang="ko-KR" altLang="en-US" dirty="0"/>
              <a:t>텍스트를 토큰으로 나누는 작업</a:t>
            </a:r>
            <a:endParaRPr lang="en-US" altLang="ko-KR" dirty="0"/>
          </a:p>
          <a:p>
            <a:r>
              <a:rPr lang="ko-KR" altLang="en-US" dirty="0"/>
              <a:t>모든 텍스트 벡터화 과정은 어떤 종류의 토큰화를 적용하고 생성된 토큰에 수치형 벡터를 연결 하는 것으로 이루어짐</a:t>
            </a:r>
            <a:endParaRPr lang="en-US" altLang="ko-KR" dirty="0"/>
          </a:p>
          <a:p>
            <a:r>
              <a:rPr lang="ko-KR" altLang="en-US" dirty="0"/>
              <a:t>토큰과 벡터를 연결하는 주요 방법</a:t>
            </a:r>
            <a:r>
              <a:rPr lang="en-US" altLang="ko-KR" dirty="0"/>
              <a:t>: </a:t>
            </a:r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/>
              <a:t>핫 인코딩</a:t>
            </a:r>
            <a:r>
              <a:rPr lang="en-US" altLang="ko-KR" b="1" dirty="0"/>
              <a:t>, </a:t>
            </a:r>
            <a:r>
              <a:rPr lang="ko-KR" altLang="en-US" b="1" dirty="0"/>
              <a:t>단어 </a:t>
            </a:r>
            <a:r>
              <a:rPr lang="ko-KR" altLang="en-US" b="1" dirty="0" err="1"/>
              <a:t>임베딩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185FEB-FA2B-4B14-99C2-3B9CCC4A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10" y="3062553"/>
            <a:ext cx="762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3DF8398-3152-4652-9AA0-E05FE689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8732"/>
            <a:ext cx="7670800" cy="51857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4C907A-2640-45F4-B8EE-7486F6574E4E}"/>
              </a:ext>
            </a:extLst>
          </p:cNvPr>
          <p:cNvSpPr txBox="1"/>
          <p:nvPr/>
        </p:nvSpPr>
        <p:spPr>
          <a:xfrm>
            <a:off x="1905000" y="279400"/>
            <a:ext cx="61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단어 수준의 원</a:t>
            </a:r>
            <a:r>
              <a:rPr lang="en-US" altLang="ko-KR" dirty="0"/>
              <a:t>-</a:t>
            </a:r>
            <a:r>
              <a:rPr lang="ko-KR" altLang="en-US" dirty="0"/>
              <a:t>핫 인코딩하기</a:t>
            </a:r>
          </a:p>
        </p:txBody>
      </p:sp>
    </p:spTree>
    <p:extLst>
      <p:ext uri="{BB962C8B-B14F-4D97-AF65-F5344CB8AC3E}">
        <p14:creationId xmlns:p14="http://schemas.microsoft.com/office/powerpoint/2010/main" val="345802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14072D-99B3-4700-AA0A-23E65334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851932"/>
            <a:ext cx="6038850" cy="2381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1CF08F-447B-4816-8DF8-C0721296E7BF}"/>
              </a:ext>
            </a:extLst>
          </p:cNvPr>
          <p:cNvSpPr txBox="1"/>
          <p:nvPr/>
        </p:nvSpPr>
        <p:spPr>
          <a:xfrm>
            <a:off x="180975" y="482600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 수준 원</a:t>
            </a:r>
            <a:r>
              <a:rPr lang="en-US" altLang="ko-KR" dirty="0"/>
              <a:t>-</a:t>
            </a:r>
            <a:r>
              <a:rPr lang="ko-KR" altLang="en-US" dirty="0"/>
              <a:t>핫 인코딩하기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E9B9F-7B70-4390-B106-EBDA8231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51932"/>
            <a:ext cx="5743575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016C0-7895-469C-A210-C19D8DC3F90E}"/>
              </a:ext>
            </a:extLst>
          </p:cNvPr>
          <p:cNvSpPr txBox="1"/>
          <p:nvPr/>
        </p:nvSpPr>
        <p:spPr>
          <a:xfrm>
            <a:off x="6137275" y="482600"/>
            <a:ext cx="55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케라스를</a:t>
            </a:r>
            <a:r>
              <a:rPr lang="ko-KR" altLang="en-US" dirty="0"/>
              <a:t> 사용한 단어 수준의 원</a:t>
            </a:r>
            <a:r>
              <a:rPr lang="en-US" altLang="ko-KR" dirty="0"/>
              <a:t>-</a:t>
            </a:r>
            <a:r>
              <a:rPr lang="ko-KR" altLang="en-US" dirty="0"/>
              <a:t>핫 인코딩하기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E536B-2D9A-4946-9506-2E481F0775E2}"/>
              </a:ext>
            </a:extLst>
          </p:cNvPr>
          <p:cNvSpPr txBox="1"/>
          <p:nvPr/>
        </p:nvSpPr>
        <p:spPr>
          <a:xfrm>
            <a:off x="6137275" y="4328557"/>
            <a:ext cx="5743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케라스에는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원본 텍스트 데이터를 단어 또는 문자 수준의 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핫 인코딩으로 변환해주는 유틸리티가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존재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특수문자 제거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빈도 높은 단어만 선택 등 중요한 기능들이 많아서 위 유틸리티를 사용해야함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45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5B43F-5F85-4C9A-BD36-AE4D5B38F7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8025" y="457200"/>
            <a:ext cx="9604375" cy="43100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/>
              <a:t>핫 </a:t>
            </a:r>
            <a:r>
              <a:rPr lang="ko-KR" altLang="en-US" b="1" dirty="0" err="1"/>
              <a:t>해싱</a:t>
            </a:r>
            <a:r>
              <a:rPr lang="ko-KR" altLang="en-US" b="1" dirty="0"/>
              <a:t> 기법</a:t>
            </a:r>
            <a:r>
              <a:rPr lang="en-US" altLang="ko-KR" dirty="0"/>
              <a:t>: 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인코딩의 변종 중 하나</a:t>
            </a:r>
            <a:r>
              <a:rPr lang="en-US" altLang="ko-KR" dirty="0"/>
              <a:t>, </a:t>
            </a:r>
            <a:r>
              <a:rPr lang="ko-KR" altLang="en-US" dirty="0"/>
              <a:t>이 방식은 어휘사전에 있는 고유한 </a:t>
            </a:r>
            <a:r>
              <a:rPr lang="en-US" altLang="ko-KR" dirty="0"/>
              <a:t>		    </a:t>
            </a:r>
            <a:r>
              <a:rPr lang="ko-KR" altLang="en-US" dirty="0"/>
              <a:t>토큰의 수가 너무 커서 모두 다루기 어려울 때 사용</a:t>
            </a:r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명시적인 단어 인덱스가 필요 없기 때문에 메모리를 절약하고 온라인 방식으로 데이터를 인코딩할 수 있음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단점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해시 충돌이다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두 개의 단어가 같은 해시를 만들면 이를 바라보는 머신 러닝 모델은 단어 사이의 차이를 인식하지 못함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해싱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공간의 차원이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해싱될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고유 토큰의 전체 개수보다 훨씬 크면 해시 충돌의 가능성은 감소함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77A79-22B0-49F4-A32B-4BA943D9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17" y="3429000"/>
            <a:ext cx="7267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0E147-F648-4050-8347-4E6653C5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6.1.2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5E353-EC12-468F-8529-3C1A806D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en-US" altLang="ko-KR" dirty="0"/>
              <a:t>: </a:t>
            </a:r>
            <a:r>
              <a:rPr lang="ko-KR" altLang="en-US" dirty="0"/>
              <a:t>단어와 벡터를 연관 짓는 강력하고 인기있는 방법으로 밀집 단어 벡터임</a:t>
            </a:r>
            <a:endParaRPr lang="en-US" altLang="ko-KR" dirty="0"/>
          </a:p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단어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임베딩을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만드는 방법은 두 가지 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문서 분류나 감성 예측과 같은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관심 대상인 문제와 함께 단어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임베딩을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학습함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이런 경우에는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랜덤한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단어 벡터로 시작해서 신경망의 가중치를 학습하는 것과 같은 방식으로 단어 벡터를 학습한다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풀려는 문제가 아니고 다른 머신 러닝 작업에서 미리 계산된 단어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임베딩을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로드함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이를 사전 훈련된 단어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임베딩이라고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1028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DA50F61EF735740B57A43F0DF686D80" ma:contentTypeVersion="4" ma:contentTypeDescription="새 문서를 만듭니다." ma:contentTypeScope="" ma:versionID="6c5513c34e61e012d078b1cd10e19d53">
  <xsd:schema xmlns:xsd="http://www.w3.org/2001/XMLSchema" xmlns:xs="http://www.w3.org/2001/XMLSchema" xmlns:p="http://schemas.microsoft.com/office/2006/metadata/properties" xmlns:ns3="a532ae2f-3883-414f-b0da-ee79cbe76a1a" targetNamespace="http://schemas.microsoft.com/office/2006/metadata/properties" ma:root="true" ma:fieldsID="8645f74638c59f566a16396b8d45238f" ns3:_="">
    <xsd:import namespace="a532ae2f-3883-414f-b0da-ee79cbe76a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2ae2f-3883-414f-b0da-ee79cbe76a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94E32-2DFF-42CC-8C19-F3D39CAE35CD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a532ae2f-3883-414f-b0da-ee79cbe76a1a"/>
  </ds:schemaRefs>
</ds:datastoreItem>
</file>

<file path=customXml/itemProps2.xml><?xml version="1.0" encoding="utf-8"?>
<ds:datastoreItem xmlns:ds="http://schemas.openxmlformats.org/officeDocument/2006/customXml" ds:itemID="{7AD722DC-501D-4B34-9ADA-6CF4EDD535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DB61D-7AB1-4042-AE1C-EA75927C4F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32ae2f-3883-414f-b0da-ee79cbe76a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323</TotalTime>
  <Words>454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Helvetica Neue</vt:lpstr>
      <vt:lpstr>Arial</vt:lpstr>
      <vt:lpstr>Gill Sans MT</vt:lpstr>
      <vt:lpstr>갤러리</vt:lpstr>
      <vt:lpstr>5.5 정리</vt:lpstr>
      <vt:lpstr>6장 텍스트와 시퀀스를 위한 딥러닝 </vt:lpstr>
      <vt:lpstr>목차</vt:lpstr>
      <vt:lpstr>6.1텍스트 데이터 다루기</vt:lpstr>
      <vt:lpstr>PowerPoint 프레젠테이션</vt:lpstr>
      <vt:lpstr>PowerPoint 프레젠테이션</vt:lpstr>
      <vt:lpstr>PowerPoint 프레젠테이션</vt:lpstr>
      <vt:lpstr>PowerPoint 프레젠테이션</vt:lpstr>
      <vt:lpstr>6.1.2 단어 임베딩 사용하기</vt:lpstr>
      <vt:lpstr>6.1.4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텍스트와 시퀀스를 위한 딥러닝 </dc:title>
  <dc:creator>황인호</dc:creator>
  <cp:lastModifiedBy>황인호</cp:lastModifiedBy>
  <cp:revision>9</cp:revision>
  <dcterms:created xsi:type="dcterms:W3CDTF">2021-01-27T04:44:50Z</dcterms:created>
  <dcterms:modified xsi:type="dcterms:W3CDTF">2021-01-27T10:09:37Z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0x0101009DA50F61EF735740B57A43F0DF686D80</vt:lpwstr>
  </property>
</Properties>
</file>