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7" r:id="rId3"/>
    <p:sldId id="288" r:id="rId4"/>
    <p:sldId id="30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6" r:id="rId24"/>
    <p:sldId id="335" r:id="rId25"/>
    <p:sldId id="337" r:id="rId26"/>
    <p:sldId id="338" r:id="rId27"/>
    <p:sldId id="339" r:id="rId28"/>
    <p:sldId id="340" r:id="rId29"/>
    <p:sldId id="341" r:id="rId30"/>
    <p:sldId id="342" r:id="rId31"/>
    <p:sldId id="344" r:id="rId32"/>
    <p:sldId id="343" r:id="rId33"/>
    <p:sldId id="34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05550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8.3 </a:t>
            </a:r>
            <a:r>
              <a:rPr lang="ko-KR" altLang="en-US" sz="2800" b="1" dirty="0" err="1">
                <a:solidFill>
                  <a:prstClr val="white"/>
                </a:solidFill>
              </a:rPr>
              <a:t>뉴럴</a:t>
            </a:r>
            <a:r>
              <a:rPr lang="ko-KR" altLang="en-US" sz="2800" b="1" dirty="0">
                <a:solidFill>
                  <a:prstClr val="white"/>
                </a:solidFill>
              </a:rPr>
              <a:t> 스타일 트랜스퍼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총 변위 손실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867176" y="3099600"/>
            <a:ext cx="1018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변위 손실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생성된 이미지의 픽셀을 사용하여 계산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생성된 이미지가 공간적인 연속성을 가지도록 </a:t>
            </a:r>
            <a:r>
              <a:rPr lang="ko-KR" altLang="en-US" dirty="0" err="1">
                <a:solidFill>
                  <a:schemeClr val="bg1"/>
                </a:solidFill>
              </a:rPr>
              <a:t>도와줌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픽셀의 격자 무늬가 과도하게 나타나는 것을 </a:t>
            </a:r>
            <a:r>
              <a:rPr lang="ko-KR" altLang="en-US" dirty="0" err="1">
                <a:solidFill>
                  <a:schemeClr val="bg1"/>
                </a:solidFill>
              </a:rPr>
              <a:t>막아줌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일종의 규제 항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4B476-21C4-4022-A0D9-4AF29448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6" y="1415280"/>
            <a:ext cx="7297168" cy="1495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78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최소화할 최종 손실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6463954" y="1360901"/>
            <a:ext cx="4831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최소화할 손실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세 손실의 가중치 평균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콘텐츠 손실은 </a:t>
            </a:r>
            <a:r>
              <a:rPr lang="en-US" altLang="ko-KR" dirty="0">
                <a:solidFill>
                  <a:schemeClr val="bg1"/>
                </a:solidFill>
              </a:rPr>
              <a:t>block5_conv2 </a:t>
            </a:r>
            <a:r>
              <a:rPr lang="ko-KR" altLang="en-US" dirty="0">
                <a:solidFill>
                  <a:schemeClr val="bg1"/>
                </a:solidFill>
              </a:rPr>
              <a:t>층 하나만 사용해서 계산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스타일 손실을 계산하기 위해 하위 층과 상위 층에 걸쳐 여러 층 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마지막에 총 변위 손실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사용하는 스타일 참조 이미지와 콘텐츠 이미지에 따라 </a:t>
            </a:r>
            <a:r>
              <a:rPr lang="en-US" altLang="ko-KR" dirty="0" err="1">
                <a:solidFill>
                  <a:schemeClr val="bg1"/>
                </a:solidFill>
              </a:rPr>
              <a:t>content_weight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계수를 조정하는 것이 좋음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A2DC7-DA0E-44BA-9F4A-47A5D4BF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51" y="1360901"/>
            <a:ext cx="5133548" cy="43762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97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경사 </a:t>
            </a:r>
            <a:r>
              <a:rPr lang="ko-KR" altLang="en-US" sz="1600" dirty="0" err="1">
                <a:solidFill>
                  <a:schemeClr val="bg1"/>
                </a:solidFill>
              </a:rPr>
              <a:t>하강법</a:t>
            </a:r>
            <a:r>
              <a:rPr lang="ko-KR" altLang="en-US" sz="1600" dirty="0">
                <a:solidFill>
                  <a:schemeClr val="bg1"/>
                </a:solidFill>
              </a:rPr>
              <a:t> 단계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6274936" y="1360901"/>
            <a:ext cx="5119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L-BFGS </a:t>
            </a:r>
            <a:r>
              <a:rPr lang="ko-KR" altLang="en-US" dirty="0">
                <a:solidFill>
                  <a:schemeClr val="bg1"/>
                </a:solidFill>
              </a:rPr>
              <a:t>알고리즘을 사용하여 최적화 수행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손실 함수 값과 </a:t>
            </a:r>
            <a:r>
              <a:rPr lang="ko-KR" altLang="en-US" dirty="0" err="1">
                <a:solidFill>
                  <a:schemeClr val="bg1"/>
                </a:solidFill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</a:rPr>
              <a:t> 값을 별개의 함수로 전달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3D </a:t>
            </a:r>
            <a:r>
              <a:rPr lang="ko-KR" altLang="en-US" dirty="0">
                <a:solidFill>
                  <a:schemeClr val="bg1"/>
                </a:solidFill>
              </a:rPr>
              <a:t>임지 배열이 아니라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차원 벡터만 처리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손실과 </a:t>
            </a:r>
            <a:r>
              <a:rPr lang="ko-KR" altLang="en-US" dirty="0" err="1">
                <a:solidFill>
                  <a:schemeClr val="bg1"/>
                </a:solidFill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</a:rPr>
              <a:t> 값을 동시에 계산하는 </a:t>
            </a:r>
            <a:r>
              <a:rPr lang="en-US" altLang="ko-KR" dirty="0">
                <a:solidFill>
                  <a:schemeClr val="bg1"/>
                </a:solidFill>
              </a:rPr>
              <a:t>Evaluator</a:t>
            </a:r>
            <a:r>
              <a:rPr lang="ko-KR" altLang="en-US" dirty="0">
                <a:solidFill>
                  <a:schemeClr val="bg1"/>
                </a:solidFill>
              </a:rPr>
              <a:t>란 이름의 파이썬 클래스를 만듦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처음 호출할 때 손실 값을 반환하면서 다음 호출을 위해 </a:t>
            </a:r>
            <a:r>
              <a:rPr lang="ko-KR" altLang="en-US" dirty="0" err="1">
                <a:solidFill>
                  <a:schemeClr val="bg1"/>
                </a:solidFill>
              </a:rPr>
              <a:t>그래디언트를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캐싱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734DC-0F9C-4546-ADFB-1841FACF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89" y="1360901"/>
            <a:ext cx="4875391" cy="4763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2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스타일 트랜스퍼 반복 루프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E8B5B-37DF-42E2-BADF-E979960E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5" y="1325641"/>
            <a:ext cx="7302487" cy="4553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52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82730" y="803978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이미지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CA7D1-FD99-419B-A544-1C1F5A80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67" y="1142532"/>
            <a:ext cx="7649643" cy="2429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B29E-1A3A-4C36-A204-DAF85A73A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27" y="3798891"/>
            <a:ext cx="2520000" cy="2398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576AC8-521B-4315-97E9-F12DAED3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129" y="3786251"/>
            <a:ext cx="2520000" cy="242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B5B027-51AE-4783-A5AA-087CCCEA1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241" y="3786251"/>
            <a:ext cx="2520000" cy="2438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38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711534" y="1206719"/>
            <a:ext cx="10186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이미지의 텍스처를 바꾸거나 텍스처를 전이한 것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 이미지의 텍스처가 두드러지고 비슷한 패턴이 많을 때 잘 작동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콘텐츠 타깃을 알아보기 위해 수준 높은 이해가 필요하지 않을 때 잘 작동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인물 사진의 스타일을 다른 인물 사진으로 옮기는 것처럼 아주 추상적인 기교는 만들지 못함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8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167266"/>
            <a:ext cx="5360788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i="1" dirty="0">
                <a:solidFill>
                  <a:prstClr val="white"/>
                </a:solidFill>
              </a:rPr>
              <a:t>8.3.4 </a:t>
            </a:r>
            <a:r>
              <a:rPr lang="ko-KR" altLang="en-US" sz="3000" b="1" i="1" dirty="0">
                <a:solidFill>
                  <a:prstClr val="white"/>
                </a:solidFill>
              </a:rPr>
              <a:t>정리</a:t>
            </a:r>
            <a:endParaRPr lang="en-US" altLang="ko-KR" sz="3000" b="1" i="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711534" y="1206719"/>
            <a:ext cx="101863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 </a:t>
            </a:r>
            <a:r>
              <a:rPr lang="ko-KR" altLang="en-US" sz="2000" dirty="0" err="1">
                <a:solidFill>
                  <a:schemeClr val="bg1"/>
                </a:solidFill>
              </a:rPr>
              <a:t>트랜스퍼는</a:t>
            </a:r>
            <a:r>
              <a:rPr lang="ko-KR" altLang="en-US" sz="2000" dirty="0">
                <a:solidFill>
                  <a:schemeClr val="bg1"/>
                </a:solidFill>
              </a:rPr>
              <a:t> 참조 이미지의 스타일을 적용하면서 타깃 이미지의 콘텐츠르 보존하여 새로운 이미지를 만드는 방법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콘텐츠는 </a:t>
            </a:r>
            <a:r>
              <a:rPr lang="ko-KR" altLang="en-US" sz="2000" dirty="0" err="1">
                <a:solidFill>
                  <a:schemeClr val="bg1"/>
                </a:solidFill>
              </a:rPr>
              <a:t>컨브넷</a:t>
            </a:r>
            <a:r>
              <a:rPr lang="ko-KR" altLang="en-US" sz="2000" dirty="0">
                <a:solidFill>
                  <a:schemeClr val="bg1"/>
                </a:solidFill>
              </a:rPr>
              <a:t> 상위 층의 활성화에서 얻을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스타일은 여러 </a:t>
            </a:r>
            <a:r>
              <a:rPr lang="ko-KR" altLang="en-US" sz="2000" dirty="0" err="1">
                <a:solidFill>
                  <a:schemeClr val="bg1"/>
                </a:solidFill>
              </a:rPr>
              <a:t>컨브넷</a:t>
            </a:r>
            <a:r>
              <a:rPr lang="ko-KR" altLang="en-US" sz="2000" dirty="0">
                <a:solidFill>
                  <a:schemeClr val="bg1"/>
                </a:solidFill>
              </a:rPr>
              <a:t> 층의 활성화 안에 내재된 상관관계에서 얻을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딥러닝에서</a:t>
            </a:r>
            <a:r>
              <a:rPr lang="ko-KR" altLang="en-US" sz="2000" dirty="0">
                <a:solidFill>
                  <a:schemeClr val="bg1"/>
                </a:solidFill>
              </a:rPr>
              <a:t> 사전 훈련된 </a:t>
            </a:r>
            <a:r>
              <a:rPr lang="ko-KR" altLang="en-US" sz="2000" dirty="0" err="1">
                <a:solidFill>
                  <a:schemeClr val="bg1"/>
                </a:solidFill>
              </a:rPr>
              <a:t>컨브넷으로</a:t>
            </a:r>
            <a:r>
              <a:rPr lang="ko-KR" altLang="en-US" sz="2000" dirty="0">
                <a:solidFill>
                  <a:schemeClr val="bg1"/>
                </a:solidFill>
              </a:rPr>
              <a:t> 손실을 정의하고 이 손실을 최적화하는 과정으로 스타일 </a:t>
            </a:r>
            <a:r>
              <a:rPr lang="ko-KR" altLang="en-US" sz="2000" dirty="0" err="1">
                <a:solidFill>
                  <a:schemeClr val="bg1"/>
                </a:solidFill>
              </a:rPr>
              <a:t>트랜스퍼를</a:t>
            </a:r>
            <a:r>
              <a:rPr lang="ko-KR" altLang="en-US" sz="2000" dirty="0">
                <a:solidFill>
                  <a:schemeClr val="bg1"/>
                </a:solidFill>
              </a:rPr>
              <a:t> 구성 할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이런 기본 아이디어에서 출발하여 다양한 변종과 개선이 가능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8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24617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prstClr val="white"/>
                </a:solidFill>
              </a:rPr>
              <a:t>8.4 </a:t>
            </a:r>
            <a:r>
              <a:rPr lang="ko-KR" altLang="en-US" sz="2200" b="1" dirty="0">
                <a:solidFill>
                  <a:prstClr val="white"/>
                </a:solidFill>
              </a:rPr>
              <a:t>변이형 </a:t>
            </a:r>
            <a:r>
              <a:rPr lang="ko-KR" altLang="en-US" sz="2200" b="1" dirty="0" err="1">
                <a:solidFill>
                  <a:prstClr val="white"/>
                </a:solidFill>
              </a:rPr>
              <a:t>오토인코더를</a:t>
            </a:r>
            <a:r>
              <a:rPr lang="ko-KR" altLang="en-US" sz="2200" b="1" dirty="0">
                <a:solidFill>
                  <a:prstClr val="white"/>
                </a:solidFill>
              </a:rPr>
              <a:t> 사용한 이미지 생성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2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오토인코더를</a:t>
            </a:r>
            <a:r>
              <a:rPr lang="ko-KR" altLang="en-US" b="1" i="1" dirty="0">
                <a:solidFill>
                  <a:prstClr val="white"/>
                </a:solidFill>
              </a:rPr>
              <a:t> 사용한 이미지 생성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39294" y="1174335"/>
            <a:ext cx="101006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이미지의 잠재 공간에서 샘플링해서 완전히 새로운 이미지나 기존 이미지를 변형하는 방식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현재 가장 인기 있고 성공적으로 창조적 </a:t>
            </a:r>
            <a:r>
              <a:rPr lang="en-US" altLang="ko-KR" sz="2000" dirty="0">
                <a:solidFill>
                  <a:schemeClr val="bg1"/>
                </a:solidFill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</a:rPr>
              <a:t>애플리케이션을 만들 수 있는 방법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 분야의 주요 기법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변이형 오토 인코더</a:t>
            </a:r>
            <a:r>
              <a:rPr lang="en-US" altLang="ko-KR" sz="2000" dirty="0">
                <a:solidFill>
                  <a:schemeClr val="bg1"/>
                </a:solidFill>
              </a:rPr>
              <a:t>(VAE), </a:t>
            </a:r>
            <a:r>
              <a:rPr lang="ko-KR" altLang="en-US" sz="2000" dirty="0">
                <a:solidFill>
                  <a:schemeClr val="bg1"/>
                </a:solidFill>
              </a:rPr>
              <a:t>적대적 생성 네트워크</a:t>
            </a:r>
            <a:r>
              <a:rPr lang="en-US" altLang="ko-KR" sz="2000" dirty="0">
                <a:solidFill>
                  <a:schemeClr val="bg1"/>
                </a:solidFill>
              </a:rPr>
              <a:t>(GAN)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 기법들은 이미지에만 해당 되는 것이 아니라 소리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음악 또는 텍스트의 잠재 공간을 만들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사진을 사용했을 때 흥미로운 결과를 창출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8.4.1 </a:t>
            </a:r>
            <a:r>
              <a:rPr lang="ko-KR" altLang="en-US" b="1" i="1" dirty="0">
                <a:solidFill>
                  <a:prstClr val="white"/>
                </a:solidFill>
              </a:rPr>
              <a:t>이미지의 잠재 공간에서 샘플링 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39294" y="1174335"/>
            <a:ext cx="101006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이미지 생성의 핵심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각 포인트가 실제와 같은 이미지로 </a:t>
            </a:r>
            <a:r>
              <a:rPr lang="ko-KR" altLang="en-US" sz="1500" dirty="0" err="1">
                <a:solidFill>
                  <a:schemeClr val="bg1"/>
                </a:solidFill>
              </a:rPr>
              <a:t>매핑될</a:t>
            </a:r>
            <a:r>
              <a:rPr lang="ko-KR" altLang="en-US" sz="1500" dirty="0">
                <a:solidFill>
                  <a:schemeClr val="bg1"/>
                </a:solidFill>
              </a:rPr>
              <a:t> 수 있는 </a:t>
            </a:r>
            <a:r>
              <a:rPr lang="ko-KR" altLang="en-US" sz="1500" dirty="0" err="1">
                <a:solidFill>
                  <a:schemeClr val="bg1"/>
                </a:solidFill>
              </a:rPr>
              <a:t>저차원</a:t>
            </a:r>
            <a:r>
              <a:rPr lang="ko-KR" altLang="en-US" sz="1500" dirty="0">
                <a:solidFill>
                  <a:schemeClr val="bg1"/>
                </a:solidFill>
              </a:rPr>
              <a:t> 잠재공간의 표현을 만드는 것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잠재 공간의 한 포인트를 입력으로 받아 이미지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픽셀의 그리드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를 출력하는 모듈을 생성자 또는 </a:t>
            </a:r>
            <a:r>
              <a:rPr lang="ko-KR" altLang="en-US" sz="1500" dirty="0" err="1">
                <a:solidFill>
                  <a:schemeClr val="bg1"/>
                </a:solidFill>
              </a:rPr>
              <a:t>디코더라고</a:t>
            </a:r>
            <a:r>
              <a:rPr lang="ko-KR" altLang="en-US" sz="1500" dirty="0">
                <a:solidFill>
                  <a:schemeClr val="bg1"/>
                </a:solidFill>
              </a:rPr>
              <a:t> 부름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잠재 공간이 만들어지면 포인트 하나를 특정하여 또는 무작위로 샘플링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이미지 공간으로 매핑하여 이전에 본 적 없는 이미지를 생성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587DC-8FBA-496D-BEC4-6A8F1C87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3235156"/>
            <a:ext cx="4997323" cy="2818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CF545-3412-4D46-9427-39AE14B345C9}"/>
              </a:ext>
            </a:extLst>
          </p:cNvPr>
          <p:cNvSpPr txBox="1"/>
          <p:nvPr/>
        </p:nvSpPr>
        <p:spPr>
          <a:xfrm>
            <a:off x="6605081" y="3235157"/>
            <a:ext cx="4791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VAE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구조적인 잠재 공간을 학습하는데 뛰어남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특정 방향은 데이터에서 의미 있는 변화의 방향을 인코딩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GAN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매우 실제 같은 이미지를 생성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잠재 공간은 구조적이거나 연속성이 없을 수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5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78521" y="174563"/>
            <a:ext cx="601792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8.3 </a:t>
            </a:r>
            <a:r>
              <a:rPr lang="ko-KR" altLang="en-US" sz="2400" b="1" i="1" dirty="0" err="1">
                <a:solidFill>
                  <a:prstClr val="white"/>
                </a:solidFill>
              </a:rPr>
              <a:t>뉴럴</a:t>
            </a:r>
            <a:r>
              <a:rPr lang="ko-KR" altLang="en-US" sz="2400" b="1" i="1" dirty="0">
                <a:solidFill>
                  <a:prstClr val="white"/>
                </a:solidFill>
              </a:rPr>
              <a:t> 스타일 트랜스퍼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39294" y="1174335"/>
            <a:ext cx="101006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bg1"/>
                </a:solidFill>
              </a:rPr>
              <a:t>딥러닝을</a:t>
            </a:r>
            <a:r>
              <a:rPr lang="ko-KR" altLang="en-US" sz="1500" dirty="0">
                <a:solidFill>
                  <a:schemeClr val="bg1"/>
                </a:solidFill>
              </a:rPr>
              <a:t> 사용하여 이미지를 변경하는 또 다른 주요 분야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타깃 이미지의 콘텐츠를 보존하면서 참조 이미지의 스타일을 타깃 이미지에 적용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스타일은 질감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색깔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이미지에 있는 다양한 크기의 시각 요소를 의미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콘텐츠는 이미지에 있는 고수준의 대형 구조를 뜻함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스타일 트랜스퍼 구현은 목표를 표현한 손실 함수를 정의하고 이 손실을 최소화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참조 이미지의 스타일을 적용하면서 원본 이미지의 콘텐츠를 보존하는 것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/>
                </a:solidFill>
              </a:rPr>
              <a:t>loss=distance(style(</a:t>
            </a:r>
            <a:r>
              <a:rPr lang="en-US" altLang="ko-KR" sz="1500" dirty="0" err="1">
                <a:solidFill>
                  <a:schemeClr val="bg1"/>
                </a:solidFill>
              </a:rPr>
              <a:t>reference_image</a:t>
            </a:r>
            <a:r>
              <a:rPr lang="en-US" altLang="ko-KR" sz="1500" dirty="0">
                <a:solidFill>
                  <a:schemeClr val="bg1"/>
                </a:solidFill>
              </a:rPr>
              <a:t>)-style(</a:t>
            </a:r>
            <a:r>
              <a:rPr lang="en-US" altLang="ko-KR" sz="1500" dirty="0" err="1">
                <a:solidFill>
                  <a:schemeClr val="bg1"/>
                </a:solidFill>
              </a:rPr>
              <a:t>generated_image</a:t>
            </a:r>
            <a:r>
              <a:rPr lang="en-US" altLang="ko-KR" sz="1500" dirty="0">
                <a:solidFill>
                  <a:schemeClr val="bg1"/>
                </a:solidFill>
              </a:rPr>
              <a:t>))+distance(content(</a:t>
            </a:r>
            <a:r>
              <a:rPr lang="en-US" altLang="ko-KR" sz="1500" dirty="0" err="1">
                <a:solidFill>
                  <a:schemeClr val="bg1"/>
                </a:solidFill>
              </a:rPr>
              <a:t>original_image</a:t>
            </a:r>
            <a:r>
              <a:rPr lang="en-US" altLang="ko-KR" sz="1500" dirty="0">
                <a:solidFill>
                  <a:schemeClr val="bg1"/>
                </a:solidFill>
              </a:rPr>
              <a:t>)-content(</a:t>
            </a:r>
            <a:r>
              <a:rPr lang="en-US" altLang="ko-KR" sz="1500" dirty="0" err="1">
                <a:solidFill>
                  <a:schemeClr val="bg1"/>
                </a:solidFill>
              </a:rPr>
              <a:t>generated_image</a:t>
            </a:r>
            <a:r>
              <a:rPr lang="en-US" altLang="ko-KR" sz="1500" dirty="0">
                <a:solidFill>
                  <a:schemeClr val="bg1"/>
                </a:solidFill>
              </a:rPr>
              <a:t>))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E2E44C-A0E2-4F63-8FF0-44A34211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97" y="2070185"/>
            <a:ext cx="4444738" cy="1066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93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8.4.2 </a:t>
            </a:r>
            <a:r>
              <a:rPr lang="ko-KR" altLang="en-US" b="1" i="1" dirty="0">
                <a:solidFill>
                  <a:prstClr val="white"/>
                </a:solidFill>
              </a:rPr>
              <a:t>이미지 변형을 위한 개념 벡터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잠재 공간이나 </a:t>
            </a:r>
            <a:r>
              <a:rPr lang="ko-KR" altLang="en-US" sz="1500" dirty="0" err="1">
                <a:solidFill>
                  <a:schemeClr val="bg1"/>
                </a:solidFill>
              </a:rPr>
              <a:t>임베딩</a:t>
            </a:r>
            <a:r>
              <a:rPr lang="ko-KR" altLang="en-US" sz="1500" dirty="0">
                <a:solidFill>
                  <a:schemeClr val="bg1"/>
                </a:solidFill>
              </a:rPr>
              <a:t> 공간이 주어지면 이 공간의 어떤 방향은 원본 데이터의 흥미로운 변화를 인코딩한 축일 수 있음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EX) </a:t>
            </a:r>
            <a:r>
              <a:rPr lang="ko-KR" altLang="en-US" sz="1500" dirty="0">
                <a:solidFill>
                  <a:schemeClr val="bg1"/>
                </a:solidFill>
              </a:rPr>
              <a:t>얼굴 이미지에 대한 잠재 공간에 웃음 벡터가 있을 수 있음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     </a:t>
            </a:r>
            <a:r>
              <a:rPr lang="ko-KR" altLang="en-US" sz="1500" dirty="0">
                <a:solidFill>
                  <a:schemeClr val="bg1"/>
                </a:solidFill>
              </a:rPr>
              <a:t>잠재 공간의 </a:t>
            </a:r>
            <a:r>
              <a:rPr lang="en-US" altLang="ko-KR" sz="1500" dirty="0">
                <a:solidFill>
                  <a:schemeClr val="bg1"/>
                </a:solidFill>
              </a:rPr>
              <a:t>z </a:t>
            </a:r>
            <a:r>
              <a:rPr lang="ko-KR" altLang="en-US" sz="1500" dirty="0">
                <a:solidFill>
                  <a:schemeClr val="bg1"/>
                </a:solidFill>
              </a:rPr>
              <a:t>포인트가 어떤 얼굴의 </a:t>
            </a:r>
            <a:r>
              <a:rPr lang="ko-KR" altLang="en-US" sz="1500" dirty="0" err="1">
                <a:solidFill>
                  <a:schemeClr val="bg1"/>
                </a:solidFill>
              </a:rPr>
              <a:t>임베딩된</a:t>
            </a:r>
            <a:r>
              <a:rPr lang="ko-KR" altLang="en-US" sz="1500" dirty="0">
                <a:solidFill>
                  <a:schemeClr val="bg1"/>
                </a:solidFill>
              </a:rPr>
              <a:t> 표현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     </a:t>
            </a:r>
            <a:r>
              <a:rPr lang="ko-KR" altLang="en-US" sz="1500" dirty="0">
                <a:solidFill>
                  <a:schemeClr val="bg1"/>
                </a:solidFill>
              </a:rPr>
              <a:t>잠재 공간의 </a:t>
            </a:r>
            <a:r>
              <a:rPr lang="en-US" altLang="ko-KR" sz="1500" dirty="0" err="1">
                <a:solidFill>
                  <a:schemeClr val="bg1"/>
                </a:solidFill>
              </a:rPr>
              <a:t>z+s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포인트는 같은 얼굴이 웃고 있는 표현을 </a:t>
            </a:r>
            <a:r>
              <a:rPr lang="ko-KR" altLang="en-US" sz="1500" dirty="0" err="1">
                <a:solidFill>
                  <a:schemeClr val="bg1"/>
                </a:solidFill>
              </a:rPr>
              <a:t>임베딩한</a:t>
            </a:r>
            <a:r>
              <a:rPr lang="ko-KR" altLang="en-US" sz="1500" dirty="0">
                <a:solidFill>
                  <a:schemeClr val="bg1"/>
                </a:solidFill>
              </a:rPr>
              <a:t> 것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이런 벡터를 이용하여 이미지를 잠재 공간에 투영해서 의미 있는 방향으로 이 표현을 이동한 후 이미지 공간으로 디코딩하여 복원하면 변형된 이미지를 얻을 수 있음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기본적으로 이미지 공간에서 독립적으로 변화가 일어나는 모든 차원이 개념 벡터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ADB3E3-CA4B-4818-BC5F-57040F0F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36" y="3492350"/>
            <a:ext cx="6044360" cy="25387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9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생성 모델의 한 종류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개념 벡터를 사용하여 이미지를 변형하는데 적절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오토 인코더</a:t>
            </a:r>
            <a:r>
              <a:rPr lang="en-US" altLang="ko-KR" sz="1500" dirty="0">
                <a:solidFill>
                  <a:schemeClr val="bg1"/>
                </a:solidFill>
              </a:rPr>
              <a:t> -&gt; </a:t>
            </a:r>
            <a:r>
              <a:rPr lang="ko-KR" altLang="en-US" sz="1500" dirty="0">
                <a:solidFill>
                  <a:schemeClr val="bg1"/>
                </a:solidFill>
              </a:rPr>
              <a:t>입력을 </a:t>
            </a:r>
            <a:r>
              <a:rPr lang="ko-KR" altLang="en-US" sz="1500" dirty="0" err="1">
                <a:solidFill>
                  <a:schemeClr val="bg1"/>
                </a:solidFill>
              </a:rPr>
              <a:t>저차원</a:t>
            </a:r>
            <a:r>
              <a:rPr lang="ko-KR" altLang="en-US" sz="1500" dirty="0">
                <a:solidFill>
                  <a:schemeClr val="bg1"/>
                </a:solidFill>
              </a:rPr>
              <a:t> 잠재 공간으로 인코딩한 후 디코딩하여 복원하는 네트워크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변이형 </a:t>
            </a:r>
            <a:r>
              <a:rPr lang="ko-KR" altLang="en-US" sz="1500" dirty="0" err="1">
                <a:solidFill>
                  <a:schemeClr val="bg1"/>
                </a:solidFill>
              </a:rPr>
              <a:t>오토인코더는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딥러닝과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베이즈추론의</a:t>
            </a:r>
            <a:r>
              <a:rPr lang="ko-KR" altLang="en-US" sz="1500" dirty="0">
                <a:solidFill>
                  <a:schemeClr val="bg1"/>
                </a:solidFill>
              </a:rPr>
              <a:t> 아이디어를 혼합한 </a:t>
            </a:r>
            <a:r>
              <a:rPr lang="ko-KR" altLang="en-US" sz="1500" dirty="0" err="1">
                <a:solidFill>
                  <a:schemeClr val="bg1"/>
                </a:solidFill>
              </a:rPr>
              <a:t>오토인코더의</a:t>
            </a:r>
            <a:r>
              <a:rPr lang="ko-KR" altLang="en-US" sz="1500" dirty="0">
                <a:solidFill>
                  <a:schemeClr val="bg1"/>
                </a:solidFill>
              </a:rPr>
              <a:t> 최신 버전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고전적인 </a:t>
            </a:r>
            <a:r>
              <a:rPr lang="ko-KR" altLang="en-US" sz="1500" dirty="0" err="1">
                <a:solidFill>
                  <a:schemeClr val="bg1"/>
                </a:solidFill>
              </a:rPr>
              <a:t>오토인코더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>
                <a:solidFill>
                  <a:schemeClr val="bg1"/>
                </a:solidFill>
              </a:rPr>
              <a:t>이미지를 </a:t>
            </a:r>
            <a:r>
              <a:rPr lang="ko-KR" altLang="en-US" sz="15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500" dirty="0">
                <a:solidFill>
                  <a:schemeClr val="bg1"/>
                </a:solidFill>
              </a:rPr>
              <a:t> 인코더 모듈을 사용하여 잠재 벡터 공간으로 매핑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 err="1">
                <a:solidFill>
                  <a:schemeClr val="bg1"/>
                </a:solidFill>
              </a:rPr>
              <a:t>디코더</a:t>
            </a:r>
            <a:r>
              <a:rPr lang="ko-KR" altLang="en-US" sz="1500" dirty="0">
                <a:solidFill>
                  <a:schemeClr val="bg1"/>
                </a:solidFill>
              </a:rPr>
              <a:t> 모듈을 사용해서 원본 이미지와 동일한 차원으로 복원하여 출력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bg1"/>
                </a:solidFill>
              </a:rPr>
              <a:t>오토인코더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>
                <a:solidFill>
                  <a:schemeClr val="bg1"/>
                </a:solidFill>
              </a:rPr>
              <a:t>입력 이미지와 동일한 이미지를 타깃 데이터로 사용하여 훈련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>
                <a:solidFill>
                  <a:schemeClr val="bg1"/>
                </a:solidFill>
              </a:rPr>
              <a:t>원본 입력을 재구성하는 방법을 학습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코딩에 여러 제약을 가하면 </a:t>
            </a:r>
            <a:r>
              <a:rPr lang="ko-KR" altLang="en-US" sz="1500" dirty="0" err="1">
                <a:solidFill>
                  <a:schemeClr val="bg1"/>
                </a:solidFill>
              </a:rPr>
              <a:t>오토인코더가</a:t>
            </a:r>
            <a:r>
              <a:rPr lang="ko-KR" altLang="en-US" sz="1500" dirty="0">
                <a:solidFill>
                  <a:schemeClr val="bg1"/>
                </a:solidFill>
              </a:rPr>
              <a:t> 더 흥미로운 또는 덜 흥미로운 잠재 공간의 표현을 학습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코딩이 </a:t>
            </a:r>
            <a:r>
              <a:rPr lang="ko-KR" altLang="en-US" sz="1500" dirty="0" err="1">
                <a:solidFill>
                  <a:schemeClr val="bg1"/>
                </a:solidFill>
              </a:rPr>
              <a:t>저차원이고</a:t>
            </a:r>
            <a:r>
              <a:rPr lang="ko-KR" altLang="en-US" sz="1500" dirty="0">
                <a:solidFill>
                  <a:schemeClr val="bg1"/>
                </a:solidFill>
              </a:rPr>
              <a:t> 희소</a:t>
            </a:r>
            <a:r>
              <a:rPr lang="en-US" altLang="ko-KR" sz="1500" dirty="0">
                <a:solidFill>
                  <a:schemeClr val="bg1"/>
                </a:solidFill>
              </a:rPr>
              <a:t>(0</a:t>
            </a:r>
            <a:r>
              <a:rPr lang="ko-KR" altLang="en-US" sz="1500" dirty="0">
                <a:solidFill>
                  <a:schemeClr val="bg1"/>
                </a:solidFill>
              </a:rPr>
              <a:t>이 많은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하도록 제약을 가함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인코더는 입력 데이터의 정보를 적은 수의 비트에 압축하기 위해 노력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2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1045698" y="3492350"/>
            <a:ext cx="101006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전통적인 오토 인코더는 특별히 유용하거나 구조화가 잘된 잠재 공간을 만들지 못함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압축도 뛰어나지 않음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/>
                </a:solidFill>
              </a:rPr>
              <a:t>VAE</a:t>
            </a:r>
            <a:r>
              <a:rPr lang="ko-KR" altLang="en-US" sz="1500" dirty="0">
                <a:solidFill>
                  <a:schemeClr val="bg1"/>
                </a:solidFill>
              </a:rPr>
              <a:t>는 </a:t>
            </a:r>
            <a:r>
              <a:rPr lang="ko-KR" altLang="en-US" sz="1500" dirty="0" err="1">
                <a:solidFill>
                  <a:schemeClr val="bg1"/>
                </a:solidFill>
              </a:rPr>
              <a:t>오토인코더에</a:t>
            </a:r>
            <a:r>
              <a:rPr lang="ko-KR" altLang="en-US" sz="1500" dirty="0">
                <a:solidFill>
                  <a:schemeClr val="bg1"/>
                </a:solidFill>
              </a:rPr>
              <a:t> 약간의 통계 기법을 추가하여 연속적이고 구조적인 잠재 공간을 학습하도록 만듦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80E31E-AA7C-450F-9578-E05EC559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76" y="871937"/>
            <a:ext cx="6786947" cy="2267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4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/>
                </a:solidFill>
              </a:rPr>
              <a:t>VAE</a:t>
            </a:r>
            <a:r>
              <a:rPr lang="ko-KR" altLang="en-US" sz="1500" dirty="0">
                <a:solidFill>
                  <a:schemeClr val="bg1"/>
                </a:solidFill>
              </a:rPr>
              <a:t>는 이미지를 어떤 통계 분포의 파라미터로 변환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입력 이미지가 통계적 과정을 통해서 생성되었다고 가정하여 인코딩과 디코딩하는 동안 무작위성이 필요하다는 것을 의미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평균과 분산 파라미터를 사용하여 이 분포에서 무작위로 하나의 샘플을 추출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이 샘플을 디코딩하여 원본 입력으로 복원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이 과정은 안정성을 향상하고 잠재 공간 어디서든 의미 있는 표현을 인코딩하도록 만듦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잠재 공간에서 샘플링한 모든 포인트는 유효한 출력으로 디코딩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9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6587982" y="950252"/>
            <a:ext cx="487844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인코더 모듈이 입력 샘플 </a:t>
            </a:r>
            <a:r>
              <a:rPr lang="en-US" altLang="ko-KR" sz="1500" dirty="0" err="1">
                <a:solidFill>
                  <a:schemeClr val="bg1"/>
                </a:solidFill>
              </a:rPr>
              <a:t>input_img</a:t>
            </a:r>
            <a:r>
              <a:rPr lang="ko-KR" altLang="en-US" sz="1500" dirty="0">
                <a:solidFill>
                  <a:schemeClr val="bg1"/>
                </a:solidFill>
              </a:rPr>
              <a:t>를 잠재 공간의 두 파라미터 </a:t>
            </a:r>
            <a:r>
              <a:rPr lang="en-US" altLang="ko-KR" sz="1500" dirty="0" err="1">
                <a:solidFill>
                  <a:schemeClr val="bg1"/>
                </a:solidFill>
              </a:rPr>
              <a:t>z_mean</a:t>
            </a:r>
            <a:r>
              <a:rPr lang="ko-KR" altLang="en-US" sz="1500" dirty="0">
                <a:solidFill>
                  <a:schemeClr val="bg1"/>
                </a:solidFill>
              </a:rPr>
              <a:t>과 </a:t>
            </a:r>
            <a:r>
              <a:rPr lang="en-US" altLang="ko-KR" sz="1500" dirty="0" err="1">
                <a:solidFill>
                  <a:schemeClr val="bg1"/>
                </a:solidFill>
              </a:rPr>
              <a:t>z_log_var</a:t>
            </a:r>
            <a:r>
              <a:rPr lang="ko-KR" altLang="en-US" sz="1500" dirty="0">
                <a:solidFill>
                  <a:schemeClr val="bg1"/>
                </a:solidFill>
              </a:rPr>
              <a:t>로 변환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입력 이미지가 생성되었다고 가정한 잠재 공간의 정규 분포에서 포인트 </a:t>
            </a:r>
            <a:r>
              <a:rPr lang="en-US" altLang="ko-KR" sz="1500" dirty="0">
                <a:solidFill>
                  <a:schemeClr val="bg1"/>
                </a:solidFill>
              </a:rPr>
              <a:t>z</a:t>
            </a:r>
            <a:r>
              <a:rPr lang="ko-KR" altLang="en-US" sz="1500" dirty="0">
                <a:solidFill>
                  <a:schemeClr val="bg1"/>
                </a:solidFill>
              </a:rPr>
              <a:t>를 </a:t>
            </a:r>
            <a:r>
              <a:rPr lang="en-US" altLang="ko-KR" sz="1500" dirty="0">
                <a:solidFill>
                  <a:schemeClr val="bg1"/>
                </a:solidFill>
              </a:rPr>
              <a:t>z=</a:t>
            </a:r>
            <a:r>
              <a:rPr lang="en-US" altLang="ko-KR" sz="1500" dirty="0" err="1">
                <a:solidFill>
                  <a:schemeClr val="bg1"/>
                </a:solidFill>
              </a:rPr>
              <a:t>z_mean</a:t>
            </a:r>
            <a:r>
              <a:rPr lang="en-US" altLang="ko-KR" sz="1500" dirty="0">
                <a:solidFill>
                  <a:schemeClr val="bg1"/>
                </a:solidFill>
              </a:rPr>
              <a:t> + exp(0.5 * </a:t>
            </a:r>
            <a:r>
              <a:rPr lang="en-US" altLang="ko-KR" sz="1500" dirty="0" err="1">
                <a:solidFill>
                  <a:schemeClr val="bg1"/>
                </a:solidFill>
              </a:rPr>
              <a:t>z_log_var</a:t>
            </a:r>
            <a:r>
              <a:rPr lang="en-US" altLang="ko-KR" sz="1500" dirty="0">
                <a:solidFill>
                  <a:schemeClr val="bg1"/>
                </a:solidFill>
              </a:rPr>
              <a:t>) * epsilon</a:t>
            </a:r>
            <a:r>
              <a:rPr lang="ko-KR" altLang="en-US" sz="1500" dirty="0">
                <a:solidFill>
                  <a:schemeClr val="bg1"/>
                </a:solidFill>
              </a:rPr>
              <a:t>처럼 무작위로 샘플링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bg1"/>
                </a:solidFill>
              </a:rPr>
              <a:t>디코더</a:t>
            </a:r>
            <a:r>
              <a:rPr lang="ko-KR" altLang="en-US" sz="1500" dirty="0">
                <a:solidFill>
                  <a:schemeClr val="bg1"/>
                </a:solidFill>
              </a:rPr>
              <a:t> 모듈은 잠재 공간의 이 포인트를 원본 입력 이미지로 매핑하여 복원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/>
                </a:solidFill>
              </a:rPr>
              <a:t>Epsilon</a:t>
            </a:r>
            <a:r>
              <a:rPr lang="ko-KR" altLang="en-US" sz="1500" dirty="0">
                <a:solidFill>
                  <a:schemeClr val="bg1"/>
                </a:solidFill>
              </a:rPr>
              <a:t>이 무작위로 만들어 짐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en-US" altLang="ko-KR" sz="1500" dirty="0" err="1">
                <a:solidFill>
                  <a:schemeClr val="bg1"/>
                </a:solidFill>
              </a:rPr>
              <a:t>input_img</a:t>
            </a:r>
            <a:r>
              <a:rPr lang="ko-KR" altLang="en-US" sz="1500" dirty="0">
                <a:solidFill>
                  <a:schemeClr val="bg1"/>
                </a:solidFill>
              </a:rPr>
              <a:t>를 인코딩한 잠재 공간의 위치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z_mean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에 가까운 포인트는 </a:t>
            </a:r>
            <a:r>
              <a:rPr lang="en-US" altLang="ko-KR" sz="1500" dirty="0" err="1">
                <a:solidFill>
                  <a:schemeClr val="bg1"/>
                </a:solidFill>
              </a:rPr>
              <a:t>input_img</a:t>
            </a:r>
            <a:r>
              <a:rPr lang="ko-KR" altLang="en-US" sz="1500" dirty="0">
                <a:solidFill>
                  <a:schemeClr val="bg1"/>
                </a:solidFill>
              </a:rPr>
              <a:t>와 비슷한 이미지로 디코딩 </a:t>
            </a: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잠재 공간을 연속적이고 의미 있는 공간으로 만듦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잠재 공간에서 가까운 </a:t>
            </a:r>
            <a:r>
              <a:rPr lang="en-US" altLang="ko-KR" sz="1500" dirty="0">
                <a:solidFill>
                  <a:schemeClr val="bg1"/>
                </a:solidFill>
              </a:rPr>
              <a:t>2</a:t>
            </a:r>
            <a:r>
              <a:rPr lang="ko-KR" altLang="en-US" sz="1500" dirty="0">
                <a:solidFill>
                  <a:schemeClr val="bg1"/>
                </a:solidFill>
              </a:rPr>
              <a:t>개의 포인트는 비슷한 이미지로 디코딩 됨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잠재 공간의 </a:t>
            </a:r>
            <a:r>
              <a:rPr lang="ko-KR" altLang="en-US" sz="1500" dirty="0" err="1">
                <a:solidFill>
                  <a:schemeClr val="bg1"/>
                </a:solidFill>
              </a:rPr>
              <a:t>저차원</a:t>
            </a:r>
            <a:r>
              <a:rPr lang="ko-KR" altLang="en-US" sz="1500" dirty="0">
                <a:solidFill>
                  <a:schemeClr val="bg1"/>
                </a:solidFill>
              </a:rPr>
              <a:t> 연속성은 잠재 공간에서 모든 방향이 의미 있는 데이터 변화의 축을 인코딩하도록 만듦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D29CCC-D1FC-44E3-9B8A-AD4FE058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0" y="1254944"/>
            <a:ext cx="5511610" cy="4134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4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bg1"/>
                </a:solidFill>
              </a:rPr>
              <a:t>VAE</a:t>
            </a:r>
            <a:r>
              <a:rPr lang="ko-KR" altLang="en-US" sz="1500" dirty="0">
                <a:solidFill>
                  <a:schemeClr val="bg1"/>
                </a:solidFill>
              </a:rPr>
              <a:t>의 파라미터는 </a:t>
            </a:r>
            <a:r>
              <a:rPr lang="en-US" altLang="ko-KR" sz="1500" dirty="0">
                <a:solidFill>
                  <a:schemeClr val="bg1"/>
                </a:solidFill>
              </a:rPr>
              <a:t>2</a:t>
            </a:r>
            <a:r>
              <a:rPr lang="ko-KR" altLang="en-US" sz="1500" dirty="0">
                <a:solidFill>
                  <a:schemeClr val="bg1"/>
                </a:solidFill>
              </a:rPr>
              <a:t>개의 손실 함수로 훈련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>
                <a:solidFill>
                  <a:schemeClr val="bg1"/>
                </a:solidFill>
              </a:rPr>
              <a:t>재구성 손실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디코딩 된 샘플이 원본 입력과 동일하도록 만듦</a:t>
            </a:r>
            <a:br>
              <a:rPr lang="en-US" altLang="ko-KR" sz="1500" dirty="0">
                <a:solidFill>
                  <a:schemeClr val="bg1"/>
                </a:solidFill>
              </a:rPr>
            </a:b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ko-KR" altLang="en-US" sz="1500" dirty="0">
                <a:solidFill>
                  <a:schemeClr val="bg1"/>
                </a:solidFill>
              </a:rPr>
              <a:t>규제 손실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-&gt; </a:t>
            </a:r>
            <a:r>
              <a:rPr lang="ko-KR" altLang="en-US" sz="1500" dirty="0">
                <a:solidFill>
                  <a:schemeClr val="bg1"/>
                </a:solidFill>
              </a:rPr>
              <a:t>잠재 공간을 잘 형성하고 훈련 데이터에 과대적합을 줄임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60F9-A78A-4B1D-917A-B1015000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92" y="2753308"/>
            <a:ext cx="6839905" cy="32580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78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VAE </a:t>
            </a:r>
            <a:r>
              <a:rPr lang="ko-KR" altLang="en-US" sz="1500" dirty="0">
                <a:solidFill>
                  <a:schemeClr val="bg1"/>
                </a:solidFill>
              </a:rPr>
              <a:t>인코더 네트워크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4C9C5-1B36-40CE-BBD5-44BC8599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5" y="1296420"/>
            <a:ext cx="5057318" cy="4743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8A6D-48A5-4EBB-98F3-3C1F314D5669}"/>
              </a:ext>
            </a:extLst>
          </p:cNvPr>
          <p:cNvSpPr txBox="1"/>
          <p:nvPr/>
        </p:nvSpPr>
        <p:spPr>
          <a:xfrm>
            <a:off x="6430252" y="1287719"/>
            <a:ext cx="4599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입력 이미지 </a:t>
            </a:r>
            <a:r>
              <a:rPr lang="en-US" altLang="ko-KR" sz="1500" dirty="0">
                <a:solidFill>
                  <a:schemeClr val="bg1"/>
                </a:solidFill>
              </a:rPr>
              <a:t>x</a:t>
            </a:r>
            <a:r>
              <a:rPr lang="ko-KR" altLang="en-US" sz="1500" dirty="0">
                <a:solidFill>
                  <a:schemeClr val="bg1"/>
                </a:solidFill>
              </a:rPr>
              <a:t>를 두 벡터 </a:t>
            </a:r>
            <a:r>
              <a:rPr lang="en-US" altLang="ko-KR" sz="1500" dirty="0" err="1">
                <a:solidFill>
                  <a:schemeClr val="bg1"/>
                </a:solidFill>
              </a:rPr>
              <a:t>z_mean</a:t>
            </a:r>
            <a:r>
              <a:rPr lang="ko-KR" altLang="en-US" sz="1500" dirty="0">
                <a:solidFill>
                  <a:schemeClr val="bg1"/>
                </a:solidFill>
              </a:rPr>
              <a:t>과 </a:t>
            </a:r>
            <a:r>
              <a:rPr lang="en-US" altLang="ko-KR" sz="1500" dirty="0" err="1">
                <a:solidFill>
                  <a:schemeClr val="bg1"/>
                </a:solidFill>
              </a:rPr>
              <a:t>z_log_var</a:t>
            </a:r>
            <a:r>
              <a:rPr lang="ko-KR" altLang="en-US" sz="1500" dirty="0">
                <a:solidFill>
                  <a:schemeClr val="bg1"/>
                </a:solidFill>
              </a:rPr>
              <a:t>로 매핑하는 간단한 </a:t>
            </a:r>
            <a:r>
              <a:rPr lang="ko-KR" altLang="en-US" sz="1500" dirty="0" err="1">
                <a:solidFill>
                  <a:schemeClr val="bg1"/>
                </a:solidFill>
              </a:rPr>
              <a:t>컨브넷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7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잠재 공간 샘플링 함수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D8A6D-48A5-4EBB-98F3-3C1F314D5669}"/>
              </a:ext>
            </a:extLst>
          </p:cNvPr>
          <p:cNvSpPr txBox="1"/>
          <p:nvPr/>
        </p:nvSpPr>
        <p:spPr>
          <a:xfrm>
            <a:off x="929567" y="3429000"/>
            <a:ext cx="953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z_mean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 err="1">
                <a:solidFill>
                  <a:schemeClr val="bg1"/>
                </a:solidFill>
              </a:rPr>
              <a:t>z_log_var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두 파라미터가 </a:t>
            </a:r>
            <a:r>
              <a:rPr lang="en-US" altLang="ko-KR" dirty="0" err="1">
                <a:solidFill>
                  <a:schemeClr val="bg1"/>
                </a:solidFill>
              </a:rPr>
              <a:t>input_img</a:t>
            </a:r>
            <a:r>
              <a:rPr lang="ko-KR" altLang="en-US" dirty="0">
                <a:solidFill>
                  <a:schemeClr val="bg1"/>
                </a:solidFill>
              </a:rPr>
              <a:t>를 생성한 통계 분포의 파라미터라 가정하고 잠재 공간 포인트 </a:t>
            </a:r>
            <a:r>
              <a:rPr lang="en-US" altLang="ko-KR" dirty="0">
                <a:solidFill>
                  <a:schemeClr val="bg1"/>
                </a:solidFill>
              </a:rPr>
              <a:t>z</a:t>
            </a:r>
            <a:r>
              <a:rPr lang="ko-KR" altLang="en-US" dirty="0">
                <a:solidFill>
                  <a:schemeClr val="bg1"/>
                </a:solidFill>
              </a:rPr>
              <a:t>를 생성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6B6EC-DBF1-41D0-A505-183163DA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7" y="1385460"/>
            <a:ext cx="6354062" cy="1771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5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잠재 공간 포인트를 이미지로 매핑하는 </a:t>
            </a:r>
            <a:r>
              <a:rPr lang="en-US" altLang="ko-KR" sz="1500" dirty="0">
                <a:solidFill>
                  <a:schemeClr val="bg1"/>
                </a:solidFill>
              </a:rPr>
              <a:t>VAE </a:t>
            </a:r>
            <a:r>
              <a:rPr lang="ko-KR" altLang="en-US" sz="1500" dirty="0" err="1">
                <a:solidFill>
                  <a:schemeClr val="bg1"/>
                </a:solidFill>
              </a:rPr>
              <a:t>디코더</a:t>
            </a:r>
            <a:r>
              <a:rPr lang="ko-KR" altLang="en-US" sz="1500" dirty="0">
                <a:solidFill>
                  <a:schemeClr val="bg1"/>
                </a:solidFill>
              </a:rPr>
              <a:t> 네트워크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7425C-C96E-4783-9A5E-5F6E94EF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74" y="1296420"/>
            <a:ext cx="7526112" cy="387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23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VAE </a:t>
            </a:r>
            <a:r>
              <a:rPr lang="ko-KR" altLang="en-US" sz="1500" dirty="0">
                <a:solidFill>
                  <a:schemeClr val="bg1"/>
                </a:solidFill>
              </a:rPr>
              <a:t>손실을 계산하기 위해 직접 만든 층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6FC9F6-637B-4797-8E28-5F803BBD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7" y="1314155"/>
            <a:ext cx="7106642" cy="4229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1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8.3.1 </a:t>
            </a:r>
            <a:r>
              <a:rPr lang="ko-KR" altLang="en-US" sz="2800" b="1" i="1" dirty="0">
                <a:solidFill>
                  <a:prstClr val="white"/>
                </a:solidFill>
              </a:rPr>
              <a:t>콘텐츠 손실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1174335"/>
            <a:ext cx="10100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네트워크에 있는 하위 층의 활성화는 이미지에 관한 국부적인 정보를 담고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상위 층의 활성화일수록 전역적이고 추상적인 정보를 담고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컨브넷</a:t>
            </a:r>
            <a:r>
              <a:rPr lang="ko-KR" altLang="en-US" sz="2000" dirty="0">
                <a:solidFill>
                  <a:schemeClr val="bg1"/>
                </a:solidFill>
              </a:rPr>
              <a:t> 층의 활성화는 이미지를 다른 크기의 콘텐츠로 분해하는 것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타깃 이미지와 생성된 이미지를 사전 훈련된 </a:t>
            </a:r>
            <a:r>
              <a:rPr lang="ko-KR" altLang="en-US" sz="2000" dirty="0" err="1">
                <a:solidFill>
                  <a:schemeClr val="bg1"/>
                </a:solidFill>
              </a:rPr>
              <a:t>컨브넷에</a:t>
            </a:r>
            <a:r>
              <a:rPr lang="ko-KR" altLang="en-US" sz="2000" dirty="0">
                <a:solidFill>
                  <a:schemeClr val="bg1"/>
                </a:solidFill>
              </a:rPr>
              <a:t> 주입하여 상위 층의 활성화를 계산 </a:t>
            </a: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이 두 값 사이의 </a:t>
            </a:r>
            <a:r>
              <a:rPr lang="en-US" altLang="ko-KR" sz="2000" dirty="0">
                <a:solidFill>
                  <a:schemeClr val="bg1"/>
                </a:solidFill>
              </a:rPr>
              <a:t>L2 </a:t>
            </a:r>
            <a:r>
              <a:rPr lang="ko-KR" altLang="en-US" sz="2000" dirty="0">
                <a:solidFill>
                  <a:schemeClr val="bg1"/>
                </a:solidFill>
              </a:rPr>
              <a:t>노름이 콘텐츠 손실로 사용하기 좋음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3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VAE </a:t>
            </a:r>
            <a:r>
              <a:rPr lang="ko-KR" altLang="en-US" sz="1500" dirty="0">
                <a:solidFill>
                  <a:schemeClr val="bg1"/>
                </a:solidFill>
              </a:rPr>
              <a:t>훈련하기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689EF-D51B-4DD6-83C5-10158C53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0" y="1337970"/>
            <a:ext cx="6868484" cy="4182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9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A7BC-3B6C-4E5D-99E8-607A61D76A68}"/>
              </a:ext>
            </a:extLst>
          </p:cNvPr>
          <p:cNvSpPr txBox="1"/>
          <p:nvPr/>
        </p:nvSpPr>
        <p:spPr>
          <a:xfrm>
            <a:off x="929567" y="973255"/>
            <a:ext cx="101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2D </a:t>
            </a:r>
            <a:r>
              <a:rPr lang="ko-KR" altLang="en-US" sz="1500" dirty="0">
                <a:solidFill>
                  <a:schemeClr val="bg1"/>
                </a:solidFill>
              </a:rPr>
              <a:t>잠재 공간에서 포인트 그리드를 </a:t>
            </a:r>
            <a:r>
              <a:rPr lang="ko-KR" altLang="en-US" sz="1500" dirty="0" err="1">
                <a:solidFill>
                  <a:schemeClr val="bg1"/>
                </a:solidFill>
              </a:rPr>
              <a:t>샘플링하여</a:t>
            </a:r>
            <a:r>
              <a:rPr lang="ko-KR" altLang="en-US" sz="1500" dirty="0">
                <a:solidFill>
                  <a:schemeClr val="bg1"/>
                </a:solidFill>
              </a:rPr>
              <a:t> 이미지로 디코딩하기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E161C-F83D-47E0-B8B7-D6DD6083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7" y="1296420"/>
            <a:ext cx="7048656" cy="4701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2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3427" y="285873"/>
            <a:ext cx="601792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8.4.3 </a:t>
            </a:r>
            <a:r>
              <a:rPr lang="ko-KR" altLang="en-US" b="1" i="1" dirty="0">
                <a:solidFill>
                  <a:prstClr val="white"/>
                </a:solidFill>
              </a:rPr>
              <a:t>변이형 </a:t>
            </a:r>
            <a:r>
              <a:rPr lang="ko-KR" altLang="en-US" b="1" i="1" dirty="0" err="1">
                <a:solidFill>
                  <a:prstClr val="white"/>
                </a:solidFill>
              </a:rPr>
              <a:t>오토인코더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DA1A4-156B-42D6-9B2C-ED86727B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4" y="973255"/>
            <a:ext cx="4363970" cy="4250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15E79-07FA-4001-AA8E-A440E086B1D2}"/>
              </a:ext>
            </a:extLst>
          </p:cNvPr>
          <p:cNvSpPr txBox="1"/>
          <p:nvPr/>
        </p:nvSpPr>
        <p:spPr>
          <a:xfrm>
            <a:off x="5178403" y="973255"/>
            <a:ext cx="6183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샘플링된</a:t>
            </a:r>
            <a:r>
              <a:rPr lang="ko-KR" altLang="en-US" dirty="0">
                <a:solidFill>
                  <a:schemeClr val="bg1"/>
                </a:solidFill>
              </a:rPr>
              <a:t> 숫자의 그리드는 다른 숫자 클래스 사이에서 완벽하게 연속된 분포를 보여 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잠재 공간의 한 경로를 따라서 한 숫자가 다른 숫자로 자연스럽게 바뀜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이 공간의 특정 방향은 어떤 의미를 가짐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 EX : ‘6</a:t>
            </a:r>
            <a:r>
              <a:rPr lang="ko-KR" altLang="en-US" dirty="0">
                <a:solidFill>
                  <a:schemeClr val="bg1"/>
                </a:solidFill>
              </a:rPr>
              <a:t>으로 가는 방향</a:t>
            </a:r>
            <a:r>
              <a:rPr lang="en-US" altLang="ko-KR" dirty="0">
                <a:solidFill>
                  <a:schemeClr val="bg1"/>
                </a:solidFill>
              </a:rPr>
              <a:t>‘, ‘9</a:t>
            </a:r>
            <a:r>
              <a:rPr lang="ko-KR" altLang="en-US" dirty="0">
                <a:solidFill>
                  <a:schemeClr val="bg1"/>
                </a:solidFill>
              </a:rPr>
              <a:t>로 가는 방향</a:t>
            </a:r>
            <a:r>
              <a:rPr lang="en-US" altLang="ko-KR" dirty="0">
                <a:solidFill>
                  <a:schemeClr val="bg1"/>
                </a:solidFill>
              </a:rPr>
              <a:t>‘ 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8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21445"/>
            <a:ext cx="601792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i="1" dirty="0">
                <a:solidFill>
                  <a:prstClr val="white"/>
                </a:solidFill>
              </a:rPr>
              <a:t>8.4.4 </a:t>
            </a:r>
            <a:r>
              <a:rPr lang="ko-KR" altLang="en-US" sz="2500" b="1" i="1" dirty="0">
                <a:solidFill>
                  <a:prstClr val="white"/>
                </a:solidFill>
              </a:rPr>
              <a:t>정리</a:t>
            </a:r>
            <a:endParaRPr lang="en-US" altLang="ko-KR" sz="2500" b="1" i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15E79-07FA-4001-AA8E-A440E086B1D2}"/>
              </a:ext>
            </a:extLst>
          </p:cNvPr>
          <p:cNvSpPr txBox="1"/>
          <p:nvPr/>
        </p:nvSpPr>
        <p:spPr>
          <a:xfrm>
            <a:off x="985782" y="1113998"/>
            <a:ext cx="10025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딥러닝으로</a:t>
            </a:r>
            <a:r>
              <a:rPr lang="ko-KR" altLang="en-US" dirty="0">
                <a:solidFill>
                  <a:schemeClr val="bg1"/>
                </a:solidFill>
              </a:rPr>
              <a:t> 이미지 데이터셋에 대한 통계 정보를 담은 잠재 공간을 학습하여 이미지를 생성 할 수 있음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잠재 공간에서 포인트를 샘플링하고 디코딩하면 이전에 본 적 없는 이미지를 생성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VAE, 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VAE</a:t>
            </a:r>
            <a:r>
              <a:rPr lang="ko-KR" altLang="en-US" dirty="0">
                <a:solidFill>
                  <a:schemeClr val="bg1"/>
                </a:solidFill>
              </a:rPr>
              <a:t>는 매우 구조적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연속적인 잠재 공간의 표현을 만듦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잠재 공간 안에서 일어나는 모든 종류의 이미지 변형 작업에 잘 맞음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잠재 공간을 가로질러 이미지가 변환하는 잠재 공간 기반의 애니메이션에도 잘 맞음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GAN</a:t>
            </a:r>
            <a:r>
              <a:rPr lang="ko-KR" altLang="en-US" dirty="0">
                <a:solidFill>
                  <a:schemeClr val="bg1"/>
                </a:solidFill>
              </a:rPr>
              <a:t>은 실제 같은 단일 이미지를 생성할 수 있지만 구조적이고 연속적인 잠재 공간을 만들지 못함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9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8.3.2 </a:t>
            </a:r>
            <a:r>
              <a:rPr lang="ko-KR" altLang="en-US" sz="2800" b="1" i="1" dirty="0">
                <a:solidFill>
                  <a:prstClr val="white"/>
                </a:solidFill>
              </a:rPr>
              <a:t>스타일 손실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1174335"/>
            <a:ext cx="101006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 손실은 </a:t>
            </a:r>
            <a:r>
              <a:rPr lang="ko-KR" altLang="en-US" sz="2000" dirty="0" err="1">
                <a:solidFill>
                  <a:schemeClr val="bg1"/>
                </a:solidFill>
              </a:rPr>
              <a:t>컨브넷의</a:t>
            </a:r>
            <a:r>
              <a:rPr lang="ko-KR" altLang="en-US" sz="2000" dirty="0">
                <a:solidFill>
                  <a:schemeClr val="bg1"/>
                </a:solidFill>
              </a:rPr>
              <a:t> 여러 층을 사용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하나의 스타일이 아니라 참조 이미지에서 </a:t>
            </a:r>
            <a:r>
              <a:rPr lang="ko-KR" altLang="en-US" sz="2000" dirty="0" err="1">
                <a:solidFill>
                  <a:schemeClr val="bg1"/>
                </a:solidFill>
              </a:rPr>
              <a:t>컨브넷이</a:t>
            </a:r>
            <a:r>
              <a:rPr lang="ko-KR" altLang="en-US" sz="2000" dirty="0">
                <a:solidFill>
                  <a:schemeClr val="bg1"/>
                </a:solidFill>
              </a:rPr>
              <a:t> 추출한 모든 크기의 스타일을 잡아야 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활성화 출력의 </a:t>
            </a:r>
            <a:r>
              <a:rPr lang="ko-KR" altLang="en-US" sz="2000" dirty="0" err="1">
                <a:solidFill>
                  <a:schemeClr val="bg1"/>
                </a:solidFill>
              </a:rPr>
              <a:t>그람행렬을</a:t>
            </a:r>
            <a:r>
              <a:rPr lang="ko-KR" altLang="en-US" sz="2000" dirty="0">
                <a:solidFill>
                  <a:schemeClr val="bg1"/>
                </a:solidFill>
              </a:rPr>
              <a:t> 스타일 손실로 사용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그람</a:t>
            </a:r>
            <a:r>
              <a:rPr lang="ko-KR" altLang="en-US" sz="2000" dirty="0">
                <a:solidFill>
                  <a:schemeClr val="bg1"/>
                </a:solidFill>
              </a:rPr>
              <a:t> 행렬은 층의 특성 </a:t>
            </a:r>
            <a:r>
              <a:rPr lang="ko-KR" altLang="en-US" sz="2000" dirty="0" err="1">
                <a:solidFill>
                  <a:schemeClr val="bg1"/>
                </a:solidFill>
              </a:rPr>
              <a:t>맵들의</a:t>
            </a:r>
            <a:r>
              <a:rPr lang="ko-KR" altLang="en-US" sz="2000" dirty="0">
                <a:solidFill>
                  <a:schemeClr val="bg1"/>
                </a:solidFill>
              </a:rPr>
              <a:t> 내적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내적 </a:t>
            </a: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층의 특성 사이에 있는 상관관계를 표현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 참조 이미지와 생성된 이미지로 층의 활성화를 계산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스타일 손실은 그 안에 내재된 상관관계를 비슷하게 보존하는 것이 목적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2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8.3.2 </a:t>
            </a:r>
            <a:r>
              <a:rPr lang="ko-KR" altLang="en-US" sz="2800" b="1" i="1" dirty="0">
                <a:solidFill>
                  <a:prstClr val="white"/>
                </a:solidFill>
              </a:rPr>
              <a:t>스타일 손실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506" y="4132688"/>
            <a:ext cx="10100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콘텐츠를 보존하기 위해 타깃 콘텐츠 이미지와 생성된 이미지 사이에서 상위 층의 활성화를 비슷하게 유지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스타일을 보존하기 위해 </a:t>
            </a:r>
            <a:r>
              <a:rPr lang="ko-KR" altLang="en-US" sz="2000" dirty="0" err="1">
                <a:solidFill>
                  <a:schemeClr val="bg1"/>
                </a:solidFill>
              </a:rPr>
              <a:t>저수준</a:t>
            </a:r>
            <a:r>
              <a:rPr lang="ko-KR" altLang="en-US" sz="2000" dirty="0">
                <a:solidFill>
                  <a:schemeClr val="bg1"/>
                </a:solidFill>
              </a:rPr>
              <a:t> 층과 고수준 층에서 활성화 안에 상관관계를 비슷하게 유지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C37BC-CB0D-48F5-9DA7-FB392D0B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26" y="1150796"/>
            <a:ext cx="5718975" cy="2826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2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294" y="973255"/>
            <a:ext cx="1010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스타일 참조 이미지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타깃 이미지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생성된 이미지를 위해 </a:t>
            </a:r>
            <a:r>
              <a:rPr lang="en-US" altLang="ko-KR" dirty="0">
                <a:solidFill>
                  <a:schemeClr val="bg1"/>
                </a:solidFill>
              </a:rPr>
              <a:t>VGG19</a:t>
            </a:r>
            <a:r>
              <a:rPr lang="ko-KR" altLang="en-US" dirty="0">
                <a:solidFill>
                  <a:schemeClr val="bg1"/>
                </a:solidFill>
              </a:rPr>
              <a:t>의 활성화를 동시에 계산하는 네트워크를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세 이미지에서 계산한 층 활성화를 사용하여 앞서 설명한 손실 함수를 정의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이 손실을 최소화하여 스타일 </a:t>
            </a:r>
            <a:r>
              <a:rPr lang="ko-KR" altLang="en-US" dirty="0" err="1">
                <a:solidFill>
                  <a:schemeClr val="bg1"/>
                </a:solidFill>
              </a:rPr>
              <a:t>트랜스퍼를</a:t>
            </a:r>
            <a:r>
              <a:rPr lang="ko-KR" altLang="en-US" dirty="0">
                <a:solidFill>
                  <a:schemeClr val="bg1"/>
                </a:solidFill>
              </a:rPr>
              <a:t>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손실 함수를 최소화할 경사 </a:t>
            </a:r>
            <a:r>
              <a:rPr lang="ko-KR" altLang="en-US" dirty="0" err="1">
                <a:solidFill>
                  <a:schemeClr val="bg1"/>
                </a:solidFill>
              </a:rPr>
              <a:t>하강법</a:t>
            </a:r>
            <a:r>
              <a:rPr lang="ko-KR" altLang="en-US" dirty="0">
                <a:solidFill>
                  <a:schemeClr val="bg1"/>
                </a:solidFill>
              </a:rPr>
              <a:t> 과정을 설정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84BA8-7B1F-4CCF-BC1A-6EFA9F8E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43" y="3616874"/>
            <a:ext cx="7059010" cy="258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3152189" y="3231726"/>
            <a:ext cx="62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스타일 참조 이미지와 타깃 이미지의 경로 정의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7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이미지의 로드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사후처리를 위한 유틸리티 함수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8A8A3-C076-4009-B41E-7003D08E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27" y="1423707"/>
            <a:ext cx="6897063" cy="4010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4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사전 훈련된 </a:t>
            </a:r>
            <a:r>
              <a:rPr lang="en-US" altLang="ko-KR" sz="1600" dirty="0">
                <a:solidFill>
                  <a:schemeClr val="bg1"/>
                </a:solidFill>
              </a:rPr>
              <a:t>VGG19 </a:t>
            </a:r>
            <a:r>
              <a:rPr lang="ko-KR" altLang="en-US" sz="1600" dirty="0">
                <a:solidFill>
                  <a:schemeClr val="bg1"/>
                </a:solidFill>
              </a:rPr>
              <a:t>네트워크를 </a:t>
            </a:r>
            <a:r>
              <a:rPr lang="ko-KR" altLang="en-US" sz="1600" dirty="0" err="1">
                <a:solidFill>
                  <a:schemeClr val="bg1"/>
                </a:solidFill>
              </a:rPr>
              <a:t>로딩하고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개 이미지에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14813-EC9D-45FA-BAE7-FCAB62F5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6" y="1356419"/>
            <a:ext cx="5842712" cy="4246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DCC9C-CCB9-436F-B69D-8375DD3267C1}"/>
              </a:ext>
            </a:extLst>
          </p:cNvPr>
          <p:cNvSpPr txBox="1"/>
          <p:nvPr/>
        </p:nvSpPr>
        <p:spPr>
          <a:xfrm>
            <a:off x="7145271" y="1356419"/>
            <a:ext cx="4179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스타일 참조 이미지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타깃 이미지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생성된 이미지가 담긴 </a:t>
            </a:r>
            <a:r>
              <a:rPr lang="ko-KR" altLang="en-US" dirty="0" err="1">
                <a:solidFill>
                  <a:schemeClr val="bg1"/>
                </a:solidFill>
              </a:rPr>
              <a:t>플레이스홀더로</a:t>
            </a:r>
            <a:r>
              <a:rPr lang="ko-KR" altLang="en-US" dirty="0">
                <a:solidFill>
                  <a:schemeClr val="bg1"/>
                </a:solidFill>
              </a:rPr>
              <a:t> 이루어진 배치를 입력으로 받음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스타일 참조 이미지와 타깃 이미지는 이미 준비된 데이터이므로 </a:t>
            </a:r>
            <a:r>
              <a:rPr lang="en-US" altLang="ko-KR" dirty="0" err="1">
                <a:solidFill>
                  <a:schemeClr val="bg1"/>
                </a:solidFill>
              </a:rPr>
              <a:t>K.constant</a:t>
            </a:r>
            <a:r>
              <a:rPr lang="ko-KR" altLang="en-US" dirty="0">
                <a:solidFill>
                  <a:schemeClr val="bg1"/>
                </a:solidFill>
              </a:rPr>
              <a:t>를 사용하여 정의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플레이스홀더에</a:t>
            </a:r>
            <a:r>
              <a:rPr lang="ko-KR" altLang="en-US" dirty="0">
                <a:solidFill>
                  <a:schemeClr val="bg1"/>
                </a:solidFill>
              </a:rPr>
              <a:t> 담길 생성된 이미지는 계속 바뀜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6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590" y="291817"/>
            <a:ext cx="53607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8.3.3 </a:t>
            </a:r>
            <a:r>
              <a:rPr lang="ko-KR" altLang="en-US" b="1" i="1" dirty="0" err="1">
                <a:solidFill>
                  <a:prstClr val="white"/>
                </a:solidFill>
              </a:rPr>
              <a:t>케라스에서</a:t>
            </a:r>
            <a:r>
              <a:rPr lang="ko-KR" altLang="en-US" b="1" i="1" dirty="0">
                <a:solidFill>
                  <a:prstClr val="white"/>
                </a:solidFill>
              </a:rPr>
              <a:t> </a:t>
            </a:r>
            <a:r>
              <a:rPr lang="ko-KR" altLang="en-US" b="1" i="1" dirty="0" err="1">
                <a:solidFill>
                  <a:prstClr val="white"/>
                </a:solidFill>
              </a:rPr>
              <a:t>뉴럴</a:t>
            </a:r>
            <a:r>
              <a:rPr lang="ko-KR" altLang="en-US" b="1" i="1" dirty="0">
                <a:solidFill>
                  <a:prstClr val="white"/>
                </a:solidFill>
              </a:rPr>
              <a:t> 스타일 트랜스퍼 구현하기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7FB9-6C97-4991-826A-54037313BC9F}"/>
              </a:ext>
            </a:extLst>
          </p:cNvPr>
          <p:cNvSpPr txBox="1"/>
          <p:nvPr/>
        </p:nvSpPr>
        <p:spPr>
          <a:xfrm>
            <a:off x="955836" y="98708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콘텐츠 손실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EB8B5-5C8E-4BEC-A11D-B5A524A7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6" y="1356419"/>
            <a:ext cx="4553585" cy="666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4FBFE-CF62-4244-8169-B59D855EA087}"/>
              </a:ext>
            </a:extLst>
          </p:cNvPr>
          <p:cNvSpPr txBox="1"/>
          <p:nvPr/>
        </p:nvSpPr>
        <p:spPr>
          <a:xfrm>
            <a:off x="955835" y="2163097"/>
            <a:ext cx="650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스타일 손실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93C46-CA14-43CE-BB8C-A3C8A60CE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35" y="2541356"/>
            <a:ext cx="6830378" cy="2543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8834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9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1531</Words>
  <Application>Microsoft Office PowerPoint</Application>
  <PresentationFormat>와이드스크린</PresentationFormat>
  <Paragraphs>204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전명철</cp:lastModifiedBy>
  <cp:revision>97</cp:revision>
  <dcterms:created xsi:type="dcterms:W3CDTF">2019-10-10T04:32:21Z</dcterms:created>
  <dcterms:modified xsi:type="dcterms:W3CDTF">2021-01-25T07:21:20Z</dcterms:modified>
</cp:coreProperties>
</file>