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58" r:id="rId4"/>
    <p:sldId id="299" r:id="rId5"/>
    <p:sldId id="260" r:id="rId6"/>
    <p:sldId id="261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259" r:id="rId15"/>
  </p:sldIdLst>
  <p:sldSz cx="9144000" cy="5143500" type="screen16x9"/>
  <p:notesSz cx="6858000" cy="9144000"/>
  <p:embeddedFontLst>
    <p:embeddedFont>
      <p:font typeface="Roboto Condensed Light" panose="020B0600000101010101" charset="0"/>
      <p:regular r:id="rId17"/>
      <p:bold r:id="rId18"/>
      <p:italic r:id="rId19"/>
      <p:boldItalic r:id="rId20"/>
    </p:embeddedFont>
    <p:embeddedFont>
      <p:font typeface="휴먼매직체" panose="02030504000101010101" pitchFamily="18" charset="-127"/>
      <p:regular r:id="rId21"/>
    </p:embeddedFont>
    <p:embeddedFont>
      <p:font typeface="Fira Sans Extra Condensed Medium" panose="020B0600000101010101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Squada One" panose="020B0600000101010101" charset="0"/>
      <p:regular r:id="rId28"/>
    </p:embeddedFont>
    <p:embeddedFont>
      <p:font typeface="Roboto Slab Regular" panose="020B0600000101010101" charset="0"/>
      <p:regular r:id="rId29"/>
      <p:bold r:id="rId30"/>
    </p:embeddedFont>
    <p:embeddedFont>
      <p:font typeface="함초롬돋움" panose="020B0604000101010101" pitchFamily="50" charset="-127"/>
      <p:regular r:id="rId31"/>
      <p:bold r:id="rId32"/>
    </p:embeddedFont>
    <p:embeddedFont>
      <p:font typeface="Righteous" panose="020B0600000101010101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174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57095241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57095241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 STARTUP</a:t>
            </a: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3" y="346842"/>
            <a:ext cx="5767663" cy="4208835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sp>
        <p:nvSpPr>
          <p:cNvPr id="5" name="TextBox 4"/>
          <p:cNvSpPr txBox="1"/>
          <p:nvPr/>
        </p:nvSpPr>
        <p:spPr>
          <a:xfrm>
            <a:off x="2438457" y="2319591"/>
            <a:ext cx="152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* 5 + 2 * 6 = 17</a:t>
            </a:r>
          </a:p>
          <a:p>
            <a:r>
              <a:rPr lang="en-US" altLang="ko-KR" dirty="0" smtClean="0"/>
              <a:t>2 * 5 + 3 * 6 = 28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437" y="1665865"/>
            <a:ext cx="5900026" cy="2746753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>
            <a:contourClr>
              <a:srgbClr val="00000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375631" y="3687064"/>
            <a:ext cx="3406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* 5 + 2 * 7 = 19	1 * 6 + 2 * 8 = 22</a:t>
            </a:r>
          </a:p>
          <a:p>
            <a:r>
              <a:rPr lang="en-US" altLang="ko-KR" dirty="0" smtClean="0"/>
              <a:t>2 * 5 + 3 * 7 = 31	2 * 6 + 3 * 8 = 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5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438660"/>
            <a:ext cx="4422840" cy="4166530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sp>
        <p:nvSpPr>
          <p:cNvPr id="6" name="직사각형 5"/>
          <p:cNvSpPr/>
          <p:nvPr/>
        </p:nvSpPr>
        <p:spPr>
          <a:xfrm>
            <a:off x="5377620" y="1248285"/>
            <a:ext cx="3444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c,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 . 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,) -&gt; 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c) </a:t>
            </a:r>
          </a:p>
          <a:p>
            <a:endParaRPr lang="ko-KR" altLang="en-US" sz="1600" dirty="0">
              <a:solidFill>
                <a:schemeClr val="bg2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c,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 . 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d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 -&gt; (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a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c, </a:t>
            </a:r>
            <a:r>
              <a:rPr lang="ko-KR" altLang="en-US" sz="1600" dirty="0" err="1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e</a:t>
            </a:r>
            <a:r>
              <a:rPr lang="ko-KR" altLang="en-US" sz="1600" dirty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56126" y="118946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 action="ppaction://hlinksldjump"/>
              </a:rPr>
              <a:t>✿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48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861" y="298522"/>
            <a:ext cx="3518394" cy="670500"/>
          </a:xfrm>
        </p:spPr>
        <p:txBody>
          <a:bodyPr/>
          <a:lstStyle/>
          <a:p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크기 변환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13647" y="3113705"/>
            <a:ext cx="4539410" cy="1679026"/>
          </a:xfrm>
        </p:spPr>
        <p:txBody>
          <a:bodyPr/>
          <a:lstStyle/>
          <a:p>
            <a:pPr fontAlgn="base"/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특정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크기에 맞게 열과 행을 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재배열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크기가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변환된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텐서는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원래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텐서와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원소 개수가 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동일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신경망에 주입할 숫자 데이터를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전처리할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때 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사용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en-US" altLang="ko-KR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en-US" altLang="ko-KR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Tranpose</a:t>
            </a:r>
            <a:r>
              <a:rPr lang="en-US" altLang="ko-KR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전치</a:t>
            </a:r>
            <a:endParaRPr lang="ko-KR" altLang="en-US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392" y="414089"/>
            <a:ext cx="4892215" cy="4497588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</p:spTree>
    <p:extLst>
      <p:ext uri="{BB962C8B-B14F-4D97-AF65-F5344CB8AC3E}">
        <p14:creationId xmlns:p14="http://schemas.microsoft.com/office/powerpoint/2010/main" val="133572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0903" y="198009"/>
            <a:ext cx="6658800" cy="670500"/>
          </a:xfrm>
        </p:spPr>
        <p:txBody>
          <a:bodyPr/>
          <a:lstStyle/>
          <a:p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연산의 기하학적 해석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7" y="1388693"/>
            <a:ext cx="4433723" cy="2807561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18" y="929607"/>
            <a:ext cx="3995996" cy="3917796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</p:spTree>
    <p:extLst>
      <p:ext uri="{BB962C8B-B14F-4D97-AF65-F5344CB8AC3E}">
        <p14:creationId xmlns:p14="http://schemas.microsoft.com/office/powerpoint/2010/main" val="34354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>
            <a:spLocks noGrp="1"/>
          </p:cNvSpPr>
          <p:nvPr>
            <p:ph type="ctrTitle"/>
          </p:nvPr>
        </p:nvSpPr>
        <p:spPr>
          <a:xfrm flipH="1">
            <a:off x="3686764" y="979035"/>
            <a:ext cx="3358055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딥러닝의</a:t>
            </a:r>
            <a:r>
              <a:rPr lang="es" sz="4000" dirty="0" smtClean="0">
                <a:ea typeface="휴먼매직체" panose="02030504000101010101" pitchFamily="18" charset="-127"/>
              </a:rPr>
              <a:t> </a:t>
            </a:r>
            <a:r>
              <a:rPr lang="ko-KR" altLang="en-US" sz="4000" dirty="0" smtClean="0">
                <a:ea typeface="휴먼매직체" panose="02030504000101010101" pitchFamily="18" charset="-127"/>
              </a:rPr>
              <a:t>기하학적 해석</a:t>
            </a:r>
            <a:endParaRPr sz="4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31" name="Google Shape;331;p46"/>
          <p:cNvSpPr txBox="1">
            <a:spLocks noGrp="1"/>
          </p:cNvSpPr>
          <p:nvPr>
            <p:ph type="subTitle" idx="1"/>
          </p:nvPr>
        </p:nvSpPr>
        <p:spPr>
          <a:xfrm>
            <a:off x="323488" y="1815072"/>
            <a:ext cx="8063767" cy="2488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신경망 </a:t>
            </a:r>
            <a:r>
              <a:rPr lang="en-US" altLang="ko-KR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=&gt; </a:t>
            </a:r>
            <a:r>
              <a:rPr lang="ko-KR" altLang="en-US" sz="18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연산의 연결로 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구성</a:t>
            </a:r>
            <a:r>
              <a:rPr lang="en-US" altLang="ko-KR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모든 </a:t>
            </a:r>
            <a:r>
              <a:rPr lang="ko-KR" altLang="en-US" sz="18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연산 </a:t>
            </a:r>
            <a:r>
              <a:rPr lang="en-US" altLang="ko-KR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==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입력 데이터의 기하학적 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변환</a:t>
            </a:r>
            <a:endParaRPr lang="en-US" altLang="ko-KR" sz="18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altLang="ko-KR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</a:p>
          <a:p>
            <a:pPr marL="0" lvl="0" indent="0"/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복잡하게 꼬여있는 데이터</a:t>
            </a:r>
            <a:r>
              <a:rPr lang="en-US" altLang="ko-KR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/>
            </a:r>
            <a:br>
              <a:rPr lang="en-US" altLang="ko-KR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</a:br>
            <a:r>
              <a:rPr lang="en-US" altLang="ko-KR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-&gt; 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심층 네트워크의 </a:t>
            </a:r>
            <a:r>
              <a:rPr lang="ko-KR" altLang="en-US" sz="180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각 </a:t>
            </a:r>
            <a:r>
              <a:rPr lang="ko-KR" altLang="en-US" sz="180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층에서 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데이터를 조금씩 풀어주는 변환</a:t>
            </a:r>
            <a:endParaRPr lang="en-US" altLang="ko-KR" sz="18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altLang="ko-KR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			-&gt; </a:t>
            </a:r>
            <a:r>
              <a:rPr lang="ko-KR" altLang="en-US" sz="18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층을 깊게 쌓으면 아주 복잡한 분해 과정 처리 가능 </a:t>
            </a:r>
            <a:endParaRPr lang="en-US" altLang="ko-KR" sz="18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endParaRPr lang="en-US" altLang="ko-KR" sz="20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endParaRPr lang="en-US" altLang="ko-KR" sz="800" dirty="0">
              <a:solidFill>
                <a:srgbClr val="00000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함초롬돋움" panose="020B0604000101010101" pitchFamily="50" charset="-127"/>
            </a:endParaRPr>
          </a:p>
          <a:p>
            <a:pPr marL="0" lvl="0" indent="0"/>
            <a:r>
              <a:rPr lang="en-US" altLang="ko-KR" sz="28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✔</a:t>
            </a:r>
            <a:r>
              <a:rPr lang="ko-KR" altLang="en-US" sz="28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머신 러닝이 </a:t>
            </a:r>
            <a:r>
              <a:rPr lang="ko-KR" altLang="en-US" sz="2800" dirty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하</a:t>
            </a:r>
            <a:r>
              <a:rPr lang="ko-KR" altLang="en-US" sz="2800" dirty="0" smtClean="0">
                <a:solidFill>
                  <a:srgbClr val="C0000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는 일</a:t>
            </a:r>
            <a:endParaRPr lang="en-US" altLang="ko-KR" sz="2800" dirty="0" smtClean="0">
              <a:solidFill>
                <a:srgbClr val="C00000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endParaRPr sz="1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8" name="Google Shape;5808;p76"/>
          <p:cNvGrpSpPr/>
          <p:nvPr/>
        </p:nvGrpSpPr>
        <p:grpSpPr>
          <a:xfrm>
            <a:off x="7181193" y="437980"/>
            <a:ext cx="733097" cy="854792"/>
            <a:chOff x="-48237000" y="2342650"/>
            <a:chExt cx="256800" cy="300225"/>
          </a:xfrm>
        </p:grpSpPr>
        <p:sp>
          <p:nvSpPr>
            <p:cNvPr id="9" name="Google Shape;5809;p76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10;p76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11;p76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3488" y="2286001"/>
            <a:ext cx="7780283" cy="1198179"/>
          </a:xfrm>
          <a:prstGeom prst="rect">
            <a:avLst/>
          </a:pr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308" name="Google Shape;308;p44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VS. SOLUTION</a:t>
            </a:r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you could describe the topic of the section</a:t>
            </a:r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신경망의 톱니바퀴</a:t>
            </a:r>
            <a:endParaRPr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12" name="Google Shape;312;p44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2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</a:t>
            </a:r>
            <a:endParaRPr sz="12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13" name="Google Shape;313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you could describe the topic of the section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MODEL</a:t>
            </a:r>
            <a:endParaRPr/>
          </a:p>
        </p:txBody>
      </p:sp>
      <p:sp>
        <p:nvSpPr>
          <p:cNvPr id="318" name="Google Shape;318;p44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you could describe the topic of the section</a:t>
            </a:r>
            <a:endParaRPr/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>
            <a:spLocks noGrp="1"/>
          </p:cNvSpPr>
          <p:nvPr>
            <p:ph type="subTitle" idx="1"/>
          </p:nvPr>
        </p:nvSpPr>
        <p:spPr>
          <a:xfrm>
            <a:off x="4837599" y="1177636"/>
            <a:ext cx="4188637" cy="2388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ko-KR" altLang="en-US" sz="1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 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프로그래밍의 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입력을 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이항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연산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(AND, OR, NAND, NOR, XOR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등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으로 표현 할 수 있는 것처럼</a:t>
            </a:r>
            <a:r>
              <a:rPr lang="en-US" altLang="ko-KR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심층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신경망이 학습한 모든 변환을 수치 데이터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텐서에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적용하는 몇 종류의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연산으로 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ctr"/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나타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낼 수 있습니다</a:t>
            </a:r>
            <a:r>
              <a:rPr lang="en-US" altLang="ko-KR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marL="0" lvl="0" indent="0" algn="ctr"/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Squada One" panose="020B0600000101010101" charset="0"/>
                <a:ea typeface="휴먼매직체" panose="02030504000101010101" pitchFamily="18" charset="-127"/>
              </a:rPr>
              <a:t>EX) </a:t>
            </a:r>
            <a:r>
              <a:rPr lang="ko-KR" altLang="en-US" sz="1600" dirty="0" err="1" smtClean="0">
                <a:latin typeface="Squada One" panose="020B0600000101010101" charset="0"/>
                <a:ea typeface="휴먼매직체" panose="02030504000101010101" pitchFamily="18" charset="-127"/>
              </a:rPr>
              <a:t>텐서</a:t>
            </a:r>
            <a:r>
              <a:rPr lang="ko-KR" altLang="en-US" sz="1600" dirty="0" smtClean="0">
                <a:latin typeface="Squada One" panose="020B0600000101010101" charset="0"/>
                <a:ea typeface="휴먼매직체" panose="02030504000101010101" pitchFamily="18" charset="-127"/>
              </a:rPr>
              <a:t> 덧셈</a:t>
            </a:r>
            <a:r>
              <a:rPr lang="en-US" altLang="ko-KR" sz="1600" dirty="0" smtClean="0">
                <a:latin typeface="Squada One" panose="020B0600000101010101" charset="0"/>
                <a:ea typeface="휴먼매직체" panose="02030504000101010101" pitchFamily="18" charset="-127"/>
              </a:rPr>
              <a:t>, </a:t>
            </a:r>
            <a:r>
              <a:rPr lang="ko-KR" altLang="en-US" sz="1600" dirty="0" err="1" smtClean="0">
                <a:latin typeface="Squada One" panose="020B0600000101010101" charset="0"/>
                <a:ea typeface="휴먼매직체" panose="02030504000101010101" pitchFamily="18" charset="-127"/>
              </a:rPr>
              <a:t>텐서</a:t>
            </a:r>
            <a:r>
              <a:rPr lang="ko-KR" altLang="en-US" sz="1600" dirty="0" smtClean="0">
                <a:latin typeface="Squada One" panose="020B0600000101010101" charset="0"/>
                <a:ea typeface="휴먼매직체" panose="02030504000101010101" pitchFamily="18" charset="-127"/>
              </a:rPr>
              <a:t> 곱셈 등</a:t>
            </a:r>
            <a:r>
              <a:rPr lang="en-US" altLang="ko-KR" sz="1600" dirty="0" smtClean="0">
                <a:latin typeface="Squada One" panose="020B0600000101010101" charset="0"/>
                <a:ea typeface="휴먼매직체" panose="02030504000101010101" pitchFamily="18" charset="-127"/>
              </a:rPr>
              <a:t>…</a:t>
            </a:r>
            <a:endParaRPr sz="1600" dirty="0">
              <a:latin typeface="Squada One" panose="020B0600000101010101" charset="0"/>
              <a:ea typeface="휴먼매직체" panose="02030504000101010101" pitchFamily="18" charset="-127"/>
            </a:endParaRPr>
          </a:p>
        </p:txBody>
      </p:sp>
      <p:sp>
        <p:nvSpPr>
          <p:cNvPr id="325" name="Google Shape;325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Squada One" panose="020B0600000101010101" charset="0"/>
                <a:ea typeface="휴먼매직체" panose="02030504000101010101" pitchFamily="18" charset="-127"/>
              </a:rPr>
              <a:t>텐서</a:t>
            </a:r>
            <a:r>
              <a:rPr lang="ko-KR" altLang="en-US" dirty="0" smtClean="0">
                <a:latin typeface="Squada One" panose="020B0600000101010101" charset="0"/>
                <a:ea typeface="휴먼매직체" panose="02030504000101010101" pitchFamily="18" charset="-127"/>
              </a:rPr>
              <a:t> 연산</a:t>
            </a:r>
            <a:endParaRPr dirty="0">
              <a:latin typeface="Squada One" panose="020B0600000101010101" charset="0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/>
          <p:nvPr/>
        </p:nvSpPr>
        <p:spPr>
          <a:xfrm rot="5400000">
            <a:off x="5167309" y="1031798"/>
            <a:ext cx="2658200" cy="3549509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ctrTitle" idx="3"/>
          </p:nvPr>
        </p:nvSpPr>
        <p:spPr>
          <a:xfrm>
            <a:off x="2369128" y="949597"/>
            <a:ext cx="6393872" cy="429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>
                <a:latin typeface="Roboto Slab Regular" panose="020B0600000101010101" charset="0"/>
                <a:ea typeface="Roboto Slab Regular" panose="020B0600000101010101" charset="0"/>
              </a:rPr>
              <a:t>①</a:t>
            </a:r>
            <a:r>
              <a:rPr lang="en-US" dirty="0" err="1" smtClean="0">
                <a:latin typeface="Roboto Slab Regular" panose="020B0600000101010101" charset="0"/>
                <a:ea typeface="Roboto Slab Regular" panose="020B0600000101010101" charset="0"/>
              </a:rPr>
              <a:t>keras.layers.Dense</a:t>
            </a:r>
            <a:r>
              <a:rPr lang="en-US" dirty="0" smtClean="0">
                <a:latin typeface="Roboto Slab Regular" panose="020B0600000101010101" charset="0"/>
                <a:ea typeface="Roboto Slab Regular" panose="020B0600000101010101" charset="0"/>
              </a:rPr>
              <a:t>(512, activation=‘</a:t>
            </a:r>
            <a:r>
              <a:rPr lang="en-US" dirty="0" err="1" smtClean="0">
                <a:latin typeface="Roboto Slab Regular" panose="020B0600000101010101" charset="0"/>
                <a:ea typeface="Roboto Slab Regular" panose="020B0600000101010101" charset="0"/>
              </a:rPr>
              <a:t>relu</a:t>
            </a:r>
            <a:r>
              <a:rPr lang="en-US" dirty="0" smtClean="0">
                <a:latin typeface="Roboto Slab Regular" panose="020B0600000101010101" charset="0"/>
                <a:ea typeface="Roboto Slab Regular" panose="020B0600000101010101" charset="0"/>
              </a:rPr>
              <a:t>’)</a:t>
            </a:r>
            <a:br>
              <a:rPr lang="en-US" dirty="0" smtClean="0">
                <a:latin typeface="Roboto Slab Regular" panose="020B0600000101010101" charset="0"/>
                <a:ea typeface="Roboto Slab Regular" panose="020B0600000101010101" charset="0"/>
              </a:rPr>
            </a:br>
            <a:r>
              <a:rPr lang="en-US" altLang="ko-KR" dirty="0">
                <a:latin typeface="Roboto Slab Regular" panose="020B0600000101010101" charset="0"/>
                <a:ea typeface="Roboto Slab Regular" panose="020B0600000101010101" charset="0"/>
              </a:rPr>
              <a:t>②</a:t>
            </a:r>
            <a:r>
              <a:rPr lang="en-US" dirty="0" smtClean="0">
                <a:latin typeface="Roboto Slab Regular" panose="020B0600000101010101" charset="0"/>
                <a:ea typeface="Roboto Slab Regular" panose="020B0600000101010101" charset="0"/>
              </a:rPr>
              <a:t>output = </a:t>
            </a:r>
            <a:r>
              <a:rPr lang="en-US" dirty="0" err="1" smtClean="0">
                <a:latin typeface="Roboto Slab Regular" panose="020B0600000101010101" charset="0"/>
                <a:ea typeface="Roboto Slab Regular" panose="020B0600000101010101" charset="0"/>
              </a:rPr>
              <a:t>relu</a:t>
            </a:r>
            <a:r>
              <a:rPr lang="en-US" dirty="0" smtClean="0">
                <a:latin typeface="Roboto Slab Regular" panose="020B0600000101010101" charset="0"/>
                <a:ea typeface="Roboto Slab Regular" panose="020B0600000101010101" charset="0"/>
              </a:rPr>
              <a:t>(dot(W, input) + b)</a:t>
            </a:r>
            <a:endParaRPr dirty="0">
              <a:latin typeface="Roboto Slab Regular" panose="020B0600000101010101" charset="0"/>
              <a:ea typeface="Roboto Slab Regular" panose="020B0600000101010101" charset="0"/>
            </a:endParaRPr>
          </a:p>
        </p:txBody>
      </p:sp>
      <p:sp>
        <p:nvSpPr>
          <p:cNvPr id="377" name="Google Shape;377;p49"/>
          <p:cNvSpPr txBox="1">
            <a:spLocks noGrp="1"/>
          </p:cNvSpPr>
          <p:nvPr>
            <p:ph type="subTitle" idx="2"/>
          </p:nvPr>
        </p:nvSpPr>
        <p:spPr>
          <a:xfrm>
            <a:off x="4782268" y="1901509"/>
            <a:ext cx="3428282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① = ②</a:t>
            </a:r>
          </a:p>
          <a:p>
            <a:pPr marL="0" lvl="0" indent="0"/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②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코드에 구체적으로 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가지 연산</a:t>
            </a:r>
            <a:endParaRPr lang="en-US" altLang="ko-KR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1. 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입력 </a:t>
            </a:r>
            <a:r>
              <a:rPr lang="ko-KR" altLang="en-US" sz="1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&amp;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W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사이의 </a:t>
            </a:r>
            <a:r>
              <a:rPr lang="ko-KR" altLang="en-US" sz="1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점곱</a:t>
            </a:r>
            <a:endParaRPr lang="en-US" altLang="ko-KR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(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입력 </a:t>
            </a:r>
            <a:r>
              <a:rPr lang="ko-KR" altLang="en-US" sz="1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: input / w: 2D </a:t>
            </a:r>
            <a:r>
              <a:rPr lang="ko-KR" altLang="en-US" sz="1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)</a:t>
            </a:r>
          </a:p>
          <a:p>
            <a:pPr marL="0" lvl="0" indent="0"/>
            <a:endParaRPr lang="en-US" altLang="ko-KR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2.</a:t>
            </a:r>
            <a:r>
              <a:rPr lang="ko-KR" altLang="en-US" sz="1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점곱의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결과인 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2D</a:t>
            </a:r>
            <a:r>
              <a:rPr lang="ko-KR" altLang="en-US" sz="1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&amp; 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벡터 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b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사이의 덧셈</a:t>
            </a:r>
            <a:endParaRPr lang="en-US" altLang="ko-KR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endParaRPr lang="en-US" altLang="ko-KR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marL="0" lvl="0" indent="0"/>
            <a:r>
              <a:rPr 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3.</a:t>
            </a:r>
            <a:r>
              <a:rPr 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sz="14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relu</a:t>
            </a:r>
            <a:r>
              <a:rPr 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연산 실행</a:t>
            </a:r>
            <a:endParaRPr lang="en-US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609595" y="2145709"/>
            <a:ext cx="3186545" cy="905045"/>
          </a:xfrm>
        </p:spPr>
        <p:txBody>
          <a:bodyPr/>
          <a:lstStyle/>
          <a:p>
            <a:r>
              <a:rPr lang="en-US" altLang="ko-KR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&lt;</a:t>
            </a:r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케라스의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층 생성하기</a:t>
            </a:r>
            <a:r>
              <a:rPr lang="en-US" altLang="ko-KR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① 2D </a:t>
            </a:r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텐서를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입력으로 받아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활성화함수인 </a:t>
            </a:r>
            <a:r>
              <a:rPr lang="en-US" altLang="ko-KR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relu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함수를 통해 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또 다른 </a:t>
            </a:r>
            <a:r>
              <a:rPr lang="en-US" altLang="ko-KR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2D </a:t>
            </a:r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텐서를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반환하는 함수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1" name="Google Shape;372;p49"/>
          <p:cNvSpPr/>
          <p:nvPr/>
        </p:nvSpPr>
        <p:spPr>
          <a:xfrm rot="5400000">
            <a:off x="1040027" y="1167802"/>
            <a:ext cx="2658200" cy="3277501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30377" y="4271333"/>
            <a:ext cx="754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relu</a:t>
            </a:r>
            <a:r>
              <a:rPr lang="en-US" altLang="ko-KR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(x) = max(x, 0)</a:t>
            </a:r>
          </a:p>
          <a:p>
            <a:pPr algn="ctr"/>
            <a:r>
              <a:rPr lang="en-US" altLang="ko-KR" dirty="0" err="1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Relu</a:t>
            </a:r>
            <a:r>
              <a:rPr lang="en-US" altLang="ko-KR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함수는 입력이 </a:t>
            </a:r>
            <a:r>
              <a:rPr lang="en-US" altLang="ko-KR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0</a:t>
            </a:r>
            <a:r>
              <a:rPr lang="ko-KR" altLang="en-US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보다 크면 입력을 그대로 반환</a:t>
            </a:r>
            <a:r>
              <a:rPr lang="en-US" altLang="ko-KR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, 0</a:t>
            </a:r>
            <a:r>
              <a:rPr lang="ko-KR" altLang="en-US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보다 작으면 </a:t>
            </a:r>
            <a:r>
              <a:rPr lang="en-US" altLang="ko-KR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0</a:t>
            </a:r>
            <a:r>
              <a:rPr lang="ko-KR" altLang="en-US" dirty="0" smtClean="0">
                <a:solidFill>
                  <a:schemeClr val="bg2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을 반환</a:t>
            </a:r>
            <a:endParaRPr lang="en-US" altLang="ko-KR" dirty="0" smtClean="0">
              <a:solidFill>
                <a:schemeClr val="bg2"/>
              </a:solidFill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512618"/>
            <a:ext cx="3114191" cy="3896815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</p:spTree>
    <p:extLst>
      <p:ext uri="{BB962C8B-B14F-4D97-AF65-F5344CB8AC3E}">
        <p14:creationId xmlns:p14="http://schemas.microsoft.com/office/powerpoint/2010/main" val="5948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>
            <a:hlinkClick r:id="rId3" action="ppaction://hlinksldjump"/>
          </p:cNvPr>
          <p:cNvSpPr/>
          <p:nvPr/>
        </p:nvSpPr>
        <p:spPr>
          <a:xfrm rot="5400000">
            <a:off x="714795" y="17015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7">
            <a:hlinkClick r:id="rId4" action="ppaction://hlinksldjump"/>
          </p:cNvPr>
          <p:cNvSpPr/>
          <p:nvPr/>
        </p:nvSpPr>
        <p:spPr>
          <a:xfrm rot="5400000">
            <a:off x="4501015" y="17015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7">
            <a:hlinkClick r:id="rId5" action="ppaction://hlinksldjump"/>
          </p:cNvPr>
          <p:cNvSpPr/>
          <p:nvPr/>
        </p:nvSpPr>
        <p:spPr>
          <a:xfrm rot="5400000">
            <a:off x="2610866" y="17015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3331064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</a:t>
            </a:r>
            <a:endParaRPr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44" name="Google Shape;344;p47"/>
          <p:cNvSpPr txBox="1">
            <a:spLocks noGrp="1"/>
          </p:cNvSpPr>
          <p:nvPr>
            <p:ph type="ctrTitle" idx="2"/>
          </p:nvPr>
        </p:nvSpPr>
        <p:spPr>
          <a:xfrm>
            <a:off x="887672" y="240979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원소 별 연산</a:t>
            </a:r>
            <a:endParaRPr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ctrTitle" idx="3"/>
          </p:nvPr>
        </p:nvSpPr>
        <p:spPr>
          <a:xfrm>
            <a:off x="2826471" y="24454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브로드캐스팅</a:t>
            </a:r>
            <a:endParaRPr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48" name="Google Shape;348;p47"/>
          <p:cNvSpPr txBox="1">
            <a:spLocks noGrp="1"/>
          </p:cNvSpPr>
          <p:nvPr>
            <p:ph type="ctrTitle" idx="5"/>
          </p:nvPr>
        </p:nvSpPr>
        <p:spPr>
          <a:xfrm>
            <a:off x="4723059" y="2453247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점곱</a:t>
            </a:r>
            <a:endParaRPr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350" name="Google Shape;350;p47"/>
          <p:cNvGrpSpPr/>
          <p:nvPr/>
        </p:nvGrpSpPr>
        <p:grpSpPr>
          <a:xfrm>
            <a:off x="3445742" y="2230518"/>
            <a:ext cx="338842" cy="336332"/>
            <a:chOff x="-56012425" y="1903275"/>
            <a:chExt cx="320600" cy="318225"/>
          </a:xfrm>
        </p:grpSpPr>
        <p:sp>
          <p:nvSpPr>
            <p:cNvPr id="351" name="Google Shape;351;p47"/>
            <p:cNvSpPr/>
            <p:nvPr/>
          </p:nvSpPr>
          <p:spPr>
            <a:xfrm>
              <a:off x="-55897425" y="201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-56012425" y="1903275"/>
              <a:ext cx="320600" cy="318225"/>
            </a:xfrm>
            <a:custGeom>
              <a:avLst/>
              <a:gdLst/>
              <a:ahLst/>
              <a:cxnLst/>
              <a:rect l="l" t="t" r="r" b="b"/>
              <a:pathLst>
                <a:path w="12824" h="12729" extrusionOk="0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47"/>
          <p:cNvGrpSpPr/>
          <p:nvPr/>
        </p:nvGrpSpPr>
        <p:grpSpPr>
          <a:xfrm>
            <a:off x="1519236" y="2211719"/>
            <a:ext cx="337997" cy="336411"/>
            <a:chOff x="-55620175" y="2686900"/>
            <a:chExt cx="319800" cy="318300"/>
          </a:xfrm>
        </p:grpSpPr>
        <p:sp>
          <p:nvSpPr>
            <p:cNvPr id="354" name="Google Shape;354;p47"/>
            <p:cNvSpPr/>
            <p:nvPr/>
          </p:nvSpPr>
          <p:spPr>
            <a:xfrm>
              <a:off x="-55514650" y="2917925"/>
              <a:ext cx="72500" cy="29775"/>
            </a:xfrm>
            <a:custGeom>
              <a:avLst/>
              <a:gdLst/>
              <a:ahLst/>
              <a:cxn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-5545005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-55524875" y="2855525"/>
              <a:ext cx="18925" cy="17450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-55620175" y="2686900"/>
              <a:ext cx="319800" cy="318300"/>
            </a:xfrm>
            <a:custGeom>
              <a:avLst/>
              <a:gdLst/>
              <a:ahLst/>
              <a:cxn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47"/>
          <p:cNvGrpSpPr/>
          <p:nvPr/>
        </p:nvGrpSpPr>
        <p:grpSpPr>
          <a:xfrm>
            <a:off x="5360391" y="2211719"/>
            <a:ext cx="295536" cy="336332"/>
            <a:chOff x="-56774050" y="1904075"/>
            <a:chExt cx="279625" cy="318225"/>
          </a:xfrm>
        </p:grpSpPr>
        <p:sp>
          <p:nvSpPr>
            <p:cNvPr id="359" name="Google Shape;359;p47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41;p47">
            <a:hlinkClick r:id="rId6" action="ppaction://hlinksldjump"/>
          </p:cNvPr>
          <p:cNvSpPr/>
          <p:nvPr/>
        </p:nvSpPr>
        <p:spPr>
          <a:xfrm rot="5400000">
            <a:off x="6414437" y="170157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5202;p75"/>
          <p:cNvGrpSpPr/>
          <p:nvPr/>
        </p:nvGrpSpPr>
        <p:grpSpPr>
          <a:xfrm>
            <a:off x="7254565" y="2178016"/>
            <a:ext cx="321153" cy="403737"/>
            <a:chOff x="-52074300" y="1911950"/>
            <a:chExt cx="242600" cy="319000"/>
          </a:xfrm>
        </p:grpSpPr>
        <p:sp>
          <p:nvSpPr>
            <p:cNvPr id="28" name="Google Shape;5203;p75"/>
            <p:cNvSpPr/>
            <p:nvPr/>
          </p:nvSpPr>
          <p:spPr>
            <a:xfrm>
              <a:off x="-51989225" y="2125600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0"/>
                  </a:moveTo>
                  <a:cubicBezTo>
                    <a:pt x="307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22"/>
                  </a:cubicBezTo>
                  <a:cubicBezTo>
                    <a:pt x="504" y="1000"/>
                    <a:pt x="977" y="1189"/>
                    <a:pt x="1449" y="1189"/>
                  </a:cubicBezTo>
                  <a:cubicBezTo>
                    <a:pt x="1922" y="1189"/>
                    <a:pt x="2426" y="1000"/>
                    <a:pt x="2741" y="622"/>
                  </a:cubicBezTo>
                  <a:cubicBezTo>
                    <a:pt x="2899" y="465"/>
                    <a:pt x="2899" y="244"/>
                    <a:pt x="2741" y="118"/>
                  </a:cubicBezTo>
                  <a:cubicBezTo>
                    <a:pt x="2662" y="40"/>
                    <a:pt x="2568" y="0"/>
                    <a:pt x="2477" y="0"/>
                  </a:cubicBezTo>
                  <a:cubicBezTo>
                    <a:pt x="2387" y="0"/>
                    <a:pt x="2300" y="40"/>
                    <a:pt x="2237" y="118"/>
                  </a:cubicBezTo>
                  <a:cubicBezTo>
                    <a:pt x="2048" y="307"/>
                    <a:pt x="1733" y="433"/>
                    <a:pt x="1449" y="433"/>
                  </a:cubicBezTo>
                  <a:cubicBezTo>
                    <a:pt x="1134" y="433"/>
                    <a:pt x="851" y="307"/>
                    <a:pt x="662" y="118"/>
                  </a:cubicBezTo>
                  <a:cubicBezTo>
                    <a:pt x="583" y="40"/>
                    <a:pt x="488" y="0"/>
                    <a:pt x="3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04;p75"/>
            <p:cNvSpPr/>
            <p:nvPr/>
          </p:nvSpPr>
          <p:spPr>
            <a:xfrm>
              <a:off x="-51998675" y="2062375"/>
              <a:ext cx="17325" cy="18150"/>
            </a:xfrm>
            <a:custGeom>
              <a:avLst/>
              <a:gdLst/>
              <a:ahLst/>
              <a:cxnLst/>
              <a:rect l="l" t="t" r="r" b="b"/>
              <a:pathLst>
                <a:path w="69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36" y="726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05;p75"/>
            <p:cNvSpPr/>
            <p:nvPr/>
          </p:nvSpPr>
          <p:spPr>
            <a:xfrm>
              <a:off x="-51925450" y="206237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79" y="726"/>
                  </a:cubicBezTo>
                  <a:cubicBezTo>
                    <a:pt x="568" y="726"/>
                    <a:pt x="726" y="568"/>
                    <a:pt x="726" y="347"/>
                  </a:cubicBezTo>
                  <a:cubicBezTo>
                    <a:pt x="726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06;p75"/>
            <p:cNvSpPr/>
            <p:nvPr/>
          </p:nvSpPr>
          <p:spPr>
            <a:xfrm>
              <a:off x="-52074300" y="1911950"/>
              <a:ext cx="242600" cy="319000"/>
            </a:xfrm>
            <a:custGeom>
              <a:avLst/>
              <a:gdLst/>
              <a:ahLst/>
              <a:cxnLst/>
              <a:rect l="l" t="t" r="r" b="b"/>
              <a:pathLst>
                <a:path w="9704" h="12760" extrusionOk="0">
                  <a:moveTo>
                    <a:pt x="6743" y="694"/>
                  </a:moveTo>
                  <a:cubicBezTo>
                    <a:pt x="7940" y="757"/>
                    <a:pt x="8948" y="1733"/>
                    <a:pt x="8948" y="2993"/>
                  </a:cubicBezTo>
                  <a:lnTo>
                    <a:pt x="8948" y="5293"/>
                  </a:lnTo>
                  <a:lnTo>
                    <a:pt x="8601" y="5293"/>
                  </a:lnTo>
                  <a:cubicBezTo>
                    <a:pt x="6743" y="5293"/>
                    <a:pt x="5262" y="3750"/>
                    <a:pt x="5262" y="1859"/>
                  </a:cubicBezTo>
                  <a:lnTo>
                    <a:pt x="5262" y="1292"/>
                  </a:lnTo>
                  <a:cubicBezTo>
                    <a:pt x="5640" y="946"/>
                    <a:pt x="6207" y="694"/>
                    <a:pt x="6743" y="694"/>
                  </a:cubicBezTo>
                  <a:close/>
                  <a:moveTo>
                    <a:pt x="2962" y="757"/>
                  </a:moveTo>
                  <a:cubicBezTo>
                    <a:pt x="3529" y="757"/>
                    <a:pt x="4033" y="946"/>
                    <a:pt x="4474" y="1355"/>
                  </a:cubicBezTo>
                  <a:lnTo>
                    <a:pt x="4474" y="1891"/>
                  </a:lnTo>
                  <a:cubicBezTo>
                    <a:pt x="4474" y="3781"/>
                    <a:pt x="2962" y="5325"/>
                    <a:pt x="1103" y="5325"/>
                  </a:cubicBezTo>
                  <a:lnTo>
                    <a:pt x="757" y="5325"/>
                  </a:lnTo>
                  <a:lnTo>
                    <a:pt x="757" y="3025"/>
                  </a:lnTo>
                  <a:cubicBezTo>
                    <a:pt x="725" y="1733"/>
                    <a:pt x="1733" y="757"/>
                    <a:pt x="2962" y="757"/>
                  </a:cubicBezTo>
                  <a:close/>
                  <a:moveTo>
                    <a:pt x="1103" y="6018"/>
                  </a:moveTo>
                  <a:cubicBezTo>
                    <a:pt x="1324" y="6018"/>
                    <a:pt x="1481" y="6175"/>
                    <a:pt x="1481" y="6396"/>
                  </a:cubicBezTo>
                  <a:cubicBezTo>
                    <a:pt x="1481" y="6585"/>
                    <a:pt x="1324" y="6743"/>
                    <a:pt x="1103" y="6743"/>
                  </a:cubicBezTo>
                  <a:cubicBezTo>
                    <a:pt x="914" y="6743"/>
                    <a:pt x="757" y="6585"/>
                    <a:pt x="757" y="6396"/>
                  </a:cubicBezTo>
                  <a:cubicBezTo>
                    <a:pt x="757" y="6175"/>
                    <a:pt x="914" y="6018"/>
                    <a:pt x="1103" y="6018"/>
                  </a:cubicBezTo>
                  <a:close/>
                  <a:moveTo>
                    <a:pt x="8570" y="6018"/>
                  </a:moveTo>
                  <a:cubicBezTo>
                    <a:pt x="8759" y="6018"/>
                    <a:pt x="8916" y="6175"/>
                    <a:pt x="8916" y="6396"/>
                  </a:cubicBezTo>
                  <a:cubicBezTo>
                    <a:pt x="8916" y="6585"/>
                    <a:pt x="8759" y="6743"/>
                    <a:pt x="8570" y="6743"/>
                  </a:cubicBezTo>
                  <a:cubicBezTo>
                    <a:pt x="8349" y="6743"/>
                    <a:pt x="8192" y="6585"/>
                    <a:pt x="8192" y="6396"/>
                  </a:cubicBezTo>
                  <a:cubicBezTo>
                    <a:pt x="8192" y="6175"/>
                    <a:pt x="8349" y="6018"/>
                    <a:pt x="8570" y="6018"/>
                  </a:cubicBezTo>
                  <a:close/>
                  <a:moveTo>
                    <a:pt x="1072" y="7530"/>
                  </a:moveTo>
                  <a:cubicBezTo>
                    <a:pt x="1261" y="7530"/>
                    <a:pt x="1418" y="7688"/>
                    <a:pt x="1418" y="7877"/>
                  </a:cubicBezTo>
                  <a:cubicBezTo>
                    <a:pt x="1418" y="8066"/>
                    <a:pt x="1261" y="8223"/>
                    <a:pt x="1072" y="8223"/>
                  </a:cubicBezTo>
                  <a:cubicBezTo>
                    <a:pt x="914" y="8223"/>
                    <a:pt x="725" y="8066"/>
                    <a:pt x="725" y="7877"/>
                  </a:cubicBezTo>
                  <a:cubicBezTo>
                    <a:pt x="725" y="7688"/>
                    <a:pt x="883" y="7530"/>
                    <a:pt x="1072" y="7530"/>
                  </a:cubicBezTo>
                  <a:close/>
                  <a:moveTo>
                    <a:pt x="8601" y="7530"/>
                  </a:moveTo>
                  <a:cubicBezTo>
                    <a:pt x="8790" y="7530"/>
                    <a:pt x="8948" y="7688"/>
                    <a:pt x="8948" y="7877"/>
                  </a:cubicBezTo>
                  <a:cubicBezTo>
                    <a:pt x="8948" y="8066"/>
                    <a:pt x="8790" y="8223"/>
                    <a:pt x="8601" y="8223"/>
                  </a:cubicBezTo>
                  <a:cubicBezTo>
                    <a:pt x="8412" y="8223"/>
                    <a:pt x="8255" y="8066"/>
                    <a:pt x="8255" y="7877"/>
                  </a:cubicBezTo>
                  <a:cubicBezTo>
                    <a:pt x="8255" y="7688"/>
                    <a:pt x="8412" y="7530"/>
                    <a:pt x="8601" y="7530"/>
                  </a:cubicBezTo>
                  <a:close/>
                  <a:moveTo>
                    <a:pt x="1072" y="9011"/>
                  </a:moveTo>
                  <a:cubicBezTo>
                    <a:pt x="1261" y="9011"/>
                    <a:pt x="1418" y="9168"/>
                    <a:pt x="1418" y="9389"/>
                  </a:cubicBezTo>
                  <a:cubicBezTo>
                    <a:pt x="1418" y="9578"/>
                    <a:pt x="1261" y="9735"/>
                    <a:pt x="1072" y="9735"/>
                  </a:cubicBezTo>
                  <a:cubicBezTo>
                    <a:pt x="914" y="9735"/>
                    <a:pt x="725" y="9578"/>
                    <a:pt x="725" y="9389"/>
                  </a:cubicBezTo>
                  <a:cubicBezTo>
                    <a:pt x="725" y="9168"/>
                    <a:pt x="883" y="9011"/>
                    <a:pt x="1072" y="9011"/>
                  </a:cubicBezTo>
                  <a:close/>
                  <a:moveTo>
                    <a:pt x="8601" y="9011"/>
                  </a:moveTo>
                  <a:cubicBezTo>
                    <a:pt x="8790" y="9011"/>
                    <a:pt x="8948" y="9168"/>
                    <a:pt x="8948" y="9389"/>
                  </a:cubicBezTo>
                  <a:cubicBezTo>
                    <a:pt x="8948" y="9578"/>
                    <a:pt x="8790" y="9735"/>
                    <a:pt x="8601" y="9735"/>
                  </a:cubicBezTo>
                  <a:cubicBezTo>
                    <a:pt x="8412" y="9735"/>
                    <a:pt x="8255" y="9578"/>
                    <a:pt x="8255" y="9389"/>
                  </a:cubicBezTo>
                  <a:cubicBezTo>
                    <a:pt x="8255" y="9168"/>
                    <a:pt x="8412" y="9011"/>
                    <a:pt x="8601" y="9011"/>
                  </a:cubicBezTo>
                  <a:close/>
                  <a:moveTo>
                    <a:pt x="4852" y="3592"/>
                  </a:moveTo>
                  <a:cubicBezTo>
                    <a:pt x="5041" y="4002"/>
                    <a:pt x="5325" y="4411"/>
                    <a:pt x="5703" y="4758"/>
                  </a:cubicBezTo>
                  <a:cubicBezTo>
                    <a:pt x="6239" y="5325"/>
                    <a:pt x="6869" y="5671"/>
                    <a:pt x="7593" y="5860"/>
                  </a:cubicBezTo>
                  <a:cubicBezTo>
                    <a:pt x="7499" y="6018"/>
                    <a:pt x="7467" y="6175"/>
                    <a:pt x="7467" y="6364"/>
                  </a:cubicBezTo>
                  <a:cubicBezTo>
                    <a:pt x="7467" y="6648"/>
                    <a:pt x="7593" y="6932"/>
                    <a:pt x="7751" y="7121"/>
                  </a:cubicBezTo>
                  <a:cubicBezTo>
                    <a:pt x="7530" y="7341"/>
                    <a:pt x="7467" y="7593"/>
                    <a:pt x="7467" y="7877"/>
                  </a:cubicBezTo>
                  <a:cubicBezTo>
                    <a:pt x="7467" y="8160"/>
                    <a:pt x="7593" y="8444"/>
                    <a:pt x="7751" y="8633"/>
                  </a:cubicBezTo>
                  <a:cubicBezTo>
                    <a:pt x="7530" y="8822"/>
                    <a:pt x="7467" y="9105"/>
                    <a:pt x="7467" y="9389"/>
                  </a:cubicBezTo>
                  <a:cubicBezTo>
                    <a:pt x="7467" y="9546"/>
                    <a:pt x="7499" y="9704"/>
                    <a:pt x="7593" y="9861"/>
                  </a:cubicBezTo>
                  <a:cubicBezTo>
                    <a:pt x="6932" y="10712"/>
                    <a:pt x="5923" y="11216"/>
                    <a:pt x="4852" y="11216"/>
                  </a:cubicBezTo>
                  <a:cubicBezTo>
                    <a:pt x="3750" y="11216"/>
                    <a:pt x="2773" y="10712"/>
                    <a:pt x="2143" y="9861"/>
                  </a:cubicBezTo>
                  <a:cubicBezTo>
                    <a:pt x="2206" y="9704"/>
                    <a:pt x="2269" y="9515"/>
                    <a:pt x="2269" y="9389"/>
                  </a:cubicBezTo>
                  <a:cubicBezTo>
                    <a:pt x="2269" y="9105"/>
                    <a:pt x="2143" y="8822"/>
                    <a:pt x="1985" y="8633"/>
                  </a:cubicBezTo>
                  <a:cubicBezTo>
                    <a:pt x="2174" y="8444"/>
                    <a:pt x="2269" y="8160"/>
                    <a:pt x="2269" y="7877"/>
                  </a:cubicBezTo>
                  <a:cubicBezTo>
                    <a:pt x="2269" y="7593"/>
                    <a:pt x="2143" y="7341"/>
                    <a:pt x="1985" y="7121"/>
                  </a:cubicBezTo>
                  <a:cubicBezTo>
                    <a:pt x="2174" y="6932"/>
                    <a:pt x="2269" y="6648"/>
                    <a:pt x="2269" y="6364"/>
                  </a:cubicBezTo>
                  <a:cubicBezTo>
                    <a:pt x="2269" y="6175"/>
                    <a:pt x="2206" y="6018"/>
                    <a:pt x="2143" y="5860"/>
                  </a:cubicBezTo>
                  <a:cubicBezTo>
                    <a:pt x="2836" y="5671"/>
                    <a:pt x="3529" y="5325"/>
                    <a:pt x="4033" y="4758"/>
                  </a:cubicBezTo>
                  <a:cubicBezTo>
                    <a:pt x="4380" y="4411"/>
                    <a:pt x="4663" y="4002"/>
                    <a:pt x="4852" y="3592"/>
                  </a:cubicBezTo>
                  <a:close/>
                  <a:moveTo>
                    <a:pt x="1103" y="10523"/>
                  </a:moveTo>
                  <a:cubicBezTo>
                    <a:pt x="1324" y="10523"/>
                    <a:pt x="1481" y="10681"/>
                    <a:pt x="1481" y="10870"/>
                  </a:cubicBezTo>
                  <a:cubicBezTo>
                    <a:pt x="1481" y="10996"/>
                    <a:pt x="1481" y="10996"/>
                    <a:pt x="1103" y="11626"/>
                  </a:cubicBezTo>
                  <a:cubicBezTo>
                    <a:pt x="757" y="10996"/>
                    <a:pt x="757" y="10996"/>
                    <a:pt x="757" y="10870"/>
                  </a:cubicBezTo>
                  <a:cubicBezTo>
                    <a:pt x="757" y="10681"/>
                    <a:pt x="914" y="10523"/>
                    <a:pt x="1103" y="10523"/>
                  </a:cubicBezTo>
                  <a:close/>
                  <a:moveTo>
                    <a:pt x="8570" y="10523"/>
                  </a:moveTo>
                  <a:cubicBezTo>
                    <a:pt x="8759" y="10523"/>
                    <a:pt x="8916" y="10681"/>
                    <a:pt x="8916" y="10870"/>
                  </a:cubicBezTo>
                  <a:cubicBezTo>
                    <a:pt x="8948" y="10996"/>
                    <a:pt x="8916" y="10996"/>
                    <a:pt x="8570" y="11626"/>
                  </a:cubicBezTo>
                  <a:cubicBezTo>
                    <a:pt x="8192" y="10996"/>
                    <a:pt x="8192" y="10996"/>
                    <a:pt x="8192" y="10870"/>
                  </a:cubicBezTo>
                  <a:cubicBezTo>
                    <a:pt x="8192" y="10681"/>
                    <a:pt x="8349" y="10523"/>
                    <a:pt x="8570" y="10523"/>
                  </a:cubicBezTo>
                  <a:close/>
                  <a:moveTo>
                    <a:pt x="3025" y="0"/>
                  </a:moveTo>
                  <a:cubicBezTo>
                    <a:pt x="1355" y="0"/>
                    <a:pt x="1" y="1355"/>
                    <a:pt x="1" y="2993"/>
                  </a:cubicBezTo>
                  <a:lnTo>
                    <a:pt x="1" y="6427"/>
                  </a:lnTo>
                  <a:cubicBezTo>
                    <a:pt x="1" y="6711"/>
                    <a:pt x="127" y="6963"/>
                    <a:pt x="284" y="7184"/>
                  </a:cubicBezTo>
                  <a:cubicBezTo>
                    <a:pt x="95" y="7373"/>
                    <a:pt x="1" y="7656"/>
                    <a:pt x="1" y="7908"/>
                  </a:cubicBezTo>
                  <a:cubicBezTo>
                    <a:pt x="1" y="8192"/>
                    <a:pt x="127" y="8475"/>
                    <a:pt x="284" y="8664"/>
                  </a:cubicBezTo>
                  <a:cubicBezTo>
                    <a:pt x="95" y="8853"/>
                    <a:pt x="1" y="9137"/>
                    <a:pt x="1" y="9420"/>
                  </a:cubicBezTo>
                  <a:cubicBezTo>
                    <a:pt x="1" y="9704"/>
                    <a:pt x="127" y="9956"/>
                    <a:pt x="284" y="10177"/>
                  </a:cubicBezTo>
                  <a:cubicBezTo>
                    <a:pt x="95" y="10366"/>
                    <a:pt x="1" y="10649"/>
                    <a:pt x="1" y="10901"/>
                  </a:cubicBezTo>
                  <a:cubicBezTo>
                    <a:pt x="1" y="11122"/>
                    <a:pt x="64" y="11311"/>
                    <a:pt x="127" y="11374"/>
                  </a:cubicBezTo>
                  <a:lnTo>
                    <a:pt x="788" y="12571"/>
                  </a:lnTo>
                  <a:cubicBezTo>
                    <a:pt x="883" y="12697"/>
                    <a:pt x="1009" y="12760"/>
                    <a:pt x="1103" y="12760"/>
                  </a:cubicBezTo>
                  <a:cubicBezTo>
                    <a:pt x="1229" y="12760"/>
                    <a:pt x="1387" y="12697"/>
                    <a:pt x="1450" y="12571"/>
                  </a:cubicBezTo>
                  <a:lnTo>
                    <a:pt x="2111" y="11437"/>
                  </a:lnTo>
                  <a:lnTo>
                    <a:pt x="2237" y="11059"/>
                  </a:lnTo>
                  <a:cubicBezTo>
                    <a:pt x="2930" y="11657"/>
                    <a:pt x="3876" y="12004"/>
                    <a:pt x="4852" y="12004"/>
                  </a:cubicBezTo>
                  <a:cubicBezTo>
                    <a:pt x="5829" y="12004"/>
                    <a:pt x="6743" y="11657"/>
                    <a:pt x="7499" y="11059"/>
                  </a:cubicBezTo>
                  <a:cubicBezTo>
                    <a:pt x="7499" y="11153"/>
                    <a:pt x="7530" y="11279"/>
                    <a:pt x="7562" y="11342"/>
                  </a:cubicBezTo>
                  <a:cubicBezTo>
                    <a:pt x="7562" y="11374"/>
                    <a:pt x="7530" y="11279"/>
                    <a:pt x="8286" y="12571"/>
                  </a:cubicBezTo>
                  <a:cubicBezTo>
                    <a:pt x="8349" y="12665"/>
                    <a:pt x="8475" y="12760"/>
                    <a:pt x="8601" y="12760"/>
                  </a:cubicBezTo>
                  <a:cubicBezTo>
                    <a:pt x="8727" y="12760"/>
                    <a:pt x="8885" y="12665"/>
                    <a:pt x="8916" y="12571"/>
                  </a:cubicBezTo>
                  <a:lnTo>
                    <a:pt x="9578" y="11405"/>
                  </a:lnTo>
                  <a:cubicBezTo>
                    <a:pt x="9673" y="11248"/>
                    <a:pt x="9704" y="11059"/>
                    <a:pt x="9704" y="10901"/>
                  </a:cubicBezTo>
                  <a:cubicBezTo>
                    <a:pt x="9704" y="10618"/>
                    <a:pt x="9578" y="10366"/>
                    <a:pt x="9421" y="10145"/>
                  </a:cubicBezTo>
                  <a:cubicBezTo>
                    <a:pt x="9641" y="9956"/>
                    <a:pt x="9704" y="9672"/>
                    <a:pt x="9704" y="9420"/>
                  </a:cubicBezTo>
                  <a:cubicBezTo>
                    <a:pt x="9704" y="9137"/>
                    <a:pt x="9578" y="8853"/>
                    <a:pt x="9421" y="8664"/>
                  </a:cubicBezTo>
                  <a:cubicBezTo>
                    <a:pt x="9641" y="8475"/>
                    <a:pt x="9704" y="8192"/>
                    <a:pt x="9704" y="7908"/>
                  </a:cubicBezTo>
                  <a:cubicBezTo>
                    <a:pt x="9704" y="7625"/>
                    <a:pt x="9578" y="7373"/>
                    <a:pt x="9421" y="7152"/>
                  </a:cubicBezTo>
                  <a:cubicBezTo>
                    <a:pt x="9641" y="6963"/>
                    <a:pt x="9704" y="6680"/>
                    <a:pt x="9704" y="6427"/>
                  </a:cubicBezTo>
                  <a:lnTo>
                    <a:pt x="9704" y="2993"/>
                  </a:lnTo>
                  <a:cubicBezTo>
                    <a:pt x="9704" y="1355"/>
                    <a:pt x="8349" y="0"/>
                    <a:pt x="6711" y="0"/>
                  </a:cubicBezTo>
                  <a:cubicBezTo>
                    <a:pt x="6049" y="0"/>
                    <a:pt x="5388" y="253"/>
                    <a:pt x="4852" y="662"/>
                  </a:cubicBezTo>
                  <a:cubicBezTo>
                    <a:pt x="4348" y="253"/>
                    <a:pt x="3687" y="0"/>
                    <a:pt x="30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346;p47"/>
          <p:cNvSpPr txBox="1">
            <a:spLocks/>
          </p:cNvSpPr>
          <p:nvPr/>
        </p:nvSpPr>
        <p:spPr>
          <a:xfrm>
            <a:off x="6630041" y="2453247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quada One"/>
              <a:buNone/>
              <a:defRPr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ighteous"/>
              <a:buNone/>
              <a:defRPr sz="1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크기 변환</a:t>
            </a:r>
            <a:endPara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>
            <a:spLocks noGrp="1"/>
          </p:cNvSpPr>
          <p:nvPr>
            <p:ph type="ctrTitle"/>
          </p:nvPr>
        </p:nvSpPr>
        <p:spPr>
          <a:xfrm>
            <a:off x="5259369" y="460205"/>
            <a:ext cx="3132131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원소별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연산 </a:t>
            </a:r>
            <a:endParaRPr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" y="795455"/>
            <a:ext cx="4150757" cy="1932440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6" y="2810107"/>
            <a:ext cx="4190988" cy="2066694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sp>
        <p:nvSpPr>
          <p:cNvPr id="5" name="오른쪽 화살표 4"/>
          <p:cNvSpPr/>
          <p:nvPr/>
        </p:nvSpPr>
        <p:spPr>
          <a:xfrm>
            <a:off x="4349521" y="2395385"/>
            <a:ext cx="741218" cy="665018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866" y="1499189"/>
            <a:ext cx="3928455" cy="2457410"/>
          </a:xfrm>
          <a:prstGeom prst="rect">
            <a:avLst/>
          </a:prstGeom>
          <a:scene3d>
            <a:camera prst="orthographicFront"/>
            <a:lightRig rig="threePt" dir="t"/>
          </a:scene3d>
          <a:sp3d contourW="31750"/>
        </p:spPr>
      </p:pic>
      <p:sp>
        <p:nvSpPr>
          <p:cNvPr id="7" name="TextBox 6"/>
          <p:cNvSpPr txBox="1"/>
          <p:nvPr/>
        </p:nvSpPr>
        <p:spPr>
          <a:xfrm>
            <a:off x="8489796" y="132728"/>
            <a:ext cx="50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6" action="ppaction://hlinksldjump"/>
              </a:rPr>
              <a:t>✿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409" y="260822"/>
            <a:ext cx="3359745" cy="670500"/>
          </a:xfrm>
        </p:spPr>
        <p:txBody>
          <a:bodyPr/>
          <a:lstStyle/>
          <a:p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브로드캐스팅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97875" y="256783"/>
            <a:ext cx="4423287" cy="1164868"/>
          </a:xfrm>
        </p:spPr>
        <p:txBody>
          <a:bodyPr/>
          <a:lstStyle/>
          <a:p>
            <a:pPr fontAlgn="base"/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작은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텐서가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큰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텐서의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크기에 맞추어 연산이 되어지는 </a:t>
            </a:r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것</a:t>
            </a:r>
            <a:endParaRPr lang="en-US" altLang="ko-KR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en-US" altLang="ko-KR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큰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텐서의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en-US" altLang="ko-KR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ndim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에 맞도록 작은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텐서에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축이 추가되고</a:t>
            </a:r>
            <a:r>
              <a:rPr lang="en-US" altLang="ko-KR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endParaRPr lang="en-US" altLang="ko-KR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작은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텐서가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새 축을 따라서 </a:t>
            </a:r>
            <a:endParaRPr lang="en-US" altLang="ko-KR" sz="14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큰 </a:t>
            </a:r>
            <a:r>
              <a:rPr lang="ko-KR" altLang="en-US" sz="1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텐서의</a:t>
            </a:r>
            <a:r>
              <a:rPr lang="ko-KR" altLang="en-US" sz="1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크기에 맞도록 반복됨</a:t>
            </a:r>
            <a:r>
              <a:rPr lang="en-US" altLang="ko-KR" sz="14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1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7" y="931322"/>
            <a:ext cx="4568084" cy="2260400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" y="1123852"/>
            <a:ext cx="4568084" cy="2067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446" y="3384252"/>
            <a:ext cx="5823716" cy="1473653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sp>
        <p:nvSpPr>
          <p:cNvPr id="7" name="위로 굽은 화살표 6"/>
          <p:cNvSpPr/>
          <p:nvPr/>
        </p:nvSpPr>
        <p:spPr>
          <a:xfrm rot="10800000" flipH="1">
            <a:off x="4847897" y="2451536"/>
            <a:ext cx="969579" cy="804041"/>
          </a:xfrm>
          <a:prstGeom prst="bentUpArrow">
            <a:avLst>
              <a:gd name="adj1" fmla="val 25000"/>
              <a:gd name="adj2" fmla="val 35294"/>
              <a:gd name="adj3" fmla="val 25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6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06" y="1300655"/>
            <a:ext cx="7116023" cy="2543996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sp>
        <p:nvSpPr>
          <p:cNvPr id="6" name="TextBox 5"/>
          <p:cNvSpPr txBox="1"/>
          <p:nvPr/>
        </p:nvSpPr>
        <p:spPr>
          <a:xfrm>
            <a:off x="8716536" y="92926"/>
            <a:ext cx="35312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3" action="ppaction://hlinksldjump"/>
              </a:rPr>
              <a:t>✿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47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83572" y="314287"/>
            <a:ext cx="2225622" cy="670500"/>
          </a:xfrm>
        </p:spPr>
        <p:txBody>
          <a:bodyPr/>
          <a:lstStyle/>
          <a:p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점곱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39508" y="314287"/>
            <a:ext cx="4507878" cy="670500"/>
          </a:xfrm>
        </p:spPr>
        <p:txBody>
          <a:bodyPr/>
          <a:lstStyle/>
          <a:p>
            <a:pPr fontAlgn="base"/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가장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널리 사용되고 유용한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연산</a:t>
            </a:r>
            <a:endParaRPr lang="en-US" altLang="ko-KR" sz="1600" dirty="0" smtClean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endPara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fontAlgn="base"/>
            <a:r>
              <a:rPr lang="ko-KR" altLang="en-US" sz="1600" dirty="0" err="1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원소별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연산과 반대로 입력 </a:t>
            </a:r>
            <a:r>
              <a:rPr lang="ko-KR" altLang="en-US" sz="16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텐서의</a:t>
            </a:r>
            <a:r>
              <a:rPr lang="ko-KR" altLang="en-US" sz="1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원소들을 </a:t>
            </a:r>
            <a:r>
              <a:rPr lang="ko-KR" altLang="en-US" sz="1600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결합시킴</a:t>
            </a:r>
            <a:endParaRPr lang="ko-KR" altLang="en-US" sz="1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5" y="1356168"/>
            <a:ext cx="4674400" cy="3164528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 contourW="31750"/>
        </p:spPr>
      </p:pic>
      <p:sp>
        <p:nvSpPr>
          <p:cNvPr id="5" name="TextBox 4"/>
          <p:cNvSpPr txBox="1"/>
          <p:nvPr/>
        </p:nvSpPr>
        <p:spPr>
          <a:xfrm>
            <a:off x="3056047" y="3834896"/>
            <a:ext cx="1581478" cy="30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* 5 + 3 * 6 = 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8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347</Words>
  <Application>Microsoft Office PowerPoint</Application>
  <PresentationFormat>화면 슬라이드 쇼(16:9)</PresentationFormat>
  <Paragraphs>82</Paragraphs>
  <Slides>14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Roboto Condensed Light</vt:lpstr>
      <vt:lpstr>휴먼매직체</vt:lpstr>
      <vt:lpstr>Fira Sans Extra Condensed Medium</vt:lpstr>
      <vt:lpstr>맑은 고딕</vt:lpstr>
      <vt:lpstr>Arial</vt:lpstr>
      <vt:lpstr>Squada One</vt:lpstr>
      <vt:lpstr>Roboto Slab Regular</vt:lpstr>
      <vt:lpstr>함초롬돋움</vt:lpstr>
      <vt:lpstr>Righteous</vt:lpstr>
      <vt:lpstr>Tech Startup by Slidesgo</vt:lpstr>
      <vt:lpstr>TECH STARTUP</vt:lpstr>
      <vt:lpstr>TABLE OF CONTENTS</vt:lpstr>
      <vt:lpstr>텐서 연산</vt:lpstr>
      <vt:lpstr>①keras.layers.Dense(512, activation=‘relu’) ②output = relu(dot(W, input) + b)</vt:lpstr>
      <vt:lpstr>텐서 연산</vt:lpstr>
      <vt:lpstr>원소별 연산 </vt:lpstr>
      <vt:lpstr>브로드캐스팅</vt:lpstr>
      <vt:lpstr>PowerPoint 프레젠테이션</vt:lpstr>
      <vt:lpstr>텐서 점곱</vt:lpstr>
      <vt:lpstr>PowerPoint 프레젠테이션</vt:lpstr>
      <vt:lpstr>PowerPoint 프레젠테이션</vt:lpstr>
      <vt:lpstr>텐서 크기 변환</vt:lpstr>
      <vt:lpstr>텐서 연산의 기하학적 해석</vt:lpstr>
      <vt:lpstr>딥러닝의 기하학적 해석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</dc:title>
  <dc:creator>User</dc:creator>
  <cp:lastModifiedBy>조 민경</cp:lastModifiedBy>
  <cp:revision>18</cp:revision>
  <dcterms:modified xsi:type="dcterms:W3CDTF">2021-01-07T10:29:31Z</dcterms:modified>
</cp:coreProperties>
</file>