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24"/>
  </p:notesMasterIdLst>
  <p:sldIdLst>
    <p:sldId id="257" r:id="rId2"/>
    <p:sldId id="258" r:id="rId3"/>
    <p:sldId id="259" r:id="rId4"/>
    <p:sldId id="293" r:id="rId5"/>
    <p:sldId id="294" r:id="rId6"/>
    <p:sldId id="295" r:id="rId7"/>
    <p:sldId id="296" r:id="rId8"/>
    <p:sldId id="297" r:id="rId9"/>
    <p:sldId id="260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</p:sldIdLst>
  <p:sldSz cx="9144000" cy="5143500" type="screen16x9"/>
  <p:notesSz cx="6858000" cy="9144000"/>
  <p:embeddedFontLst>
    <p:embeddedFont>
      <p:font typeface="Bree Serif" panose="020B0600000101010101" charset="0"/>
      <p:regular r:id="rId25"/>
    </p:embeddedFont>
    <p:embeddedFont>
      <p:font typeface="Roboto Black" panose="020B0600000101010101" charset="0"/>
      <p:bold r:id="rId26"/>
      <p:boldItalic r:id="rId27"/>
    </p:embeddedFont>
    <p:embeddedFont>
      <p:font typeface="Roboto Light" panose="020B0600000101010101" charset="0"/>
      <p:regular r:id="rId28"/>
      <p:bold r:id="rId29"/>
      <p:italic r:id="rId30"/>
      <p:boldItalic r:id="rId31"/>
    </p:embeddedFont>
    <p:embeddedFont>
      <p:font typeface="Roboto Mono Regular" panose="020B0600000101010101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930" y="10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8117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1388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65289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53287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84563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118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41553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35641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22485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3788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87128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08408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8240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3531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1273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7253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9357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2138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7</a:t>
            </a:r>
            <a:r>
              <a:rPr lang="ko-KR" altLang="en-US" dirty="0"/>
              <a:t>장 </a:t>
            </a:r>
            <a:r>
              <a:rPr lang="en-US" altLang="ko-KR" dirty="0"/>
              <a:t>: </a:t>
            </a:r>
            <a:r>
              <a:rPr lang="ko-KR" altLang="en-US" dirty="0" err="1"/>
              <a:t>딥러닝을</a:t>
            </a:r>
            <a:r>
              <a:rPr lang="ko-KR" altLang="en-US" dirty="0"/>
              <a:t> 위한 고급 도구</a:t>
            </a:r>
            <a:endParaRPr dirty="0"/>
          </a:p>
        </p:txBody>
      </p:sp>
      <p:sp>
        <p:nvSpPr>
          <p:cNvPr id="221" name="Google Shape;221;p21"/>
          <p:cNvSpPr txBox="1">
            <a:spLocks noGrp="1"/>
          </p:cNvSpPr>
          <p:nvPr>
            <p:ph type="subTitle" idx="7"/>
          </p:nvPr>
        </p:nvSpPr>
        <p:spPr>
          <a:xfrm>
            <a:off x="4336299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1"/>
                </a:solidFill>
              </a:rPr>
              <a:t>Sequntial</a:t>
            </a:r>
            <a:r>
              <a:rPr lang="ko-KR" altLang="en-US" dirty="0">
                <a:solidFill>
                  <a:schemeClr val="accent1"/>
                </a:solidFill>
              </a:rPr>
              <a:t> 모델을 넘어서</a:t>
            </a:r>
            <a:r>
              <a:rPr lang="en-US" altLang="ko-KR" dirty="0">
                <a:solidFill>
                  <a:schemeClr val="accent1"/>
                </a:solidFill>
              </a:rPr>
              <a:t> : </a:t>
            </a:r>
            <a:r>
              <a:rPr lang="ko-KR" altLang="en-US" dirty="0" err="1">
                <a:solidFill>
                  <a:schemeClr val="accent1"/>
                </a:solidFill>
              </a:rPr>
              <a:t>케라스의</a:t>
            </a:r>
            <a:r>
              <a:rPr lang="ko-KR" altLang="en-US" dirty="0">
                <a:solidFill>
                  <a:schemeClr val="accent1"/>
                </a:solidFill>
              </a:rPr>
              <a:t> 함수형 </a:t>
            </a:r>
            <a:r>
              <a:rPr lang="en-US" altLang="ko-KR" dirty="0">
                <a:solidFill>
                  <a:schemeClr val="accent1"/>
                </a:solidFill>
              </a:rPr>
              <a:t>API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2" name="Google Shape;222;p21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3" name="Google Shape;223;p21"/>
          <p:cNvSpPr txBox="1">
            <a:spLocks noGrp="1"/>
          </p:cNvSpPr>
          <p:nvPr>
            <p:ph type="subTitle" idx="9"/>
          </p:nvPr>
        </p:nvSpPr>
        <p:spPr>
          <a:xfrm>
            <a:off x="4336299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 err="1">
                <a:solidFill>
                  <a:schemeClr val="accent1"/>
                </a:solidFill>
              </a:rPr>
              <a:t>케라스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ko-KR" altLang="en-US" dirty="0" err="1">
                <a:solidFill>
                  <a:schemeClr val="accent1"/>
                </a:solidFill>
              </a:rPr>
              <a:t>콜백과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ko-KR" altLang="en-US" dirty="0" err="1">
                <a:solidFill>
                  <a:schemeClr val="accent1"/>
                </a:solidFill>
              </a:rPr>
              <a:t>텐서보드를</a:t>
            </a:r>
            <a:r>
              <a:rPr lang="ko-KR" altLang="en-US" dirty="0">
                <a:solidFill>
                  <a:schemeClr val="accent1"/>
                </a:solidFill>
              </a:rPr>
              <a:t> 사용한 딥러닝 모델 검사와 모니터링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4" name="Google Shape;224;p21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7" name="Google Shape;227;p21"/>
          <p:cNvSpPr txBox="1">
            <a:spLocks noGrp="1"/>
          </p:cNvSpPr>
          <p:nvPr>
            <p:ph type="ctrTitle" idx="16"/>
          </p:nvPr>
        </p:nvSpPr>
        <p:spPr>
          <a:xfrm>
            <a:off x="4254037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7.1</a:t>
            </a:r>
            <a:endParaRPr dirty="0"/>
          </a:p>
        </p:txBody>
      </p:sp>
      <p:sp>
        <p:nvSpPr>
          <p:cNvPr id="228" name="Google Shape;228;p21"/>
          <p:cNvSpPr txBox="1">
            <a:spLocks noGrp="1"/>
          </p:cNvSpPr>
          <p:nvPr>
            <p:ph type="ctrTitle" idx="17"/>
          </p:nvPr>
        </p:nvSpPr>
        <p:spPr>
          <a:xfrm>
            <a:off x="4254037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7.2</a:t>
            </a:r>
            <a:endParaRPr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48A0E3F-F7F6-4AEC-ADD9-D2D11681AFC3}"/>
              </a:ext>
            </a:extLst>
          </p:cNvPr>
          <p:cNvGrpSpPr/>
          <p:nvPr/>
        </p:nvGrpSpPr>
        <p:grpSpPr>
          <a:xfrm>
            <a:off x="3597856" y="2015863"/>
            <a:ext cx="428915" cy="426116"/>
            <a:chOff x="3597856" y="2015863"/>
            <a:chExt cx="428915" cy="426116"/>
          </a:xfrm>
        </p:grpSpPr>
        <p:sp>
          <p:nvSpPr>
            <p:cNvPr id="235" name="Google Shape;235;p21"/>
            <p:cNvSpPr/>
            <p:nvPr/>
          </p:nvSpPr>
          <p:spPr>
            <a:xfrm>
              <a:off x="3659228" y="2251181"/>
              <a:ext cx="41590" cy="55560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1"/>
            <p:cNvSpPr/>
            <p:nvPr/>
          </p:nvSpPr>
          <p:spPr>
            <a:xfrm>
              <a:off x="3734988" y="2340530"/>
              <a:ext cx="57120" cy="41709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3647580" y="2274977"/>
              <a:ext cx="123161" cy="117385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1"/>
            <p:cNvSpPr/>
            <p:nvPr/>
          </p:nvSpPr>
          <p:spPr>
            <a:xfrm>
              <a:off x="3597856" y="2152554"/>
              <a:ext cx="115777" cy="86502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1"/>
            <p:cNvSpPr/>
            <p:nvPr/>
          </p:nvSpPr>
          <p:spPr>
            <a:xfrm>
              <a:off x="3802982" y="2328882"/>
              <a:ext cx="89754" cy="113097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1"/>
            <p:cNvSpPr/>
            <p:nvPr/>
          </p:nvSpPr>
          <p:spPr>
            <a:xfrm>
              <a:off x="3832507" y="2130544"/>
              <a:ext cx="81988" cy="747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>
              <a:off x="3921856" y="2015863"/>
              <a:ext cx="104915" cy="103236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>
              <a:off x="3694589" y="2035943"/>
              <a:ext cx="312364" cy="311589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" name="Google Shape;243;p21"/>
          <p:cNvSpPr/>
          <p:nvPr/>
        </p:nvSpPr>
        <p:spPr>
          <a:xfrm>
            <a:off x="3597844" y="2922788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3" name="Google Shape;253;p2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0" build="p"/>
      <p:bldP spid="222" grpId="0"/>
      <p:bldP spid="223" grpId="0" build="p"/>
      <p:bldP spid="224" grpId="0"/>
      <p:bldP spid="227" grpId="0"/>
      <p:bldP spid="228" grpId="0"/>
      <p:bldP spid="24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ctrTitle" idx="6"/>
          </p:nvPr>
        </p:nvSpPr>
        <p:spPr>
          <a:xfrm>
            <a:off x="311700" y="73911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인셉션</a:t>
            </a:r>
            <a:r>
              <a:rPr lang="ko-KR" altLang="en-US" dirty="0"/>
              <a:t> 모듈</a:t>
            </a:r>
            <a:endParaRPr dirty="0"/>
          </a:p>
        </p:txBody>
      </p:sp>
      <p:cxnSp>
        <p:nvCxnSpPr>
          <p:cNvPr id="287" name="Google Shape;287;p23"/>
          <p:cNvCxnSpPr/>
          <p:nvPr/>
        </p:nvCxnSpPr>
        <p:spPr>
          <a:xfrm>
            <a:off x="311700" y="621061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93;p24">
            <a:extLst>
              <a:ext uri="{FF2B5EF4-FFF2-40B4-BE49-F238E27FC236}">
                <a16:creationId xmlns:a16="http://schemas.microsoft.com/office/drawing/2014/main" id="{68B7D344-3043-4024-98C3-19B2364C4D9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73769" y="922193"/>
            <a:ext cx="8167723" cy="30393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나란히 분리된 가지를 따라 모듈을 쌓아 독립된 작은 네트워크처럼 구성</a:t>
            </a:r>
            <a:endParaRPr lang="en-US" altLang="ko-KR" sz="1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28600" lvl="0" indent="-2286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가장 기본적인 </a:t>
            </a:r>
            <a:r>
              <a:rPr lang="ko-KR" altLang="en-US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인셉션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모듈 형태는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3~4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개의 가지를 가짐</a:t>
            </a: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28600" lvl="0" indent="-2286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1X1 </a:t>
            </a:r>
            <a:r>
              <a:rPr lang="ko-KR" altLang="en-US" sz="1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합성곱으로</a:t>
            </a:r>
            <a:r>
              <a:rPr lang="ko-KR" alt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시작해서 </a:t>
            </a:r>
            <a:r>
              <a:rPr lang="en-US" altLang="ko-KR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3X3 </a:t>
            </a:r>
            <a:r>
              <a:rPr lang="ko-KR" altLang="en-US" sz="1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합성곱이</a:t>
            </a:r>
            <a:r>
              <a:rPr lang="ko-KR" alt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뒤따르고 마지막에 전체 출력 특성이 </a:t>
            </a:r>
            <a:r>
              <a:rPr lang="ko-KR" altLang="en-US" sz="1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합쳐짐</a:t>
            </a:r>
            <a:endParaRPr lang="en-US" altLang="ko-KR" sz="1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28600" lvl="0" indent="-2286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네트워크가 따로따로 공간 특성과 </a:t>
            </a:r>
            <a:r>
              <a:rPr lang="ko-KR" altLang="en-US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채녈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방향의 특성을 학습하도록 도움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한꺼번에 학습하는 것보다 효과 높음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228600" lvl="0" indent="-2286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더 복잡한 </a:t>
            </a:r>
            <a:r>
              <a:rPr lang="ko-KR" altLang="en-US" sz="1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인셉션</a:t>
            </a:r>
            <a:r>
              <a:rPr lang="ko-KR" alt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모듈은 </a:t>
            </a:r>
            <a:r>
              <a:rPr lang="ko-KR" altLang="en-US" sz="1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풀링</a:t>
            </a:r>
            <a:r>
              <a:rPr lang="ko-KR" alt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연산</a:t>
            </a:r>
            <a:r>
              <a:rPr lang="en-US" altLang="ko-KR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여러 가지 </a:t>
            </a:r>
            <a:r>
              <a:rPr lang="ko-KR" altLang="en-US" sz="1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합성곱</a:t>
            </a:r>
            <a:r>
              <a:rPr lang="ko-KR" alt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사이즈</a:t>
            </a:r>
            <a:r>
              <a:rPr lang="en-US" altLang="ko-KR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공간 </a:t>
            </a:r>
            <a:r>
              <a:rPr lang="ko-KR" altLang="en-US" sz="1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합성곱이</a:t>
            </a:r>
            <a:r>
              <a:rPr lang="ko-KR" alt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없는 가지로 구성될 수 있음</a:t>
            </a:r>
            <a:endParaRPr sz="1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8314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ctrTitle" idx="6"/>
          </p:nvPr>
        </p:nvSpPr>
        <p:spPr>
          <a:xfrm>
            <a:off x="311700" y="73911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인셉션</a:t>
            </a:r>
            <a:r>
              <a:rPr lang="ko-KR" altLang="en-US" dirty="0"/>
              <a:t> 모듈</a:t>
            </a:r>
            <a:endParaRPr dirty="0"/>
          </a:p>
        </p:txBody>
      </p:sp>
      <p:cxnSp>
        <p:nvCxnSpPr>
          <p:cNvPr id="287" name="Google Shape;287;p23"/>
          <p:cNvCxnSpPr/>
          <p:nvPr/>
        </p:nvCxnSpPr>
        <p:spPr>
          <a:xfrm>
            <a:off x="311700" y="621061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DEF31739-EE0B-4A4B-B934-ADF37A944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723899"/>
            <a:ext cx="8301870" cy="379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156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ctrTitle" idx="6"/>
          </p:nvPr>
        </p:nvSpPr>
        <p:spPr>
          <a:xfrm>
            <a:off x="311700" y="73911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잔차</a:t>
            </a:r>
            <a:r>
              <a:rPr lang="ko-KR" altLang="en-US" dirty="0"/>
              <a:t> 연결</a:t>
            </a:r>
            <a:endParaRPr dirty="0"/>
          </a:p>
        </p:txBody>
      </p:sp>
      <p:cxnSp>
        <p:nvCxnSpPr>
          <p:cNvPr id="287" name="Google Shape;287;p23"/>
          <p:cNvCxnSpPr/>
          <p:nvPr/>
        </p:nvCxnSpPr>
        <p:spPr>
          <a:xfrm>
            <a:off x="311700" y="621061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93;p24">
            <a:extLst>
              <a:ext uri="{FF2B5EF4-FFF2-40B4-BE49-F238E27FC236}">
                <a16:creationId xmlns:a16="http://schemas.microsoft.com/office/drawing/2014/main" id="{68B7D344-3043-4024-98C3-19B2364C4D9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73769" y="922193"/>
            <a:ext cx="8167723" cy="30393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하위 층의 출력을 상위 층의 입력으로 사용</a:t>
            </a:r>
            <a:endParaRPr lang="en-US" altLang="ko-KR" sz="1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28600" lvl="0" indent="-2286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하위 층의 출력이 상위 층의 활성화 출력에 연결되는 것이 아니라 </a:t>
            </a:r>
            <a:r>
              <a:rPr lang="ko-KR" altLang="en-US" sz="1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더해짐</a:t>
            </a: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28600" lvl="0" indent="-2286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따라서 두 출력의 크기가 동일해야 함</a:t>
            </a: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28600" lvl="0" indent="-2286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크기가 다르면 선형 변환을 사용하여 하위 층의 활성화 출력을 목표 크기로 변환</a:t>
            </a: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28600" lvl="0" indent="-2286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28600" lvl="0" indent="-2286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1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7106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ctrTitle" idx="6"/>
          </p:nvPr>
        </p:nvSpPr>
        <p:spPr>
          <a:xfrm>
            <a:off x="311700" y="73911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잔차</a:t>
            </a:r>
            <a:r>
              <a:rPr lang="ko-KR" altLang="en-US" dirty="0"/>
              <a:t> 연결</a:t>
            </a:r>
            <a:endParaRPr dirty="0"/>
          </a:p>
        </p:txBody>
      </p:sp>
      <p:cxnSp>
        <p:nvCxnSpPr>
          <p:cNvPr id="287" name="Google Shape;287;p23"/>
          <p:cNvCxnSpPr/>
          <p:nvPr/>
        </p:nvCxnSpPr>
        <p:spPr>
          <a:xfrm>
            <a:off x="311700" y="621061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5170C041-301B-4669-84AD-B60479BA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1" y="1005840"/>
            <a:ext cx="5654759" cy="137964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1F5655F-415C-4CE6-B807-27D0F8CF70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1" y="2797438"/>
            <a:ext cx="5228040" cy="20603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C8A95E-07C0-42E1-9741-9C8155A7A560}"/>
              </a:ext>
            </a:extLst>
          </p:cNvPr>
          <p:cNvSpPr txBox="1"/>
          <p:nvPr/>
        </p:nvSpPr>
        <p:spPr>
          <a:xfrm>
            <a:off x="197400" y="653437"/>
            <a:ext cx="4915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특성 </a:t>
            </a:r>
            <a:r>
              <a:rPr lang="ko-KR" altLang="en-US" dirty="0" err="1">
                <a:solidFill>
                  <a:schemeClr val="bg1"/>
                </a:solidFill>
              </a:rPr>
              <a:t>맵의</a:t>
            </a:r>
            <a:r>
              <a:rPr lang="ko-KR" altLang="en-US" dirty="0">
                <a:solidFill>
                  <a:schemeClr val="bg1"/>
                </a:solidFill>
              </a:rPr>
              <a:t> 크기가 같을 때 원본을 그대로 사용하는 </a:t>
            </a:r>
            <a:r>
              <a:rPr lang="ko-KR" altLang="en-US" dirty="0" err="1">
                <a:solidFill>
                  <a:schemeClr val="bg1"/>
                </a:solidFill>
              </a:rPr>
              <a:t>잔차</a:t>
            </a:r>
            <a:r>
              <a:rPr lang="ko-KR" altLang="en-US" dirty="0">
                <a:solidFill>
                  <a:schemeClr val="bg1"/>
                </a:solidFill>
              </a:rPr>
              <a:t> 연결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DD8D08-50DE-4AC5-A266-875B0D76E476}"/>
              </a:ext>
            </a:extLst>
          </p:cNvPr>
          <p:cNvSpPr txBox="1"/>
          <p:nvPr/>
        </p:nvSpPr>
        <p:spPr>
          <a:xfrm>
            <a:off x="197400" y="2447524"/>
            <a:ext cx="4915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특성 </a:t>
            </a:r>
            <a:r>
              <a:rPr lang="ko-KR" altLang="en-US" dirty="0" err="1">
                <a:solidFill>
                  <a:schemeClr val="bg1"/>
                </a:solidFill>
              </a:rPr>
              <a:t>맵의</a:t>
            </a:r>
            <a:r>
              <a:rPr lang="ko-KR" altLang="en-US" dirty="0">
                <a:solidFill>
                  <a:schemeClr val="bg1"/>
                </a:solidFill>
              </a:rPr>
              <a:t> 크기가 다를 때 선형 변환을 사용하는 </a:t>
            </a:r>
            <a:r>
              <a:rPr lang="ko-KR" altLang="en-US" dirty="0" err="1">
                <a:solidFill>
                  <a:schemeClr val="bg1"/>
                </a:solidFill>
              </a:rPr>
              <a:t>잔차</a:t>
            </a:r>
            <a:r>
              <a:rPr lang="ko-KR" altLang="en-US" dirty="0">
                <a:solidFill>
                  <a:schemeClr val="bg1"/>
                </a:solidFill>
              </a:rPr>
              <a:t> 연결</a:t>
            </a:r>
          </a:p>
        </p:txBody>
      </p:sp>
    </p:spTree>
    <p:extLst>
      <p:ext uri="{BB962C8B-B14F-4D97-AF65-F5344CB8AC3E}">
        <p14:creationId xmlns:p14="http://schemas.microsoft.com/office/powerpoint/2010/main" val="3528244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ctrTitle" idx="6"/>
          </p:nvPr>
        </p:nvSpPr>
        <p:spPr>
          <a:xfrm>
            <a:off x="311700" y="73911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층 가중치 공유</a:t>
            </a:r>
            <a:endParaRPr dirty="0"/>
          </a:p>
        </p:txBody>
      </p:sp>
      <p:cxnSp>
        <p:nvCxnSpPr>
          <p:cNvPr id="287" name="Google Shape;287;p23"/>
          <p:cNvCxnSpPr/>
          <p:nvPr/>
        </p:nvCxnSpPr>
        <p:spPr>
          <a:xfrm>
            <a:off x="311700" y="621061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93;p24">
            <a:extLst>
              <a:ext uri="{FF2B5EF4-FFF2-40B4-BE49-F238E27FC236}">
                <a16:creationId xmlns:a16="http://schemas.microsoft.com/office/drawing/2014/main" id="{68B7D344-3043-4024-98C3-19B2364C4D9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73769" y="922194"/>
            <a:ext cx="8167723" cy="20038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함수형 </a:t>
            </a:r>
            <a:r>
              <a:rPr lang="en-US" altLang="ko-KR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</a:t>
            </a:r>
            <a:r>
              <a:rPr lang="ko-KR" alt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중요한 또 하나의 기능은 층 객체를 여러 번 재사용할 수 있다는 것</a:t>
            </a:r>
            <a:endParaRPr lang="en-US" altLang="ko-KR" sz="1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28600" lvl="0" indent="-2286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층 객체를 두 번 호출하면 새로운 층 객체를 만들지 않고 각 호출에 동일한 가중치를 재사용함</a:t>
            </a: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28600" lvl="0" indent="-2286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공유 가지를 가진 모델을 만들 수 있음</a:t>
            </a: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28600" lvl="0" indent="-2286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이런 가지는 같은 가중치를 공유하고 같은 연산을 수행함</a:t>
            </a: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28600" lvl="0" indent="-2286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28600" lvl="0" indent="-2286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1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1BACEB-5F81-49CF-90A5-CAD8DDF158A8}"/>
              </a:ext>
            </a:extLst>
          </p:cNvPr>
          <p:cNvSpPr txBox="1"/>
          <p:nvPr/>
        </p:nvSpPr>
        <p:spPr>
          <a:xfrm>
            <a:off x="746760" y="3368040"/>
            <a:ext cx="64541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i="0" dirty="0">
                <a:solidFill>
                  <a:schemeClr val="bg1"/>
                </a:solidFill>
                <a:effectLst/>
                <a:latin typeface="Ubuntu Condensed"/>
              </a:rPr>
              <a:t>샴 </a:t>
            </a:r>
            <a:r>
              <a:rPr lang="en-US" altLang="ko-KR" b="1" i="0" dirty="0">
                <a:solidFill>
                  <a:schemeClr val="bg1"/>
                </a:solidFill>
                <a:effectLst/>
                <a:latin typeface="Ubuntu Condensed"/>
              </a:rPr>
              <a:t>LSTM / </a:t>
            </a:r>
            <a:r>
              <a:rPr lang="ko-KR" altLang="en-US" b="1" i="0" dirty="0">
                <a:solidFill>
                  <a:schemeClr val="bg1"/>
                </a:solidFill>
                <a:effectLst/>
                <a:latin typeface="Ubuntu Condensed"/>
              </a:rPr>
              <a:t>공유 </a:t>
            </a:r>
            <a:r>
              <a:rPr lang="en-US" altLang="ko-KR" b="1" i="0" dirty="0">
                <a:solidFill>
                  <a:schemeClr val="bg1"/>
                </a:solidFill>
                <a:effectLst/>
                <a:latin typeface="Ubuntu Condensed"/>
              </a:rPr>
              <a:t>LSTM</a:t>
            </a:r>
          </a:p>
          <a:p>
            <a:pPr algn="l"/>
            <a:endParaRPr lang="ko-KR" altLang="en-US" b="0" i="0" dirty="0">
              <a:solidFill>
                <a:schemeClr val="bg1"/>
              </a:solidFill>
              <a:effectLst/>
              <a:latin typeface="Ubuntu Condensed"/>
            </a:endParaRPr>
          </a:p>
          <a:p>
            <a:pPr algn="l"/>
            <a:r>
              <a:rPr lang="ko-KR" altLang="en-US" b="0" i="0" dirty="0">
                <a:solidFill>
                  <a:schemeClr val="bg1"/>
                </a:solidFill>
                <a:effectLst/>
                <a:latin typeface="Ubuntu Condensed"/>
              </a:rPr>
              <a:t>각 입력 문장을 처리하는 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Ubuntu Condensed"/>
              </a:rPr>
              <a:t>2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Ubuntu Condensed"/>
              </a:rPr>
              <a:t>개의 독립된 모델을 학습하는 것은 비효율적임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Ubuntu Condensed"/>
              </a:rPr>
              <a:t>. </a:t>
            </a:r>
          </a:p>
          <a:p>
            <a:pPr algn="l"/>
            <a:r>
              <a:rPr lang="ko-KR" altLang="en-US" b="0" i="0" dirty="0">
                <a:solidFill>
                  <a:schemeClr val="bg1"/>
                </a:solidFill>
                <a:effectLst/>
                <a:latin typeface="Ubuntu Condensed"/>
              </a:rPr>
              <a:t>따라서 하나의 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Ubuntu Condensed"/>
              </a:rPr>
              <a:t>LSTM 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Ubuntu Condensed"/>
              </a:rPr>
              <a:t>층으로 양쪽을 모두 처리하는 것이 좋음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Ubuntu Condensed"/>
              </a:rPr>
              <a:t>. 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Ubuntu Condensed"/>
              </a:rPr>
              <a:t>이 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Ubuntu Condensed"/>
              </a:rPr>
              <a:t>LSTM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Ubuntu Condensed"/>
              </a:rPr>
              <a:t>층의 표현은 두 입력에 대해 함께 학습됨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Ubuntu Condensed"/>
              </a:rPr>
              <a:t>.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607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ctrTitle" idx="6"/>
          </p:nvPr>
        </p:nvSpPr>
        <p:spPr>
          <a:xfrm>
            <a:off x="311700" y="73911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층과 모델</a:t>
            </a:r>
            <a:endParaRPr dirty="0"/>
          </a:p>
        </p:txBody>
      </p:sp>
      <p:cxnSp>
        <p:nvCxnSpPr>
          <p:cNvPr id="287" name="Google Shape;287;p23"/>
          <p:cNvCxnSpPr/>
          <p:nvPr/>
        </p:nvCxnSpPr>
        <p:spPr>
          <a:xfrm>
            <a:off x="311700" y="621061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93;p24">
            <a:extLst>
              <a:ext uri="{FF2B5EF4-FFF2-40B4-BE49-F238E27FC236}">
                <a16:creationId xmlns:a16="http://schemas.microsoft.com/office/drawing/2014/main" id="{68B7D344-3043-4024-98C3-19B2364C4D9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73769" y="922194"/>
            <a:ext cx="8167723" cy="20038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함수형 </a:t>
            </a:r>
            <a:r>
              <a:rPr lang="en-US" altLang="ko-KR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</a:t>
            </a:r>
            <a:r>
              <a:rPr lang="ko-KR" alt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에서는 모델을 층처럼 사용할 수 있음</a:t>
            </a:r>
            <a:r>
              <a:rPr lang="en-US" altLang="ko-KR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sz="1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Sequntial</a:t>
            </a:r>
            <a:r>
              <a:rPr lang="en-US" altLang="ko-KR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클래스와 </a:t>
            </a:r>
            <a:r>
              <a:rPr lang="en-US" altLang="ko-KR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</a:t>
            </a:r>
            <a:r>
              <a:rPr lang="ko-KR" alt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클래스에서 모두 동일</a:t>
            </a:r>
            <a:r>
              <a:rPr lang="en-US" altLang="ko-KR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228600" lvl="0" indent="-2286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입력 </a:t>
            </a:r>
            <a:r>
              <a:rPr lang="ko-KR" altLang="en-US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텐서로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모델 객체를 호출할 때 모델의 가중치가 재사용됨</a:t>
            </a:r>
            <a:endParaRPr lang="en-US" altLang="ko-KR" sz="1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28600" lvl="0" indent="-2286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28600" lvl="0" indent="-2286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ko-KR" sz="1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0118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ctrTitle" idx="6"/>
          </p:nvPr>
        </p:nvSpPr>
        <p:spPr>
          <a:xfrm>
            <a:off x="311700" y="73911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콜백을</a:t>
            </a:r>
            <a:r>
              <a:rPr lang="ko-KR" altLang="en-US" dirty="0"/>
              <a:t> 사용하여 모델의 훈련 과정 제어</a:t>
            </a:r>
            <a:endParaRPr dirty="0"/>
          </a:p>
        </p:txBody>
      </p:sp>
      <p:cxnSp>
        <p:nvCxnSpPr>
          <p:cNvPr id="287" name="Google Shape;287;p23"/>
          <p:cNvCxnSpPr/>
          <p:nvPr/>
        </p:nvCxnSpPr>
        <p:spPr>
          <a:xfrm>
            <a:off x="311700" y="621061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93;p24">
            <a:extLst>
              <a:ext uri="{FF2B5EF4-FFF2-40B4-BE49-F238E27FC236}">
                <a16:creationId xmlns:a16="http://schemas.microsoft.com/office/drawing/2014/main" id="{68B7D344-3043-4024-98C3-19B2364C4D9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73769" y="922194"/>
            <a:ext cx="8167723" cy="20038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과대 적합이 </a:t>
            </a:r>
            <a:r>
              <a:rPr lang="ko-KR" altLang="en-US" sz="1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되고난</a:t>
            </a:r>
            <a:r>
              <a:rPr lang="ko-KR" alt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후에도 최적의 </a:t>
            </a:r>
            <a:r>
              <a:rPr lang="ko-KR" altLang="en-US" sz="1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에포크</a:t>
            </a:r>
            <a:r>
              <a:rPr lang="ko-KR" alt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횟수로 처음부터 새로운 훈련을 시작하면 낭비가 많음</a:t>
            </a:r>
            <a:endParaRPr lang="en-US" altLang="ko-KR" sz="1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28600" lvl="0" indent="-2286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더 좋은 방법은 검증 손실을 관측하여 더 이상 향상되지 않는 지점에서 훈련을 멈추는 것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 </a:t>
            </a:r>
            <a:r>
              <a:rPr lang="ko-KR" altLang="en-US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콜백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(callback)</a:t>
            </a:r>
          </a:p>
          <a:p>
            <a:pPr marL="228600" lvl="0" indent="-2286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콜백을</a:t>
            </a:r>
            <a:r>
              <a:rPr lang="ko-KR" alt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사용하는 몇 가지 사례</a:t>
            </a:r>
            <a:endParaRPr lang="en-US" altLang="ko-KR" sz="1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85800" lvl="1" indent="-228600" algn="l">
              <a:lnSpc>
                <a:spcPct val="250000"/>
              </a:lnSpc>
              <a:buAutoNum type="arabicPeriod"/>
            </a:pPr>
            <a:r>
              <a:rPr lang="ko-KR" alt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모델 체크포인트 저장 </a:t>
            </a:r>
            <a:r>
              <a:rPr lang="en-US" altLang="ko-KR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훈련하는 동안 어떤 지점에서 모델의 현재 가중치를 저장</a:t>
            </a:r>
            <a:endParaRPr lang="en-US" altLang="ko-KR" sz="1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85800" lvl="1" indent="-228600" algn="l">
              <a:lnSpc>
                <a:spcPct val="250000"/>
              </a:lnSpc>
              <a:buAutoNum type="arabicPeriod"/>
            </a:pPr>
            <a:r>
              <a:rPr lang="ko-KR" alt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조기 종료</a:t>
            </a:r>
            <a:r>
              <a:rPr lang="en-US" altLang="ko-KR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(early stopping) : </a:t>
            </a:r>
            <a:r>
              <a:rPr lang="ko-KR" alt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검증 손실이 더 이상 향상되지 않을 때 훈련을 중지</a:t>
            </a:r>
            <a:endParaRPr lang="en-US" altLang="ko-KR" sz="1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85800" lvl="1" indent="-228600" algn="l">
              <a:lnSpc>
                <a:spcPct val="250000"/>
              </a:lnSpc>
              <a:buAutoNum type="arabicPeriod"/>
            </a:pPr>
            <a:r>
              <a:rPr lang="ko-KR" alt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훈련하는 동안 </a:t>
            </a:r>
            <a:r>
              <a:rPr lang="ko-KR" altLang="en-US" sz="1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하이퍼파라미터</a:t>
            </a:r>
            <a:r>
              <a:rPr lang="ko-KR" alt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값을 동적으로 조정합니다</a:t>
            </a:r>
            <a:r>
              <a:rPr lang="en-US" altLang="ko-KR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: </a:t>
            </a:r>
            <a:r>
              <a:rPr lang="ko-KR" altLang="en-US" sz="1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옵티마이저의</a:t>
            </a:r>
            <a:r>
              <a:rPr lang="ko-KR" alt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학습률</a:t>
            </a:r>
            <a:r>
              <a:rPr lang="ko-KR" alt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같은 경우</a:t>
            </a:r>
            <a:endParaRPr lang="en-US" altLang="ko-KR" sz="1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85800" lvl="1" indent="-228600" algn="l">
              <a:lnSpc>
                <a:spcPct val="250000"/>
              </a:lnSpc>
              <a:buAutoNum type="arabicPeriod"/>
            </a:pPr>
            <a:r>
              <a:rPr lang="ko-KR" alt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훈련과 검증 지표를 로그에 기록하거나 모델이 학습한 표현이 업데이트될 때마다 시각화</a:t>
            </a:r>
            <a:endParaRPr lang="en-US" altLang="ko-KR" sz="1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6853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C7411B0-4D51-4EE3-B241-D2AB218D7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680511"/>
            <a:ext cx="6022527" cy="2803460"/>
          </a:xfrm>
          <a:prstGeom prst="rect">
            <a:avLst/>
          </a:prstGeom>
        </p:spPr>
      </p:pic>
      <p:sp>
        <p:nvSpPr>
          <p:cNvPr id="11" name="Google Shape;293;p24">
            <a:extLst>
              <a:ext uri="{FF2B5EF4-FFF2-40B4-BE49-F238E27FC236}">
                <a16:creationId xmlns:a16="http://schemas.microsoft.com/office/drawing/2014/main" id="{DA0AC78B-1DD7-4EDA-B262-CCE78014A14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1700" y="3543420"/>
            <a:ext cx="8520600" cy="20038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sz="1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EarlyStopping</a:t>
            </a:r>
            <a:r>
              <a:rPr lang="en-US" altLang="ko-KR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콜백</a:t>
            </a:r>
            <a:r>
              <a:rPr lang="ko-KR" alt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사용하면 정해진 </a:t>
            </a:r>
            <a:r>
              <a:rPr lang="ko-KR" altLang="en-US" sz="1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에포크</a:t>
            </a:r>
            <a:r>
              <a:rPr lang="ko-KR" alt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동안 모니터링 지표가 향상되지 않을 때 훈련 중지 가능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예를 들면 과대적합 등에서 사용할 수 있음</a:t>
            </a:r>
            <a:endParaRPr lang="en-US" altLang="ko-KR" sz="1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일반적으로 이 </a:t>
            </a:r>
            <a:r>
              <a:rPr lang="ko-KR" altLang="en-US" sz="1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콜백은</a:t>
            </a:r>
            <a:r>
              <a:rPr lang="ko-KR" alt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훈련하는 동안 모델을 계속 저장해주는 </a:t>
            </a:r>
            <a:r>
              <a:rPr lang="en-US" altLang="ko-KR" sz="1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ModelCheckpoint</a:t>
            </a:r>
            <a:r>
              <a:rPr lang="ko-KR" alt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와 함께 사용</a:t>
            </a:r>
            <a:endParaRPr lang="en-US" altLang="ko-KR" sz="1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Google Shape;271;p23">
            <a:extLst>
              <a:ext uri="{FF2B5EF4-FFF2-40B4-BE49-F238E27FC236}">
                <a16:creationId xmlns:a16="http://schemas.microsoft.com/office/drawing/2014/main" id="{5D24F1DB-B641-46FE-A4EB-A59C894D6513}"/>
              </a:ext>
            </a:extLst>
          </p:cNvPr>
          <p:cNvSpPr txBox="1">
            <a:spLocks/>
          </p:cNvSpPr>
          <p:nvPr/>
        </p:nvSpPr>
        <p:spPr>
          <a:xfrm>
            <a:off x="311700" y="73911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altLang="ko-KR" dirty="0" err="1"/>
              <a:t>ModelCheckpoint</a:t>
            </a:r>
            <a:r>
              <a:rPr lang="ko-KR" altLang="en-US" dirty="0"/>
              <a:t>와 </a:t>
            </a:r>
            <a:r>
              <a:rPr lang="en-US" altLang="ko-KR" dirty="0" err="1"/>
              <a:t>EarlyStopping</a:t>
            </a:r>
            <a:r>
              <a:rPr lang="en-US" altLang="ko-KR" dirty="0"/>
              <a:t> </a:t>
            </a:r>
            <a:r>
              <a:rPr lang="ko-KR" altLang="en-US" dirty="0" err="1"/>
              <a:t>콜백</a:t>
            </a:r>
            <a:endParaRPr lang="ko-KR" altLang="en-US" dirty="0"/>
          </a:p>
        </p:txBody>
      </p:sp>
      <p:cxnSp>
        <p:nvCxnSpPr>
          <p:cNvPr id="17" name="Google Shape;287;p23">
            <a:extLst>
              <a:ext uri="{FF2B5EF4-FFF2-40B4-BE49-F238E27FC236}">
                <a16:creationId xmlns:a16="http://schemas.microsoft.com/office/drawing/2014/main" id="{9A15E110-5BDA-4B7F-B6F9-8D91D3DA86C5}"/>
              </a:ext>
            </a:extLst>
          </p:cNvPr>
          <p:cNvCxnSpPr/>
          <p:nvPr/>
        </p:nvCxnSpPr>
        <p:spPr>
          <a:xfrm>
            <a:off x="311700" y="621061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43132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293;p24">
            <a:extLst>
              <a:ext uri="{FF2B5EF4-FFF2-40B4-BE49-F238E27FC236}">
                <a16:creationId xmlns:a16="http://schemas.microsoft.com/office/drawing/2014/main" id="{DA0AC78B-1DD7-4EDA-B262-CCE78014A14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1700" y="3543420"/>
            <a:ext cx="8520600" cy="20038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 </a:t>
            </a:r>
            <a:r>
              <a:rPr lang="ko-KR" altLang="en-US" sz="1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콜백을</a:t>
            </a:r>
            <a:r>
              <a:rPr lang="ko-KR" alt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사용하면 검증 손실이 향상되지 않을 때 </a:t>
            </a:r>
            <a:r>
              <a:rPr lang="ko-KR" altLang="en-US" sz="1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학습률을</a:t>
            </a:r>
            <a:r>
              <a:rPr lang="ko-KR" alt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작게 할 수 있음</a:t>
            </a:r>
            <a:endParaRPr lang="en-US" altLang="ko-KR" sz="1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손실 곡선이 평탄할 때 </a:t>
            </a:r>
            <a:r>
              <a:rPr lang="ko-KR" altLang="en-US" sz="1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학습률을</a:t>
            </a:r>
            <a:r>
              <a:rPr lang="ko-KR" alt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작게 하거나 크게 하면 훈련 도중 지역 최솟값에서 효과적으로 빠져나올 수 있음</a:t>
            </a:r>
            <a:endParaRPr lang="en-US" altLang="ko-KR" sz="1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Google Shape;271;p23">
            <a:extLst>
              <a:ext uri="{FF2B5EF4-FFF2-40B4-BE49-F238E27FC236}">
                <a16:creationId xmlns:a16="http://schemas.microsoft.com/office/drawing/2014/main" id="{5D24F1DB-B641-46FE-A4EB-A59C894D6513}"/>
              </a:ext>
            </a:extLst>
          </p:cNvPr>
          <p:cNvSpPr txBox="1">
            <a:spLocks/>
          </p:cNvSpPr>
          <p:nvPr/>
        </p:nvSpPr>
        <p:spPr>
          <a:xfrm>
            <a:off x="311700" y="73911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altLang="ko-KR" dirty="0" err="1"/>
              <a:t>ReduceLROnPlateau</a:t>
            </a:r>
            <a:r>
              <a:rPr lang="en-US" altLang="ko-KR" dirty="0"/>
              <a:t> </a:t>
            </a:r>
            <a:r>
              <a:rPr lang="ko-KR" altLang="en-US" dirty="0" err="1"/>
              <a:t>콜백</a:t>
            </a:r>
            <a:endParaRPr lang="ko-KR" altLang="en-US" dirty="0"/>
          </a:p>
        </p:txBody>
      </p:sp>
      <p:cxnSp>
        <p:nvCxnSpPr>
          <p:cNvPr id="17" name="Google Shape;287;p23">
            <a:extLst>
              <a:ext uri="{FF2B5EF4-FFF2-40B4-BE49-F238E27FC236}">
                <a16:creationId xmlns:a16="http://schemas.microsoft.com/office/drawing/2014/main" id="{9A15E110-5BDA-4B7F-B6F9-8D91D3DA86C5}"/>
              </a:ext>
            </a:extLst>
          </p:cNvPr>
          <p:cNvCxnSpPr/>
          <p:nvPr/>
        </p:nvCxnSpPr>
        <p:spPr>
          <a:xfrm>
            <a:off x="311700" y="621061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E6722EC-E27D-443E-821A-C1FB0C18D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787990"/>
            <a:ext cx="42576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022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293;p24">
            <a:extLst>
              <a:ext uri="{FF2B5EF4-FFF2-40B4-BE49-F238E27FC236}">
                <a16:creationId xmlns:a16="http://schemas.microsoft.com/office/drawing/2014/main" id="{DA0AC78B-1DD7-4EDA-B262-CCE78014A14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1700" y="483741"/>
            <a:ext cx="8520600" cy="20038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내장 </a:t>
            </a:r>
            <a:r>
              <a:rPr lang="ko-KR" altLang="en-US" sz="1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콜백에서</a:t>
            </a:r>
            <a:r>
              <a:rPr lang="ko-KR" alt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제공하지 않는 특수한 행동이 훈련 도중 필요하면 자신만의 </a:t>
            </a:r>
            <a:r>
              <a:rPr lang="ko-KR" altLang="en-US" sz="1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콜백을</a:t>
            </a:r>
            <a:r>
              <a:rPr lang="ko-KR" alt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만들 수 있음</a:t>
            </a:r>
            <a:endParaRPr lang="en-US" altLang="ko-KR" sz="1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콜백은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keras.callbacks.Callback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클래스의 상속받아 구현함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그다음</a:t>
            </a:r>
            <a:r>
              <a:rPr lang="ko-KR" alt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훈련하는 동안 호출될 여러 지점을 나타내기 위해 약속된 다음 메서드를 구현</a:t>
            </a:r>
            <a:endParaRPr lang="en-US" altLang="ko-KR" sz="1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 algn="l">
              <a:lnSpc>
                <a:spcPct val="150000"/>
              </a:lnSpc>
            </a:pPr>
            <a:r>
              <a:rPr lang="en-US" altLang="ko-KR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 </a:t>
            </a:r>
            <a:r>
              <a:rPr lang="en-US" altLang="ko-KR" sz="1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on_epoch_begin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ko-KR" alt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각 </a:t>
            </a:r>
            <a:r>
              <a:rPr lang="ko-KR" altLang="en-US" sz="1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에포크가</a:t>
            </a:r>
            <a:r>
              <a:rPr lang="ko-KR" alt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시작할 때 호출합니다</a:t>
            </a:r>
            <a:r>
              <a:rPr lang="en-US" altLang="ko-KR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457200" lvl="1" indent="0" algn="l">
              <a:lnSpc>
                <a:spcPct val="150000"/>
              </a:lnSpc>
            </a:pPr>
            <a:r>
              <a:rPr lang="en-US" altLang="ko-KR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altLang="ko-KR" sz="1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on_epoch_end</a:t>
            </a:r>
            <a:r>
              <a:rPr lang="en-US" altLang="ko-KR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ko-KR" alt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각 </a:t>
            </a:r>
            <a:r>
              <a:rPr lang="ko-KR" altLang="en-US" sz="1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에포크가</a:t>
            </a:r>
            <a:r>
              <a:rPr lang="ko-KR" alt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끝날 때 호출합니다</a:t>
            </a:r>
            <a:r>
              <a:rPr lang="en-US" altLang="ko-KR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457200" lvl="1" indent="0" algn="l">
              <a:lnSpc>
                <a:spcPct val="150000"/>
              </a:lnSpc>
            </a:pPr>
            <a:r>
              <a:rPr lang="en-US" altLang="ko-KR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 </a:t>
            </a:r>
            <a:r>
              <a:rPr lang="en-US" altLang="ko-KR" sz="1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on_batch_begin</a:t>
            </a:r>
            <a:r>
              <a:rPr lang="en-US" altLang="ko-KR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ko-KR" alt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각 배치 처리가 시작되기 전에 호출합니다</a:t>
            </a:r>
            <a:r>
              <a:rPr lang="en-US" altLang="ko-KR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457200" lvl="1" indent="0" algn="l">
              <a:lnSpc>
                <a:spcPct val="150000"/>
              </a:lnSpc>
            </a:pPr>
            <a:r>
              <a:rPr lang="en-US" altLang="ko-KR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altLang="ko-KR" sz="1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on_batch_end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ko-KR" alt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각 배치 처리가 끝난 후에 호출합니다</a:t>
            </a:r>
            <a:r>
              <a:rPr lang="en-US" altLang="ko-KR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457200" lvl="1" indent="0" algn="l">
              <a:lnSpc>
                <a:spcPct val="150000"/>
              </a:lnSpc>
            </a:pPr>
            <a:r>
              <a:rPr lang="en-US" altLang="ko-KR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 </a:t>
            </a:r>
            <a:r>
              <a:rPr lang="en-US" altLang="ko-KR" sz="1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on_train_begin</a:t>
            </a:r>
            <a:r>
              <a:rPr lang="en-US" altLang="ko-KR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ko-KR" alt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훈련이 시작될 때 호출합니다</a:t>
            </a:r>
            <a:r>
              <a:rPr lang="en-US" altLang="ko-KR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457200" lvl="1" indent="0" algn="l">
              <a:lnSpc>
                <a:spcPct val="150000"/>
              </a:lnSpc>
            </a:pPr>
            <a:r>
              <a:rPr lang="en-US" altLang="ko-KR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altLang="ko-KR" sz="1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on_train_end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ko-KR" alt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훈련이 끝날 때 호출합니다</a:t>
            </a:r>
            <a:r>
              <a:rPr lang="en-US" altLang="ko-KR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 메서드들은 모두 </a:t>
            </a:r>
            <a:r>
              <a:rPr lang="en-US" altLang="ko-KR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logs </a:t>
            </a:r>
            <a:r>
              <a:rPr lang="ko-KR" alt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매개변수와 함께 호출됨</a:t>
            </a:r>
            <a:endParaRPr lang="en-US" altLang="ko-KR" sz="1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 매개변수에는 이전 배치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에포크에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대한 훈련과 검증 측정값이 담겨 있는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딕셔너리가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전달됨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콜백은</a:t>
            </a:r>
            <a:r>
              <a:rPr lang="ko-KR" alt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다음 속성을 참조할 수 있음</a:t>
            </a:r>
            <a:endParaRPr lang="en-US" altLang="ko-KR" sz="1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85800" lvl="1" indent="-228600" algn="l">
              <a:lnSpc>
                <a:spcPct val="150000"/>
              </a:lnSpc>
              <a:buAutoNum type="arabicPeriod"/>
            </a:pPr>
            <a:r>
              <a:rPr lang="en-US" altLang="ko-KR" sz="1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self.model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콜백을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호출하는 모델 객체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85800" lvl="1" indent="-228600" algn="l">
              <a:lnSpc>
                <a:spcPct val="150000"/>
              </a:lnSpc>
              <a:buAutoNum type="arabicPeriod"/>
            </a:pPr>
            <a:r>
              <a:rPr lang="en-US" altLang="ko-KR" sz="1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Self.validation_data</a:t>
            </a:r>
            <a:r>
              <a:rPr lang="en-US" altLang="ko-KR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fit() </a:t>
            </a:r>
            <a:r>
              <a:rPr lang="ko-KR" alt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메서드에 전달된 검증 데이터</a:t>
            </a:r>
            <a:endParaRPr lang="en-US" altLang="ko-KR" sz="1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Google Shape;271;p23">
            <a:extLst>
              <a:ext uri="{FF2B5EF4-FFF2-40B4-BE49-F238E27FC236}">
                <a16:creationId xmlns:a16="http://schemas.microsoft.com/office/drawing/2014/main" id="{5D24F1DB-B641-46FE-A4EB-A59C894D6513}"/>
              </a:ext>
            </a:extLst>
          </p:cNvPr>
          <p:cNvSpPr txBox="1">
            <a:spLocks/>
          </p:cNvSpPr>
          <p:nvPr/>
        </p:nvSpPr>
        <p:spPr>
          <a:xfrm>
            <a:off x="311700" y="73911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ko-KR" altLang="en-US" dirty="0"/>
              <a:t>자신만의 </a:t>
            </a:r>
            <a:r>
              <a:rPr lang="ko-KR" altLang="en-US" dirty="0" err="1"/>
              <a:t>콜백</a:t>
            </a:r>
            <a:r>
              <a:rPr lang="ko-KR" altLang="en-US" dirty="0"/>
              <a:t> 만들기</a:t>
            </a:r>
          </a:p>
        </p:txBody>
      </p:sp>
      <p:cxnSp>
        <p:nvCxnSpPr>
          <p:cNvPr id="17" name="Google Shape;287;p23">
            <a:extLst>
              <a:ext uri="{FF2B5EF4-FFF2-40B4-BE49-F238E27FC236}">
                <a16:creationId xmlns:a16="http://schemas.microsoft.com/office/drawing/2014/main" id="{9A15E110-5BDA-4B7F-B6F9-8D91D3DA86C5}"/>
              </a:ext>
            </a:extLst>
          </p:cNvPr>
          <p:cNvCxnSpPr/>
          <p:nvPr/>
        </p:nvCxnSpPr>
        <p:spPr>
          <a:xfrm>
            <a:off x="311700" y="621061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00763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Sequential </a:t>
            </a:r>
            <a:r>
              <a:rPr lang="ko-KR" altLang="en-US" sz="3000" dirty="0"/>
              <a:t>모델</a:t>
            </a:r>
            <a:endParaRPr sz="3000" dirty="0"/>
          </a:p>
        </p:txBody>
      </p:sp>
      <p:sp>
        <p:nvSpPr>
          <p:cNvPr id="259" name="Google Shape;259;p22"/>
          <p:cNvSpPr txBox="1">
            <a:spLocks noGrp="1"/>
          </p:cNvSpPr>
          <p:nvPr>
            <p:ph type="subTitle" idx="1"/>
          </p:nvPr>
        </p:nvSpPr>
        <p:spPr>
          <a:xfrm>
            <a:off x="4914632" y="25717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altLang="ko-KR" dirty="0">
                <a:solidFill>
                  <a:schemeClr val="bg1"/>
                </a:solidFill>
              </a:rPr>
              <a:t>1. </a:t>
            </a:r>
            <a:r>
              <a:rPr lang="ko-KR" altLang="en-US" dirty="0">
                <a:solidFill>
                  <a:schemeClr val="bg1"/>
                </a:solidFill>
              </a:rPr>
              <a:t>입력과 출력이 각각 하나라고 가정</a:t>
            </a:r>
            <a:endParaRPr lang="en-US" altLang="ko-KR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altLang="ko-KR" dirty="0"/>
              <a:t>2. </a:t>
            </a:r>
            <a:r>
              <a:rPr lang="ko-KR" altLang="en-US" dirty="0"/>
              <a:t>층을 차례대로 쌓아 구성</a:t>
            </a:r>
            <a:endParaRPr dirty="0"/>
          </a:p>
        </p:txBody>
      </p:sp>
      <p:cxnSp>
        <p:nvCxnSpPr>
          <p:cNvPr id="260" name="Google Shape;260;p22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7" name="그룹 266">
            <a:extLst>
              <a:ext uri="{FF2B5EF4-FFF2-40B4-BE49-F238E27FC236}">
                <a16:creationId xmlns:a16="http://schemas.microsoft.com/office/drawing/2014/main" id="{687E198F-693F-403A-AC51-8516BC39A371}"/>
              </a:ext>
            </a:extLst>
          </p:cNvPr>
          <p:cNvGrpSpPr/>
          <p:nvPr/>
        </p:nvGrpSpPr>
        <p:grpSpPr>
          <a:xfrm>
            <a:off x="1216404" y="753762"/>
            <a:ext cx="2608976" cy="3576680"/>
            <a:chOff x="1216404" y="753762"/>
            <a:chExt cx="2608976" cy="357668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2138A1-1EC0-4C2F-A4FB-18A172894BE7}"/>
                </a:ext>
              </a:extLst>
            </p:cNvPr>
            <p:cNvSpPr/>
            <p:nvPr/>
          </p:nvSpPr>
          <p:spPr>
            <a:xfrm>
              <a:off x="1216404" y="1359017"/>
              <a:ext cx="2608976" cy="23824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C71230D-B4DA-424F-BF88-C0EE6A3B8ABE}"/>
                </a:ext>
              </a:extLst>
            </p:cNvPr>
            <p:cNvSpPr/>
            <p:nvPr/>
          </p:nvSpPr>
          <p:spPr>
            <a:xfrm>
              <a:off x="1368804" y="2283850"/>
              <a:ext cx="2305574" cy="510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층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BCB9CDC-EB35-45FA-A069-AD4BFE681652}"/>
                </a:ext>
              </a:extLst>
            </p:cNvPr>
            <p:cNvSpPr/>
            <p:nvPr/>
          </p:nvSpPr>
          <p:spPr>
            <a:xfrm>
              <a:off x="1368804" y="3002005"/>
              <a:ext cx="2305574" cy="510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층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70821A8-596F-44CF-ACE5-A8EF901BF7FF}"/>
                </a:ext>
              </a:extLst>
            </p:cNvPr>
            <p:cNvSpPr/>
            <p:nvPr/>
          </p:nvSpPr>
          <p:spPr>
            <a:xfrm>
              <a:off x="1368105" y="1563643"/>
              <a:ext cx="2305574" cy="510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층</a:t>
              </a:r>
            </a:p>
          </p:txBody>
        </p:sp>
        <p:cxnSp>
          <p:nvCxnSpPr>
            <p:cNvPr id="8" name="연결선: 꺾임 7">
              <a:extLst>
                <a:ext uri="{FF2B5EF4-FFF2-40B4-BE49-F238E27FC236}">
                  <a16:creationId xmlns:a16="http://schemas.microsoft.com/office/drawing/2014/main" id="{7D90D4B3-2BC3-457E-B7E7-EF1040169B5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292383" y="3755467"/>
              <a:ext cx="486266" cy="2"/>
            </a:xfrm>
            <a:prstGeom prst="bentConnector3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연결선: 꺾임 21">
              <a:extLst>
                <a:ext uri="{FF2B5EF4-FFF2-40B4-BE49-F238E27FC236}">
                  <a16:creationId xmlns:a16="http://schemas.microsoft.com/office/drawing/2014/main" id="{B9B77D70-7DC2-4E14-B429-6B9C3E5EED80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rot="5400000" flipH="1" flipV="1">
              <a:off x="2409522" y="2882974"/>
              <a:ext cx="231100" cy="6963"/>
            </a:xfrm>
            <a:prstGeom prst="bentConnector3">
              <a:avLst>
                <a:gd name="adj1" fmla="val 540"/>
              </a:avLst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연결선: 꺾임 22">
              <a:extLst>
                <a:ext uri="{FF2B5EF4-FFF2-40B4-BE49-F238E27FC236}">
                  <a16:creationId xmlns:a16="http://schemas.microsoft.com/office/drawing/2014/main" id="{F1E09580-DC24-43F9-96B7-15CDA1A07327}"/>
                </a:ext>
              </a:extLst>
            </p:cNvPr>
            <p:cNvCxnSpPr>
              <a:cxnSpLocks/>
              <a:stCxn id="16" idx="0"/>
              <a:endCxn id="18" idx="2"/>
            </p:cNvCxnSpPr>
            <p:nvPr/>
          </p:nvCxnSpPr>
          <p:spPr>
            <a:xfrm rot="16200000" flipV="1">
              <a:off x="2416304" y="2178562"/>
              <a:ext cx="209877" cy="69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45058A68-4194-443D-8794-8C5D26BEA883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292383" y="1322561"/>
              <a:ext cx="486266" cy="2"/>
            </a:xfrm>
            <a:prstGeom prst="bentConnector3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D4B4985A-2EF8-42AF-9A58-A1E69D66C34B}"/>
                </a:ext>
              </a:extLst>
            </p:cNvPr>
            <p:cNvSpPr txBox="1"/>
            <p:nvPr/>
          </p:nvSpPr>
          <p:spPr>
            <a:xfrm>
              <a:off x="2261286" y="753762"/>
              <a:ext cx="5498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출력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E92C58B-16F5-4135-96A1-CE2773AABAD6}"/>
                </a:ext>
              </a:extLst>
            </p:cNvPr>
            <p:cNvSpPr txBox="1"/>
            <p:nvPr/>
          </p:nvSpPr>
          <p:spPr>
            <a:xfrm>
              <a:off x="2261286" y="4022665"/>
              <a:ext cx="5498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chemeClr val="bg1"/>
                  </a:solidFill>
                </a:rPr>
                <a:t>입력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68" name="TextBox 267">
            <a:extLst>
              <a:ext uri="{FF2B5EF4-FFF2-40B4-BE49-F238E27FC236}">
                <a16:creationId xmlns:a16="http://schemas.microsoft.com/office/drawing/2014/main" id="{A5498062-BACF-4972-8F10-48C2A243420E}"/>
              </a:ext>
            </a:extLst>
          </p:cNvPr>
          <p:cNvSpPr txBox="1"/>
          <p:nvPr/>
        </p:nvSpPr>
        <p:spPr>
          <a:xfrm>
            <a:off x="5060138" y="3135086"/>
            <a:ext cx="3135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일부 네트워크에서는 적절하지 않음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271;p23">
            <a:extLst>
              <a:ext uri="{FF2B5EF4-FFF2-40B4-BE49-F238E27FC236}">
                <a16:creationId xmlns:a16="http://schemas.microsoft.com/office/drawing/2014/main" id="{5D24F1DB-B641-46FE-A4EB-A59C894D6513}"/>
              </a:ext>
            </a:extLst>
          </p:cNvPr>
          <p:cNvSpPr txBox="1">
            <a:spLocks/>
          </p:cNvSpPr>
          <p:nvPr/>
        </p:nvSpPr>
        <p:spPr>
          <a:xfrm>
            <a:off x="311700" y="73911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ko-KR" altLang="en-US" dirty="0"/>
              <a:t>자신만의 </a:t>
            </a:r>
            <a:r>
              <a:rPr lang="ko-KR" altLang="en-US" dirty="0" err="1"/>
              <a:t>콜백</a:t>
            </a:r>
            <a:r>
              <a:rPr lang="ko-KR" altLang="en-US" dirty="0"/>
              <a:t> 만들기</a:t>
            </a:r>
          </a:p>
        </p:txBody>
      </p:sp>
      <p:cxnSp>
        <p:nvCxnSpPr>
          <p:cNvPr id="17" name="Google Shape;287;p23">
            <a:extLst>
              <a:ext uri="{FF2B5EF4-FFF2-40B4-BE49-F238E27FC236}">
                <a16:creationId xmlns:a16="http://schemas.microsoft.com/office/drawing/2014/main" id="{9A15E110-5BDA-4B7F-B6F9-8D91D3DA86C5}"/>
              </a:ext>
            </a:extLst>
          </p:cNvPr>
          <p:cNvCxnSpPr/>
          <p:nvPr/>
        </p:nvCxnSpPr>
        <p:spPr>
          <a:xfrm>
            <a:off x="311700" y="621061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49E66AB4-225A-4314-BB10-75E51473A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47" y="1203731"/>
            <a:ext cx="6644685" cy="36582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091CA6-1062-4895-8733-45844645334D}"/>
              </a:ext>
            </a:extLst>
          </p:cNvPr>
          <p:cNvSpPr txBox="1"/>
          <p:nvPr/>
        </p:nvSpPr>
        <p:spPr>
          <a:xfrm>
            <a:off x="311700" y="680511"/>
            <a:ext cx="852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매 </a:t>
            </a:r>
            <a:r>
              <a:rPr lang="ko-KR" altLang="en-US" dirty="0" err="1">
                <a:solidFill>
                  <a:schemeClr val="bg1"/>
                </a:solidFill>
              </a:rPr>
              <a:t>에포크의</a:t>
            </a:r>
            <a:r>
              <a:rPr lang="ko-KR" altLang="en-US" dirty="0">
                <a:solidFill>
                  <a:schemeClr val="bg1"/>
                </a:solidFill>
              </a:rPr>
              <a:t> 끝에서 검증 세트의 첫 번째 샘플로 모델에 있는 모든 층의 활성화 출력을 계산하여 디스크에 저장하는 자작 </a:t>
            </a:r>
            <a:r>
              <a:rPr lang="ko-KR" altLang="en-US" dirty="0" err="1">
                <a:solidFill>
                  <a:schemeClr val="bg1"/>
                </a:solidFill>
              </a:rPr>
              <a:t>콜백의</a:t>
            </a:r>
            <a:r>
              <a:rPr lang="ko-KR" altLang="en-US" dirty="0">
                <a:solidFill>
                  <a:schemeClr val="bg1"/>
                </a:solidFill>
              </a:rPr>
              <a:t> 예</a:t>
            </a:r>
          </a:p>
        </p:txBody>
      </p:sp>
    </p:spTree>
    <p:extLst>
      <p:ext uri="{BB962C8B-B14F-4D97-AF65-F5344CB8AC3E}">
        <p14:creationId xmlns:p14="http://schemas.microsoft.com/office/powerpoint/2010/main" val="437610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293;p24">
            <a:extLst>
              <a:ext uri="{FF2B5EF4-FFF2-40B4-BE49-F238E27FC236}">
                <a16:creationId xmlns:a16="http://schemas.microsoft.com/office/drawing/2014/main" id="{DA0AC78B-1DD7-4EDA-B262-CCE78014A14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1700" y="680511"/>
            <a:ext cx="8520600" cy="20038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텐서보드</a:t>
            </a:r>
            <a:r>
              <a:rPr lang="ko-KR" alt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텐서플로와</a:t>
            </a:r>
            <a:r>
              <a:rPr lang="ko-KR" alt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함께 제공되는 브라우저 기반 시각화 도구</a:t>
            </a:r>
            <a:endParaRPr lang="en-US" altLang="ko-KR" sz="1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2860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텐서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플로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백엔드로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케라스를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설정한 경우에만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케라스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모델에서 사용 가능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2860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목적 </a:t>
            </a:r>
            <a:r>
              <a:rPr lang="en-US" altLang="ko-KR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ko-KR" alt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훈련 모델의 내부에서 일어나는 모든 것을 시각적으로 모니터링할 수 있도록 돕는 것</a:t>
            </a:r>
            <a:endParaRPr lang="en-US" altLang="ko-KR" sz="1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2860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텐서보드의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기능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85800" lvl="1" indent="-228600" algn="l">
              <a:lnSpc>
                <a:spcPct val="200000"/>
              </a:lnSpc>
              <a:buAutoNum type="arabicPeriod"/>
            </a:pPr>
            <a:r>
              <a:rPr lang="ko-KR" alt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훈련하는 동안 측정 지표를 시각적으로 모니터링</a:t>
            </a:r>
          </a:p>
          <a:p>
            <a:pPr marL="685800" lvl="1" indent="-228600" algn="l">
              <a:lnSpc>
                <a:spcPct val="200000"/>
              </a:lnSpc>
              <a:buAutoNum type="arabicPeriod"/>
            </a:pPr>
            <a:r>
              <a:rPr lang="ko-KR" alt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모델 구조를 시각화</a:t>
            </a:r>
          </a:p>
          <a:p>
            <a:pPr marL="685800" lvl="1" indent="-228600" algn="l">
              <a:lnSpc>
                <a:spcPct val="200000"/>
              </a:lnSpc>
              <a:buAutoNum type="arabicPeriod"/>
            </a:pPr>
            <a:r>
              <a:rPr lang="ko-KR" alt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활성화 출력과 </a:t>
            </a:r>
            <a:r>
              <a:rPr lang="ko-KR" altLang="en-US" sz="1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그래디언트의</a:t>
            </a:r>
            <a:r>
              <a:rPr lang="ko-KR" alt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히스토그램</a:t>
            </a:r>
          </a:p>
          <a:p>
            <a:pPr marL="685800" lvl="1" indent="-228600" algn="l">
              <a:lnSpc>
                <a:spcPct val="200000"/>
              </a:lnSpc>
              <a:buAutoNum type="arabicPeriod"/>
            </a:pPr>
            <a:r>
              <a:rPr lang="en-US" altLang="ko-KR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3D</a:t>
            </a:r>
            <a:r>
              <a:rPr lang="ko-KR" alt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 </a:t>
            </a:r>
            <a:r>
              <a:rPr lang="ko-KR" altLang="en-US" sz="1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임베딩</a:t>
            </a:r>
            <a:r>
              <a:rPr lang="ko-KR" alt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표현</a:t>
            </a:r>
            <a:endParaRPr lang="en-US" altLang="ko-KR" sz="1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Google Shape;271;p23">
            <a:extLst>
              <a:ext uri="{FF2B5EF4-FFF2-40B4-BE49-F238E27FC236}">
                <a16:creationId xmlns:a16="http://schemas.microsoft.com/office/drawing/2014/main" id="{5D24F1DB-B641-46FE-A4EB-A59C894D6513}"/>
              </a:ext>
            </a:extLst>
          </p:cNvPr>
          <p:cNvSpPr txBox="1">
            <a:spLocks/>
          </p:cNvSpPr>
          <p:nvPr/>
        </p:nvSpPr>
        <p:spPr>
          <a:xfrm>
            <a:off x="311700" y="73911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ko-KR" altLang="en-US" dirty="0" err="1"/>
              <a:t>텐서보드</a:t>
            </a:r>
            <a:r>
              <a:rPr lang="ko-KR" altLang="en-US" dirty="0"/>
              <a:t> 소개</a:t>
            </a:r>
            <a:r>
              <a:rPr lang="en-US" altLang="ko-KR" dirty="0"/>
              <a:t>: </a:t>
            </a:r>
            <a:r>
              <a:rPr lang="ko-KR" altLang="en-US" dirty="0" err="1"/>
              <a:t>텐서플로의</a:t>
            </a:r>
            <a:r>
              <a:rPr lang="ko-KR" altLang="en-US" dirty="0"/>
              <a:t> 시각화 프레임워크</a:t>
            </a:r>
          </a:p>
        </p:txBody>
      </p:sp>
      <p:cxnSp>
        <p:nvCxnSpPr>
          <p:cNvPr id="17" name="Google Shape;287;p23">
            <a:extLst>
              <a:ext uri="{FF2B5EF4-FFF2-40B4-BE49-F238E27FC236}">
                <a16:creationId xmlns:a16="http://schemas.microsoft.com/office/drawing/2014/main" id="{9A15E110-5BDA-4B7F-B6F9-8D91D3DA86C5}"/>
              </a:ext>
            </a:extLst>
          </p:cNvPr>
          <p:cNvCxnSpPr/>
          <p:nvPr/>
        </p:nvCxnSpPr>
        <p:spPr>
          <a:xfrm>
            <a:off x="311700" y="621061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58658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271;p23">
            <a:extLst>
              <a:ext uri="{FF2B5EF4-FFF2-40B4-BE49-F238E27FC236}">
                <a16:creationId xmlns:a16="http://schemas.microsoft.com/office/drawing/2014/main" id="{5D24F1DB-B641-46FE-A4EB-A59C894D6513}"/>
              </a:ext>
            </a:extLst>
          </p:cNvPr>
          <p:cNvSpPr txBox="1">
            <a:spLocks/>
          </p:cNvSpPr>
          <p:nvPr/>
        </p:nvSpPr>
        <p:spPr>
          <a:xfrm>
            <a:off x="311700" y="73911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ko-KR" altLang="en-US" dirty="0" err="1"/>
              <a:t>텐서보드</a:t>
            </a:r>
            <a:r>
              <a:rPr lang="ko-KR" altLang="en-US" dirty="0"/>
              <a:t> 소개</a:t>
            </a:r>
            <a:r>
              <a:rPr lang="en-US" altLang="ko-KR" dirty="0"/>
              <a:t>: </a:t>
            </a:r>
            <a:r>
              <a:rPr lang="ko-KR" altLang="en-US" dirty="0" err="1"/>
              <a:t>텐서플로의</a:t>
            </a:r>
            <a:r>
              <a:rPr lang="ko-KR" altLang="en-US" dirty="0"/>
              <a:t> 시각화 프레임워크</a:t>
            </a:r>
          </a:p>
        </p:txBody>
      </p:sp>
      <p:cxnSp>
        <p:nvCxnSpPr>
          <p:cNvPr id="17" name="Google Shape;287;p23">
            <a:extLst>
              <a:ext uri="{FF2B5EF4-FFF2-40B4-BE49-F238E27FC236}">
                <a16:creationId xmlns:a16="http://schemas.microsoft.com/office/drawing/2014/main" id="{9A15E110-5BDA-4B7F-B6F9-8D91D3DA86C5}"/>
              </a:ext>
            </a:extLst>
          </p:cNvPr>
          <p:cNvCxnSpPr/>
          <p:nvPr/>
        </p:nvCxnSpPr>
        <p:spPr>
          <a:xfrm>
            <a:off x="311700" y="621061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A2A1D974-C9A1-4CD4-8CB0-E05AC7CB6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1" y="692453"/>
            <a:ext cx="3804556" cy="400686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DB78F94-3429-4AEF-B813-61275CA1D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209" y="692453"/>
            <a:ext cx="2916820" cy="37207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CF25872-F34A-4946-9FEE-E8D8ECA34C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4208" y="1110637"/>
            <a:ext cx="4541201" cy="157467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8E1AC25-5469-438D-B1B0-8264E96AF8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4208" y="2745166"/>
            <a:ext cx="1794076" cy="19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736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함수형 </a:t>
            </a:r>
            <a:r>
              <a:rPr lang="en-US" altLang="ko-KR" dirty="0"/>
              <a:t>API</a:t>
            </a:r>
            <a:r>
              <a:rPr lang="ko-KR" altLang="en-US" dirty="0"/>
              <a:t>를 사용하여 구현할 수 있는 모델</a:t>
            </a:r>
            <a:endParaRPr dirty="0"/>
          </a:p>
        </p:txBody>
      </p:sp>
      <p:sp>
        <p:nvSpPr>
          <p:cNvPr id="272" name="Google Shape;272;p23"/>
          <p:cNvSpPr txBox="1">
            <a:spLocks noGrp="1"/>
          </p:cNvSpPr>
          <p:nvPr>
            <p:ph type="subTitle" idx="1"/>
          </p:nvPr>
        </p:nvSpPr>
        <p:spPr>
          <a:xfrm>
            <a:off x="59176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/>
              <a:t>다양한 입력 소스에서 전달된 데이터를 다른 종류의 신경망 층을 사용하여 처리하고 합침</a:t>
            </a:r>
            <a:endParaRPr sz="900" dirty="0"/>
          </a:p>
        </p:txBody>
      </p:sp>
      <p:sp>
        <p:nvSpPr>
          <p:cNvPr id="274" name="Google Shape;274;p23"/>
          <p:cNvSpPr txBox="1">
            <a:spLocks noGrp="1"/>
          </p:cNvSpPr>
          <p:nvPr>
            <p:ph type="subTitle" idx="3"/>
          </p:nvPr>
        </p:nvSpPr>
        <p:spPr>
          <a:xfrm>
            <a:off x="2619834" y="3333568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/>
              <a:t>입력 데이터에서 여러 개의 타깃 속성을 예측하여 다중 출력을 가짐</a:t>
            </a:r>
            <a:endParaRPr sz="900" dirty="0"/>
          </a:p>
        </p:txBody>
      </p:sp>
      <p:sp>
        <p:nvSpPr>
          <p:cNvPr id="275" name="Google Shape;275;p23"/>
          <p:cNvSpPr txBox="1">
            <a:spLocks noGrp="1"/>
          </p:cNvSpPr>
          <p:nvPr>
            <p:ph type="ctrTitle"/>
          </p:nvPr>
        </p:nvSpPr>
        <p:spPr>
          <a:xfrm>
            <a:off x="49846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다중 입력 모델</a:t>
            </a:r>
            <a:endParaRPr dirty="0"/>
          </a:p>
        </p:txBody>
      </p:sp>
      <p:sp>
        <p:nvSpPr>
          <p:cNvPr id="277" name="Google Shape;277;p23"/>
          <p:cNvSpPr txBox="1">
            <a:spLocks noGrp="1"/>
          </p:cNvSpPr>
          <p:nvPr>
            <p:ph type="ctrTitle" idx="5"/>
          </p:nvPr>
        </p:nvSpPr>
        <p:spPr>
          <a:xfrm>
            <a:off x="2526534" y="326799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다중 출력 모델</a:t>
            </a:r>
            <a:endParaRPr dirty="0"/>
          </a:p>
        </p:txBody>
      </p:sp>
      <p:cxnSp>
        <p:nvCxnSpPr>
          <p:cNvPr id="287" name="Google Shape;28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Google Shape;272;p23">
            <a:extLst>
              <a:ext uri="{FF2B5EF4-FFF2-40B4-BE49-F238E27FC236}">
                <a16:creationId xmlns:a16="http://schemas.microsoft.com/office/drawing/2014/main" id="{9CF078AD-2B45-4CC4-9E68-85949598DDBE}"/>
              </a:ext>
            </a:extLst>
          </p:cNvPr>
          <p:cNvSpPr txBox="1">
            <a:spLocks/>
          </p:cNvSpPr>
          <p:nvPr/>
        </p:nvSpPr>
        <p:spPr>
          <a:xfrm>
            <a:off x="4834502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ko-KR" altLang="en-US" sz="900" dirty="0"/>
              <a:t>입력이 나란히 놓인 여러 개의 </a:t>
            </a:r>
            <a:r>
              <a:rPr lang="ko-KR" altLang="en-US" sz="900" dirty="0" err="1"/>
              <a:t>합성곱</a:t>
            </a:r>
            <a:r>
              <a:rPr lang="ko-KR" altLang="en-US" sz="900" dirty="0"/>
              <a:t> 층을 거쳐 하나의 </a:t>
            </a:r>
            <a:r>
              <a:rPr lang="ko-KR" altLang="en-US" sz="900" dirty="0" err="1"/>
              <a:t>텐서로</a:t>
            </a:r>
            <a:r>
              <a:rPr lang="ko-KR" altLang="en-US" sz="900" dirty="0"/>
              <a:t> 출력이 </a:t>
            </a:r>
            <a:r>
              <a:rPr lang="ko-KR" altLang="en-US" sz="900" dirty="0" err="1"/>
              <a:t>합쳐짐</a:t>
            </a:r>
            <a:endParaRPr lang="en-US" sz="900" dirty="0"/>
          </a:p>
        </p:txBody>
      </p:sp>
      <p:sp>
        <p:nvSpPr>
          <p:cNvPr id="28" name="Google Shape;274;p23">
            <a:extLst>
              <a:ext uri="{FF2B5EF4-FFF2-40B4-BE49-F238E27FC236}">
                <a16:creationId xmlns:a16="http://schemas.microsoft.com/office/drawing/2014/main" id="{396DA99A-E118-4DBA-92F0-A7FD5B5CA11F}"/>
              </a:ext>
            </a:extLst>
          </p:cNvPr>
          <p:cNvSpPr txBox="1">
            <a:spLocks/>
          </p:cNvSpPr>
          <p:nvPr/>
        </p:nvSpPr>
        <p:spPr>
          <a:xfrm>
            <a:off x="6862570" y="3333568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ko-KR" altLang="en-US" sz="900" dirty="0"/>
              <a:t>하위 층의 출력 </a:t>
            </a:r>
            <a:r>
              <a:rPr lang="ko-KR" altLang="en-US" sz="900" dirty="0" err="1"/>
              <a:t>텐서를</a:t>
            </a:r>
            <a:r>
              <a:rPr lang="ko-KR" altLang="en-US" sz="900" dirty="0"/>
              <a:t> 상위 층의 출력 </a:t>
            </a:r>
            <a:r>
              <a:rPr lang="ko-KR" altLang="en-US" sz="900" dirty="0" err="1"/>
              <a:t>텐서에</a:t>
            </a:r>
            <a:r>
              <a:rPr lang="ko-KR" altLang="en-US" sz="900" dirty="0"/>
              <a:t> 더해서 아래 층의 표현이 네트워크 위쪽으로 흘러갈 수 있도록 하여 하위 층에서 학습된 정보가 데이터 처리 과정에서 손실되는 것 방지</a:t>
            </a:r>
            <a:endParaRPr lang="en-US" sz="900" dirty="0"/>
          </a:p>
        </p:txBody>
      </p:sp>
      <p:sp>
        <p:nvSpPr>
          <p:cNvPr id="29" name="Google Shape;275;p23">
            <a:extLst>
              <a:ext uri="{FF2B5EF4-FFF2-40B4-BE49-F238E27FC236}">
                <a16:creationId xmlns:a16="http://schemas.microsoft.com/office/drawing/2014/main" id="{A97B4030-A49A-4175-B716-80DB11D94440}"/>
              </a:ext>
            </a:extLst>
          </p:cNvPr>
          <p:cNvSpPr txBox="1">
            <a:spLocks/>
          </p:cNvSpPr>
          <p:nvPr/>
        </p:nvSpPr>
        <p:spPr>
          <a:xfrm>
            <a:off x="4741202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ko-KR" altLang="en-US" dirty="0" err="1"/>
              <a:t>인셉션</a:t>
            </a:r>
            <a:r>
              <a:rPr lang="ko-KR" altLang="en-US" dirty="0"/>
              <a:t> 모듈</a:t>
            </a:r>
            <a:endParaRPr lang="en-US" dirty="0"/>
          </a:p>
        </p:txBody>
      </p:sp>
      <p:sp>
        <p:nvSpPr>
          <p:cNvPr id="30" name="Google Shape;277;p23">
            <a:extLst>
              <a:ext uri="{FF2B5EF4-FFF2-40B4-BE49-F238E27FC236}">
                <a16:creationId xmlns:a16="http://schemas.microsoft.com/office/drawing/2014/main" id="{C19560D5-4016-4168-AAA4-90766B6B4781}"/>
              </a:ext>
            </a:extLst>
          </p:cNvPr>
          <p:cNvSpPr txBox="1">
            <a:spLocks/>
          </p:cNvSpPr>
          <p:nvPr/>
        </p:nvSpPr>
        <p:spPr>
          <a:xfrm>
            <a:off x="6769270" y="326799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ko-KR" altLang="en-US" dirty="0" err="1"/>
              <a:t>잔차</a:t>
            </a:r>
            <a:r>
              <a:rPr lang="ko-KR" altLang="en-US" dirty="0"/>
              <a:t> 연결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91672FC-B2A4-4ECE-95EF-D21097602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990" y="1685088"/>
            <a:ext cx="1673087" cy="121758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DC0CE73-A34E-44AC-9F7C-665E5A306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025" y="1391774"/>
            <a:ext cx="1301112" cy="15109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DB79768-698C-456B-BC15-0CE9A39BB2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8341" y="1698768"/>
            <a:ext cx="1621721" cy="120390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3023241-A26E-41AF-AE2E-03FA021033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0701" y="1488895"/>
            <a:ext cx="1373137" cy="14137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ctrTitle" idx="6"/>
          </p:nvPr>
        </p:nvSpPr>
        <p:spPr>
          <a:xfrm>
            <a:off x="311700" y="73911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함수 </a:t>
            </a:r>
            <a:r>
              <a:rPr lang="en-US" altLang="ko-KR" dirty="0"/>
              <a:t>API</a:t>
            </a:r>
            <a:endParaRPr dirty="0"/>
          </a:p>
        </p:txBody>
      </p:sp>
      <p:cxnSp>
        <p:nvCxnSpPr>
          <p:cNvPr id="287" name="Google Shape;287;p23"/>
          <p:cNvCxnSpPr/>
          <p:nvPr/>
        </p:nvCxnSpPr>
        <p:spPr>
          <a:xfrm>
            <a:off x="311700" y="621061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2C124940-9B84-4256-96B4-72685744F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785996"/>
            <a:ext cx="4667145" cy="88332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85D647B-2FAA-42F4-AC61-FEEA326214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1877070"/>
            <a:ext cx="5442832" cy="2655998"/>
          </a:xfrm>
          <a:prstGeom prst="rect">
            <a:avLst/>
          </a:prstGeom>
        </p:spPr>
      </p:pic>
      <p:sp>
        <p:nvSpPr>
          <p:cNvPr id="31" name="Google Shape;259;p22">
            <a:extLst>
              <a:ext uri="{FF2B5EF4-FFF2-40B4-BE49-F238E27FC236}">
                <a16:creationId xmlns:a16="http://schemas.microsoft.com/office/drawing/2014/main" id="{9CEB6D45-5BCF-4F25-AC8A-E6410218CC0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002039" y="785996"/>
            <a:ext cx="2830261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altLang="ko-KR" dirty="0">
                <a:solidFill>
                  <a:schemeClr val="bg1"/>
                </a:solidFill>
              </a:rPr>
              <a:t>1. </a:t>
            </a:r>
            <a:r>
              <a:rPr lang="ko-KR" altLang="en-US" dirty="0">
                <a:solidFill>
                  <a:schemeClr val="bg1"/>
                </a:solidFill>
              </a:rPr>
              <a:t>직접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텐서들의</a:t>
            </a:r>
            <a:r>
              <a:rPr lang="ko-KR" altLang="en-US" dirty="0">
                <a:solidFill>
                  <a:schemeClr val="bg1"/>
                </a:solidFill>
              </a:rPr>
              <a:t> 입출력을 다룸</a:t>
            </a:r>
            <a:endParaRPr lang="en-US" altLang="ko-KR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altLang="ko-KR" dirty="0">
                <a:solidFill>
                  <a:schemeClr val="bg1"/>
                </a:solidFill>
              </a:rPr>
              <a:t>2. </a:t>
            </a:r>
            <a:r>
              <a:rPr lang="ko-KR" altLang="en-US" dirty="0">
                <a:solidFill>
                  <a:schemeClr val="bg1"/>
                </a:solidFill>
              </a:rPr>
              <a:t>함수처럼 층을 사용하여 </a:t>
            </a:r>
            <a:r>
              <a:rPr lang="ko-KR" altLang="en-US" dirty="0" err="1">
                <a:solidFill>
                  <a:schemeClr val="bg1"/>
                </a:solidFill>
              </a:rPr>
              <a:t>텐서를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      </a:t>
            </a:r>
            <a:r>
              <a:rPr lang="ko-KR" altLang="en-US" dirty="0" err="1">
                <a:solidFill>
                  <a:schemeClr val="bg1"/>
                </a:solidFill>
              </a:rPr>
              <a:t>입력받고</a:t>
            </a:r>
            <a:r>
              <a:rPr lang="ko-KR" altLang="en-US" dirty="0">
                <a:solidFill>
                  <a:schemeClr val="bg1"/>
                </a:solidFill>
              </a:rPr>
              <a:t> 출력</a:t>
            </a:r>
            <a:endParaRPr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E31E4BE-0668-4EE2-9F73-E63BDE0693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3239" y="2232105"/>
            <a:ext cx="4493171" cy="2568706"/>
          </a:xfrm>
          <a:prstGeom prst="rect">
            <a:avLst/>
          </a:prstGeom>
        </p:spPr>
      </p:pic>
      <p:sp>
        <p:nvSpPr>
          <p:cNvPr id="18" name="설명선: 굽은 선 17">
            <a:extLst>
              <a:ext uri="{FF2B5EF4-FFF2-40B4-BE49-F238E27FC236}">
                <a16:creationId xmlns:a16="http://schemas.microsoft.com/office/drawing/2014/main" id="{F04D5416-DE63-41DE-81B4-629C7EDCE69C}"/>
              </a:ext>
            </a:extLst>
          </p:cNvPr>
          <p:cNvSpPr/>
          <p:nvPr/>
        </p:nvSpPr>
        <p:spPr>
          <a:xfrm>
            <a:off x="5801449" y="1584802"/>
            <a:ext cx="2508235" cy="584535"/>
          </a:xfrm>
          <a:prstGeom prst="borderCallout2">
            <a:avLst>
              <a:gd name="adj1" fmla="val 28159"/>
              <a:gd name="adj2" fmla="val 438"/>
              <a:gd name="adj3" fmla="val 18750"/>
              <a:gd name="adj4" fmla="val -16667"/>
              <a:gd name="adj5" fmla="val -33346"/>
              <a:gd name="adj6" fmla="val -3268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rgbClr val="FF0000"/>
                </a:solidFill>
              </a:rPr>
              <a:t>관련되지 않은 입력과 출력으로 모델을 만들면 </a:t>
            </a:r>
            <a:r>
              <a:rPr lang="en-US" altLang="ko-KR" sz="1050" dirty="0" err="1">
                <a:solidFill>
                  <a:srgbClr val="FF0000"/>
                </a:solidFill>
              </a:rPr>
              <a:t>RuntimeError</a:t>
            </a:r>
            <a:r>
              <a:rPr lang="ko-KR" altLang="en-US" sz="1050" dirty="0">
                <a:solidFill>
                  <a:srgbClr val="FF0000"/>
                </a:solidFill>
              </a:rPr>
              <a:t>가 발생합니다</a:t>
            </a:r>
            <a:r>
              <a:rPr lang="en-US" altLang="ko-KR" sz="1050" dirty="0">
                <a:solidFill>
                  <a:srgbClr val="FF0000"/>
                </a:solidFill>
              </a:rPr>
              <a:t>.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9C9F93E-AA68-402E-B633-39977CE14D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2106" y="2311980"/>
            <a:ext cx="4209869" cy="129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52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ctrTitle" idx="6"/>
          </p:nvPr>
        </p:nvSpPr>
        <p:spPr>
          <a:xfrm>
            <a:off x="311700" y="73911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다중 입력 모델</a:t>
            </a:r>
            <a:endParaRPr dirty="0"/>
          </a:p>
        </p:txBody>
      </p:sp>
      <p:cxnSp>
        <p:nvCxnSpPr>
          <p:cNvPr id="287" name="Google Shape;287;p23"/>
          <p:cNvCxnSpPr/>
          <p:nvPr/>
        </p:nvCxnSpPr>
        <p:spPr>
          <a:xfrm>
            <a:off x="311700" y="621061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259;p22">
            <a:extLst>
              <a:ext uri="{FF2B5EF4-FFF2-40B4-BE49-F238E27FC236}">
                <a16:creationId xmlns:a16="http://schemas.microsoft.com/office/drawing/2014/main" id="{0F9BB944-9B67-4B32-BBE2-422F59FD9A3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139543" y="785996"/>
            <a:ext cx="2692758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ko-KR" altLang="en-US" dirty="0">
                <a:solidFill>
                  <a:schemeClr val="bg1"/>
                </a:solidFill>
              </a:rPr>
              <a:t>일반적으로 서로 다른 입력 가지를 합치기 위해 여러 </a:t>
            </a:r>
            <a:r>
              <a:rPr lang="ko-KR" altLang="en-US" dirty="0" err="1">
                <a:solidFill>
                  <a:schemeClr val="bg1"/>
                </a:solidFill>
              </a:rPr>
              <a:t>텐서를</a:t>
            </a:r>
            <a:r>
              <a:rPr lang="ko-KR" altLang="en-US" dirty="0">
                <a:solidFill>
                  <a:schemeClr val="bg1"/>
                </a:solidFill>
              </a:rPr>
              <a:t> 연결할 수 있는 층을 사용함</a:t>
            </a:r>
            <a:endParaRPr lang="en-US" altLang="ko-KR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altLang="ko-KR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altLang="ko-KR" dirty="0">
                <a:solidFill>
                  <a:schemeClr val="bg1"/>
                </a:solidFill>
              </a:rPr>
              <a:t>    </a:t>
            </a:r>
            <a:r>
              <a:rPr lang="ko-KR" altLang="en-US" sz="1000" dirty="0" err="1">
                <a:solidFill>
                  <a:schemeClr val="bg1"/>
                </a:solidFill>
              </a:rPr>
              <a:t>텐서를</a:t>
            </a:r>
            <a:r>
              <a:rPr lang="ko-KR" altLang="en-US" sz="1000" dirty="0">
                <a:solidFill>
                  <a:schemeClr val="bg1"/>
                </a:solidFill>
              </a:rPr>
              <a:t> 이어 붙이기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en-US" altLang="ko-KR" dirty="0" err="1">
                <a:solidFill>
                  <a:schemeClr val="bg1"/>
                </a:solidFill>
              </a:rPr>
              <a:t>keras.layers.add</a:t>
            </a:r>
            <a:endParaRPr lang="en-US" altLang="ko-KR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en-US" altLang="ko-KR" dirty="0" err="1">
                <a:solidFill>
                  <a:schemeClr val="bg1"/>
                </a:solidFill>
              </a:rPr>
              <a:t>keras.layers.concatenate</a:t>
            </a:r>
            <a:endParaRPr lang="en-US" altLang="ko-KR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49A554-367C-4ECC-B5B7-ED60EBB41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98" y="705368"/>
            <a:ext cx="5838399" cy="33234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93EC7B8-956B-4D40-B722-B83B1ACC7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698" y="4160489"/>
            <a:ext cx="2342125" cy="4540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CE3B2B4-407E-4C06-9F1C-3FB91F1B18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699" y="705368"/>
            <a:ext cx="4535310" cy="19531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83EB40A-20BB-49A4-9540-746C9B47DA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697" y="2743777"/>
            <a:ext cx="4390932" cy="17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28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ctrTitle" idx="6"/>
          </p:nvPr>
        </p:nvSpPr>
        <p:spPr>
          <a:xfrm>
            <a:off x="311700" y="73911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다중 출력 모델</a:t>
            </a:r>
            <a:endParaRPr dirty="0"/>
          </a:p>
        </p:txBody>
      </p:sp>
      <p:cxnSp>
        <p:nvCxnSpPr>
          <p:cNvPr id="287" name="Google Shape;287;p23"/>
          <p:cNvCxnSpPr/>
          <p:nvPr/>
        </p:nvCxnSpPr>
        <p:spPr>
          <a:xfrm>
            <a:off x="311700" y="621061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090C04B4-C1F8-4B72-B958-DE1E62A4F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680511"/>
            <a:ext cx="4542759" cy="442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535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ctrTitle" idx="6"/>
          </p:nvPr>
        </p:nvSpPr>
        <p:spPr>
          <a:xfrm>
            <a:off x="311700" y="73911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다중 출력 모델</a:t>
            </a:r>
            <a:endParaRPr dirty="0"/>
          </a:p>
        </p:txBody>
      </p:sp>
      <p:cxnSp>
        <p:nvCxnSpPr>
          <p:cNvPr id="287" name="Google Shape;287;p23"/>
          <p:cNvCxnSpPr/>
          <p:nvPr/>
        </p:nvCxnSpPr>
        <p:spPr>
          <a:xfrm>
            <a:off x="311700" y="621061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설명선: 선 14">
            <a:extLst>
              <a:ext uri="{FF2B5EF4-FFF2-40B4-BE49-F238E27FC236}">
                <a16:creationId xmlns:a16="http://schemas.microsoft.com/office/drawing/2014/main" id="{F08E8065-F902-4D29-8C97-3CF71AA14F85}"/>
              </a:ext>
            </a:extLst>
          </p:cNvPr>
          <p:cNvSpPr/>
          <p:nvPr/>
        </p:nvSpPr>
        <p:spPr>
          <a:xfrm>
            <a:off x="6380175" y="701136"/>
            <a:ext cx="2452125" cy="606600"/>
          </a:xfrm>
          <a:prstGeom prst="borderCallout1">
            <a:avLst>
              <a:gd name="adj1" fmla="val 43685"/>
              <a:gd name="adj2" fmla="val -763"/>
              <a:gd name="adj3" fmla="val 43550"/>
              <a:gd name="adj4" fmla="val -3468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네트워크 출력마다 다른 손실 함수를 지정해야 함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BB8095A-EFC0-45A1-B480-41265F7E5491}"/>
              </a:ext>
            </a:extLst>
          </p:cNvPr>
          <p:cNvGrpSpPr/>
          <p:nvPr/>
        </p:nvGrpSpPr>
        <p:grpSpPr>
          <a:xfrm>
            <a:off x="332326" y="680511"/>
            <a:ext cx="5195325" cy="1731775"/>
            <a:chOff x="332326" y="680511"/>
            <a:chExt cx="5195325" cy="1731775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3582F798-85BA-48D0-83DB-A3CA232E5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2326" y="680511"/>
              <a:ext cx="5195325" cy="173177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3EC2149-62D4-42C0-82CE-60F2253641EF}"/>
                </a:ext>
              </a:extLst>
            </p:cNvPr>
            <p:cNvSpPr txBox="1"/>
            <p:nvPr/>
          </p:nvSpPr>
          <p:spPr>
            <a:xfrm>
              <a:off x="2495691" y="818147"/>
              <a:ext cx="21175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손실 함수의 최저점으로 나아갈 때</a:t>
              </a:r>
              <a:r>
                <a:rPr lang="en-US" altLang="ko-KR" sz="600" dirty="0"/>
                <a:t>, </a:t>
              </a:r>
              <a:r>
                <a:rPr lang="ko-KR" altLang="en-US" sz="600" dirty="0"/>
                <a:t>불필요하게 수직 방향으로 진동하는 것을 제한함으로써 빠르게 학습</a:t>
              </a:r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1AFB12BF-7EAA-4AAF-B7AC-6E15D47CC0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26" y="2444462"/>
            <a:ext cx="5195325" cy="2424485"/>
          </a:xfrm>
          <a:prstGeom prst="rect">
            <a:avLst/>
          </a:prstGeom>
        </p:spPr>
      </p:pic>
      <p:sp>
        <p:nvSpPr>
          <p:cNvPr id="22" name="설명선: 선 21">
            <a:extLst>
              <a:ext uri="{FF2B5EF4-FFF2-40B4-BE49-F238E27FC236}">
                <a16:creationId xmlns:a16="http://schemas.microsoft.com/office/drawing/2014/main" id="{7EB2784C-651B-464B-B4C2-A8FDFDD7E0D7}"/>
              </a:ext>
            </a:extLst>
          </p:cNvPr>
          <p:cNvSpPr/>
          <p:nvPr/>
        </p:nvSpPr>
        <p:spPr>
          <a:xfrm>
            <a:off x="6380175" y="2591267"/>
            <a:ext cx="2452125" cy="2277679"/>
          </a:xfrm>
          <a:prstGeom prst="borderCallout1">
            <a:avLst>
              <a:gd name="adj1" fmla="val 43685"/>
              <a:gd name="adj2" fmla="val -763"/>
              <a:gd name="adj3" fmla="val 43550"/>
              <a:gd name="adj4" fmla="val -3468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손실 값이 많이 </a:t>
            </a:r>
            <a:r>
              <a:rPr lang="ko-KR" altLang="en-US" dirty="0" err="1">
                <a:solidFill>
                  <a:schemeClr val="tx1"/>
                </a:solidFill>
              </a:rPr>
              <a:t>불균형하면</a:t>
            </a:r>
            <a:r>
              <a:rPr lang="ko-KR" altLang="en-US" dirty="0">
                <a:solidFill>
                  <a:schemeClr val="tx1"/>
                </a:solidFill>
              </a:rPr>
              <a:t> 모델이 개별 손실이 가장 큰 작업에 치우쳐 다른 작업들이 손해를 입음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이를 해결하기 위해 손실 값이 최종 손실에 기여하는 수준을 지정할 수 있음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85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ctrTitle" idx="6"/>
          </p:nvPr>
        </p:nvSpPr>
        <p:spPr>
          <a:xfrm>
            <a:off x="311700" y="73911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다중 출력 모델</a:t>
            </a:r>
            <a:endParaRPr dirty="0"/>
          </a:p>
        </p:txBody>
      </p:sp>
      <p:cxnSp>
        <p:nvCxnSpPr>
          <p:cNvPr id="287" name="Google Shape;287;p23"/>
          <p:cNvCxnSpPr/>
          <p:nvPr/>
        </p:nvCxnSpPr>
        <p:spPr>
          <a:xfrm>
            <a:off x="311700" y="621061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999F866D-9475-45A7-8CFA-28AB13E3C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849" y="2535978"/>
            <a:ext cx="6210300" cy="1095375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3709D36-434A-4B12-82B4-01B4FA371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037" y="1539841"/>
            <a:ext cx="625792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08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4"/>
          <p:cNvSpPr txBox="1">
            <a:spLocks noGrp="1"/>
          </p:cNvSpPr>
          <p:nvPr>
            <p:ph type="ctrTitle"/>
          </p:nvPr>
        </p:nvSpPr>
        <p:spPr>
          <a:xfrm>
            <a:off x="2741761" y="1668700"/>
            <a:ext cx="4092172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FFFFFF"/>
                </a:solidFill>
              </a:rPr>
              <a:t>층으로 구성된 </a:t>
            </a:r>
            <a:r>
              <a:rPr lang="ko-KR" altLang="en-US" dirty="0" err="1">
                <a:solidFill>
                  <a:srgbClr val="FFFFFF"/>
                </a:solidFill>
              </a:rPr>
              <a:t>비순환</a:t>
            </a:r>
            <a:r>
              <a:rPr lang="ko-KR" altLang="en-US" dirty="0">
                <a:solidFill>
                  <a:srgbClr val="FFFFFF"/>
                </a:solidFill>
              </a:rPr>
              <a:t> 유향 그래프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93" name="Google Shape;293;p24"/>
          <p:cNvSpPr txBox="1">
            <a:spLocks noGrp="1"/>
          </p:cNvSpPr>
          <p:nvPr>
            <p:ph type="subTitle" idx="1"/>
          </p:nvPr>
        </p:nvSpPr>
        <p:spPr>
          <a:xfrm>
            <a:off x="3059097" y="2505744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>
                <a:solidFill>
                  <a:srgbClr val="FFFFFF"/>
                </a:solidFill>
              </a:rPr>
              <a:t>내부 토폴로지가 복잡한 네트워크</a:t>
            </a:r>
            <a:endParaRPr lang="en-US" altLang="ko-KR" dirty="0">
              <a:solidFill>
                <a:srgbClr val="FFFFFF"/>
              </a:solidFill>
            </a:endParaRPr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/>
              <a:t>원형을 띨 수 없음</a:t>
            </a:r>
            <a:r>
              <a:rPr lang="en-US" altLang="ko-KR" dirty="0"/>
              <a:t>. </a:t>
            </a:r>
            <a:r>
              <a:rPr lang="ko-KR" altLang="en-US" dirty="0" err="1"/>
              <a:t>텐서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r>
              <a:rPr lang="ko-KR" altLang="en-US" dirty="0"/>
              <a:t>가 자기 자신을 출력하는 층의 입력이 될 수 없음</a:t>
            </a:r>
            <a:endParaRPr lang="en-US" altLang="ko-KR" dirty="0"/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/>
              <a:t>만들 수 있는 루프는 순환 층의 내부에 있는 것 뿐</a:t>
            </a:r>
            <a:endParaRPr lang="en-US" altLang="ko-KR" dirty="0"/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>
              <a:solidFill>
                <a:srgbClr val="FFFFFF"/>
              </a:solidFill>
            </a:endParaRPr>
          </a:p>
        </p:txBody>
      </p:sp>
      <p:cxnSp>
        <p:nvCxnSpPr>
          <p:cNvPr id="294" name="Google Shape;294;p24"/>
          <p:cNvCxnSpPr>
            <a:cxnSpLocks/>
          </p:cNvCxnSpPr>
          <p:nvPr/>
        </p:nvCxnSpPr>
        <p:spPr>
          <a:xfrm>
            <a:off x="2559276" y="2275300"/>
            <a:ext cx="4425915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938</Words>
  <Application>Microsoft Office PowerPoint</Application>
  <PresentationFormat>화면 슬라이드 쇼(16:9)</PresentationFormat>
  <Paragraphs>116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Roboto Light</vt:lpstr>
      <vt:lpstr>Arial</vt:lpstr>
      <vt:lpstr>Ubuntu Condensed</vt:lpstr>
      <vt:lpstr>Roboto Black</vt:lpstr>
      <vt:lpstr>Bree Serif</vt:lpstr>
      <vt:lpstr>Roboto Mono Regular</vt:lpstr>
      <vt:lpstr>WEB PROPOSAL</vt:lpstr>
      <vt:lpstr>7장 : 딥러닝을 위한 고급 도구</vt:lpstr>
      <vt:lpstr>Sequential 모델</vt:lpstr>
      <vt:lpstr>함수형 API를 사용하여 구현할 수 있는 모델</vt:lpstr>
      <vt:lpstr>함수 API</vt:lpstr>
      <vt:lpstr>다중 입력 모델</vt:lpstr>
      <vt:lpstr>다중 출력 모델</vt:lpstr>
      <vt:lpstr>다중 출력 모델</vt:lpstr>
      <vt:lpstr>다중 출력 모델</vt:lpstr>
      <vt:lpstr>층으로 구성된 비순환 유향 그래프</vt:lpstr>
      <vt:lpstr>인셉션 모듈</vt:lpstr>
      <vt:lpstr>인셉션 모듈</vt:lpstr>
      <vt:lpstr>잔차 연결</vt:lpstr>
      <vt:lpstr>잔차 연결</vt:lpstr>
      <vt:lpstr>층 가중치 공유</vt:lpstr>
      <vt:lpstr>층과 모델</vt:lpstr>
      <vt:lpstr>콜백을 사용하여 모델의 훈련 과정 제어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PROJECT PROPOSAL</dc:title>
  <dc:creator>이다빈</dc:creator>
  <cp:lastModifiedBy>mco345@naver.com</cp:lastModifiedBy>
  <cp:revision>19</cp:revision>
  <dcterms:modified xsi:type="dcterms:W3CDTF">2021-01-13T13:37:55Z</dcterms:modified>
</cp:coreProperties>
</file>