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4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227" autoAdjust="0"/>
  </p:normalViewPr>
  <p:slideViewPr>
    <p:cSldViewPr snapToGrid="0">
      <p:cViewPr varScale="1">
        <p:scale>
          <a:sx n="35" d="100"/>
          <a:sy n="35" d="100"/>
        </p:scale>
        <p:origin x="1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482FD-91C3-47F8-9A0F-6AFE5B3D6068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B7B75-B390-43CB-A991-09AEE9683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671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몇몇의 나무들이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오버피팅을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보일 순 있지만 다수의 나무를 기반으로 예측하기 때문에 그 영향력이 줄어들게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좋은 일반화 성능을 보인다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좋은 성능을 얻기 위해 다수의 학습 알고리즘을 사용하는 걸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앙상블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(ensemble)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학습법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부른다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B7B75-B390-43CB-A991-09AEE968328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631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Xavier </a:t>
            </a:r>
            <a:r>
              <a:rPr lang="ko-KR" altLang="en-US" dirty="0" smtClean="0">
                <a:solidFill>
                  <a:schemeClr val="bg1"/>
                </a:solidFill>
              </a:rPr>
              <a:t>초기화 보통 </a:t>
            </a:r>
            <a:r>
              <a:rPr lang="ko-KR" altLang="en-US" dirty="0" err="1" smtClean="0">
                <a:solidFill>
                  <a:schemeClr val="bg1"/>
                </a:solidFill>
              </a:rPr>
              <a:t>표준임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He</a:t>
            </a:r>
            <a:r>
              <a:rPr lang="en-US" altLang="ko-KR" baseline="0" dirty="0" smtClean="0">
                <a:solidFill>
                  <a:schemeClr val="bg1"/>
                </a:solidFill>
              </a:rPr>
              <a:t> </a:t>
            </a:r>
            <a:r>
              <a:rPr lang="ko-KR" altLang="en-US" baseline="0" dirty="0" smtClean="0">
                <a:solidFill>
                  <a:schemeClr val="bg1"/>
                </a:solidFill>
              </a:rPr>
              <a:t>초기값 </a:t>
            </a:r>
            <a:r>
              <a:rPr lang="en-US" altLang="ko-KR" baseline="0" dirty="0" err="1" smtClean="0">
                <a:solidFill>
                  <a:schemeClr val="bg1"/>
                </a:solidFill>
              </a:rPr>
              <a:t>relu</a:t>
            </a:r>
            <a:r>
              <a:rPr lang="ko-KR" altLang="en-US" baseline="0" dirty="0" smtClean="0">
                <a:solidFill>
                  <a:schemeClr val="bg1"/>
                </a:solidFill>
              </a:rPr>
              <a:t>에 특화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9B7B75-B390-43CB-A991-09AEE968328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583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Xavier </a:t>
            </a:r>
            <a:r>
              <a:rPr lang="ko-KR" altLang="en-US" dirty="0" smtClean="0">
                <a:solidFill>
                  <a:schemeClr val="bg1"/>
                </a:solidFill>
              </a:rPr>
              <a:t>초기화 보통 </a:t>
            </a:r>
            <a:r>
              <a:rPr lang="ko-KR" altLang="en-US" dirty="0" err="1" smtClean="0">
                <a:solidFill>
                  <a:schemeClr val="bg1"/>
                </a:solidFill>
              </a:rPr>
              <a:t>표준임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He</a:t>
            </a:r>
            <a:r>
              <a:rPr lang="en-US" altLang="ko-KR" baseline="0" dirty="0" smtClean="0">
                <a:solidFill>
                  <a:schemeClr val="bg1"/>
                </a:solidFill>
              </a:rPr>
              <a:t> </a:t>
            </a:r>
            <a:r>
              <a:rPr lang="ko-KR" altLang="en-US" baseline="0" dirty="0" smtClean="0">
                <a:solidFill>
                  <a:schemeClr val="bg1"/>
                </a:solidFill>
              </a:rPr>
              <a:t>초기값 </a:t>
            </a:r>
            <a:r>
              <a:rPr lang="en-US" altLang="ko-KR" baseline="0" dirty="0" err="1" smtClean="0">
                <a:solidFill>
                  <a:schemeClr val="bg1"/>
                </a:solidFill>
              </a:rPr>
              <a:t>relu</a:t>
            </a:r>
            <a:r>
              <a:rPr lang="ko-KR" altLang="en-US" baseline="0" dirty="0" smtClean="0">
                <a:solidFill>
                  <a:schemeClr val="bg1"/>
                </a:solidFill>
              </a:rPr>
              <a:t>에 특화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9B7B75-B390-43CB-A991-09AEE968328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648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B7B75-B390-43CB-A991-09AEE968328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0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9B7B75-B390-43CB-A991-09AEE968328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351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9B7B75-B390-43CB-A991-09AEE968328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846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9B7B75-B390-43CB-A991-09AEE968328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51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9B7B75-B390-43CB-A991-09AEE968328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826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9B7B75-B390-43CB-A991-09AEE968328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905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9B7B75-B390-43CB-A991-09AEE968328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79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9B7B75-B390-43CB-A991-09AEE968328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07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26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22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844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98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23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59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81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344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533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833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74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164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490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43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29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36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51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11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99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91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88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1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35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62332" y="1931582"/>
            <a:ext cx="6055502" cy="199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4400" b="1" dirty="0">
                <a:solidFill>
                  <a:prstClr val="white"/>
                </a:solidFill>
              </a:rPr>
              <a:t>1.2 </a:t>
            </a:r>
            <a:r>
              <a:rPr lang="ko-KR" altLang="en-US" sz="4400" b="1" dirty="0" err="1">
                <a:solidFill>
                  <a:prstClr val="white"/>
                </a:solidFill>
              </a:rPr>
              <a:t>딥러닝</a:t>
            </a:r>
            <a:r>
              <a:rPr lang="ko-KR" altLang="en-US" sz="4400" b="1" dirty="0">
                <a:solidFill>
                  <a:prstClr val="white"/>
                </a:solidFill>
              </a:rPr>
              <a:t> 이전</a:t>
            </a:r>
            <a:r>
              <a:rPr lang="en-US" altLang="ko-KR" sz="4400" b="1" dirty="0">
                <a:solidFill>
                  <a:prstClr val="white"/>
                </a:solidFill>
              </a:rPr>
              <a:t>: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4400" b="1" dirty="0">
                <a:solidFill>
                  <a:prstClr val="white"/>
                </a:solidFill>
              </a:rPr>
              <a:t>	</a:t>
            </a:r>
            <a:r>
              <a:rPr lang="ko-KR" altLang="en-US" sz="3600" b="1" dirty="0" err="1">
                <a:solidFill>
                  <a:prstClr val="white"/>
                </a:solidFill>
              </a:rPr>
              <a:t>머신러닝의</a:t>
            </a:r>
            <a:r>
              <a:rPr lang="ko-KR" altLang="en-US" sz="3600" b="1" dirty="0">
                <a:solidFill>
                  <a:prstClr val="white"/>
                </a:solidFill>
              </a:rPr>
              <a:t> 간략한 역사</a:t>
            </a:r>
            <a:endParaRPr lang="en-US" altLang="ko-KR" sz="3600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5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4" y="539496"/>
            <a:ext cx="11375995" cy="5926242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9319" y="257353"/>
            <a:ext cx="5089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1.2.4 </a:t>
            </a: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그래디언트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부스팅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머신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2990" y="1194634"/>
            <a:ext cx="897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>
                <a:solidFill>
                  <a:prstClr val="white"/>
                </a:solidFill>
              </a:rPr>
              <a:t>Gradient Boosting Algorithm (GBM)</a:t>
            </a:r>
            <a:r>
              <a:rPr lang="ko-KR" altLang="en-US" b="1" dirty="0">
                <a:solidFill>
                  <a:prstClr val="white"/>
                </a:solidFill>
              </a:rPr>
              <a:t>은 </a:t>
            </a:r>
            <a:r>
              <a:rPr lang="ko-KR" altLang="en-US" dirty="0">
                <a:solidFill>
                  <a:prstClr val="white"/>
                </a:solidFill>
              </a:rPr>
              <a:t>회귀분석 또는 분류 분석을 수행할 수 있는 </a:t>
            </a:r>
            <a:r>
              <a:rPr lang="ko-KR" altLang="en-US" dirty="0" err="1">
                <a:solidFill>
                  <a:prstClr val="white"/>
                </a:solidFill>
              </a:rPr>
              <a:t>예측모형이며</a:t>
            </a:r>
            <a:r>
              <a:rPr lang="ko-KR" altLang="en-US" dirty="0">
                <a:solidFill>
                  <a:prstClr val="white"/>
                </a:solidFill>
              </a:rPr>
              <a:t> </a:t>
            </a:r>
            <a:r>
              <a:rPr lang="ko-KR" altLang="en-US" dirty="0" err="1">
                <a:solidFill>
                  <a:prstClr val="white"/>
                </a:solidFill>
              </a:rPr>
              <a:t>예측모형의</a:t>
            </a:r>
            <a:r>
              <a:rPr lang="ko-KR" altLang="en-US" dirty="0">
                <a:solidFill>
                  <a:prstClr val="white"/>
                </a:solidFill>
              </a:rPr>
              <a:t> 앙상블 방법론 중 </a:t>
            </a:r>
            <a:r>
              <a:rPr lang="ko-KR" altLang="en-US" dirty="0" err="1">
                <a:solidFill>
                  <a:prstClr val="white"/>
                </a:solidFill>
              </a:rPr>
              <a:t>부스팅</a:t>
            </a:r>
            <a:r>
              <a:rPr lang="ko-KR" altLang="en-US" dirty="0">
                <a:solidFill>
                  <a:prstClr val="white"/>
                </a:solidFill>
              </a:rPr>
              <a:t> 계열에 속하는 알고리즘입니다</a:t>
            </a:r>
            <a:r>
              <a:rPr lang="en-US" altLang="ko-KR" b="1" dirty="0" smtClean="0">
                <a:solidFill>
                  <a:prstClr val="white"/>
                </a:solidFill>
              </a:rPr>
              <a:t>.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7170" name="Picture 2" descr="https://t1.daumcdn.net/cfile/tistory/99A9FC375C46C020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82" y="2496103"/>
            <a:ext cx="8747419" cy="316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96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51315" y="1845050"/>
            <a:ext cx="6055502" cy="199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1.2 </a:t>
            </a:r>
            <a:r>
              <a:rPr kumimoji="0" lang="ko-KR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딥러닝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이전</a:t>
            </a: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다시 신경망으로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4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4" y="539496"/>
            <a:ext cx="11375995" cy="5926242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9319" y="257353"/>
            <a:ext cx="5089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1.2.5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다시 신경망으로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218" name="Picture 2" descr="https://blog.kakaocdn.net/dn/roqdO/btqyh1syoKG/5zuPexyfaqsMDizYwPT6p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306" y="1062716"/>
            <a:ext cx="7326215" cy="487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08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4" y="539496"/>
            <a:ext cx="11375995" cy="5926242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9319" y="257353"/>
            <a:ext cx="5089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1.2.6 </a:t>
            </a: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딥러닝의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특징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1687" y="1344058"/>
            <a:ext cx="856010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1.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딥러닝은</a:t>
            </a:r>
            <a:r>
              <a:rPr lang="ko-KR" altLang="en-US" sz="2000" dirty="0" smtClean="0">
                <a:solidFill>
                  <a:schemeClr val="bg1"/>
                </a:solidFill>
              </a:rPr>
              <a:t> 많은 문제에서 좋은 성능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</a:rPr>
              <a:t>머신 </a:t>
            </a:r>
            <a:r>
              <a:rPr lang="ko-KR" altLang="en-US" sz="2000" dirty="0">
                <a:solidFill>
                  <a:schemeClr val="bg1"/>
                </a:solidFill>
              </a:rPr>
              <a:t>러닝에서 가장 중요한 단계인 특성 공학을 </a:t>
            </a:r>
            <a:r>
              <a:rPr lang="ko-KR" altLang="en-US" sz="2000" dirty="0" smtClean="0">
                <a:solidFill>
                  <a:schemeClr val="bg1"/>
                </a:solidFill>
              </a:rPr>
              <a:t>자동화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특성공학</a:t>
            </a:r>
            <a:r>
              <a:rPr lang="en-US" altLang="ko-KR" sz="2000" b="1" dirty="0">
                <a:solidFill>
                  <a:schemeClr val="bg1"/>
                </a:solidFill>
              </a:rPr>
              <a:t>(feature engineering)</a:t>
            </a:r>
            <a:r>
              <a:rPr lang="ko-KR" altLang="en-US" sz="2000" dirty="0">
                <a:solidFill>
                  <a:schemeClr val="bg1"/>
                </a:solidFill>
              </a:rPr>
              <a:t> 이란 초기 학습을 위한 데이터의 </a:t>
            </a:r>
            <a:r>
              <a:rPr lang="ko-KR" altLang="en-US" sz="2000" dirty="0" smtClean="0">
                <a:solidFill>
                  <a:schemeClr val="bg1"/>
                </a:solidFill>
              </a:rPr>
              <a:t>변환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데이터를 학습하는 방법에는 </a:t>
            </a:r>
            <a:r>
              <a:rPr lang="ko-KR" altLang="en-US" b="1" dirty="0">
                <a:solidFill>
                  <a:schemeClr val="bg1"/>
                </a:solidFill>
              </a:rPr>
              <a:t>두가지 중요한 </a:t>
            </a:r>
            <a:r>
              <a:rPr lang="ko-KR" altLang="en-US" b="1" dirty="0" smtClean="0">
                <a:solidFill>
                  <a:schemeClr val="bg1"/>
                </a:solidFill>
              </a:rPr>
              <a:t>특징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〮 층을 </a:t>
            </a:r>
            <a:r>
              <a:rPr lang="ko-KR" altLang="en-US" sz="2000" b="1" dirty="0">
                <a:solidFill>
                  <a:schemeClr val="bg1"/>
                </a:solidFill>
              </a:rPr>
              <a:t>거치며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점진적으로 복잡한 표현이 만들어짐</a:t>
            </a: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〮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점진적인 </a:t>
            </a:r>
            <a:r>
              <a:rPr lang="ko-KR" altLang="en-US" sz="2000" b="1" dirty="0">
                <a:solidFill>
                  <a:schemeClr val="bg1"/>
                </a:solidFill>
              </a:rPr>
              <a:t>중간 표현이 공동으로 학습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51315" y="1756915"/>
            <a:ext cx="6055502" cy="199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1.3 </a:t>
            </a:r>
            <a:r>
              <a:rPr lang="ko-KR" altLang="en-US" sz="44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왜 </a:t>
            </a:r>
            <a:r>
              <a:rPr lang="ko-KR" altLang="en-US" sz="4400" b="1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딥러닝일까</a:t>
            </a:r>
            <a:r>
              <a:rPr lang="en-US" altLang="ko-KR" sz="44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왜 지금일까</a:t>
            </a: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4" y="539496"/>
            <a:ext cx="11375995" cy="5926242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5588" y="308663"/>
            <a:ext cx="5519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1.3.</a:t>
            </a:r>
            <a:r>
              <a:rPr kumimoji="0" lang="en-US" altLang="ko-KR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왜 </a:t>
            </a:r>
            <a:r>
              <a:rPr kumimoji="0" lang="ko-KR" alt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딥러닝일까</a:t>
            </a:r>
            <a:r>
              <a:rPr kumimoji="0" lang="en-US" altLang="ko-KR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 </a:t>
            </a:r>
            <a:r>
              <a:rPr kumimoji="0" lang="ko-KR" altLang="en-US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왜 지금일까</a:t>
            </a:r>
            <a:r>
              <a:rPr kumimoji="0" lang="en-US" altLang="ko-KR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4329" y="1773715"/>
            <a:ext cx="610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2012</a:t>
            </a:r>
            <a:r>
              <a:rPr lang="ko-KR" altLang="en-US" dirty="0" smtClean="0">
                <a:solidFill>
                  <a:schemeClr val="bg1"/>
                </a:solidFill>
              </a:rPr>
              <a:t>년 이후 </a:t>
            </a:r>
            <a:r>
              <a:rPr lang="ko-KR" altLang="en-US" dirty="0" err="1" smtClean="0">
                <a:solidFill>
                  <a:schemeClr val="bg1"/>
                </a:solidFill>
              </a:rPr>
              <a:t>딥러닝이</a:t>
            </a:r>
            <a:r>
              <a:rPr lang="ko-KR" altLang="en-US" dirty="0" smtClean="0">
                <a:solidFill>
                  <a:schemeClr val="bg1"/>
                </a:solidFill>
              </a:rPr>
              <a:t> 부상하게 된 이유</a:t>
            </a:r>
            <a:r>
              <a:rPr lang="en-US" altLang="ko-KR" dirty="0" smtClean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577" y="2879369"/>
            <a:ext cx="49025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하드웨어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데이터셋과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벤치마크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알고리즘 향상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9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4" y="539496"/>
            <a:ext cx="11375995" cy="5926242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5588" y="308663"/>
            <a:ext cx="5519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1.3.1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하드웨어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5355" y="1502261"/>
            <a:ext cx="69938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향상</a:t>
            </a: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1990~2010 </a:t>
            </a: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거의 </a:t>
            </a: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5000</a:t>
            </a: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</a:t>
            </a:r>
            <a:endParaRPr kumimoji="0" lang="en-US" altLang="ko-KR" sz="280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8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0242" name="Picture 2" descr="external/thimg.t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91" y="2395519"/>
            <a:ext cx="3810497" cy="335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71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4" y="539496"/>
            <a:ext cx="11375995" cy="5926242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5588" y="308663"/>
            <a:ext cx="5519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1.3.1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하드웨어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5355" y="796597"/>
            <a:ext cx="6993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GPU</a:t>
            </a:r>
            <a:r>
              <a:rPr kumimoji="0" lang="ko-KR" alt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등장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314" name="Picture 2" descr="Diagram depicts the difference between the control/logic unit of CPU and GP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057" y="1485612"/>
            <a:ext cx="7522708" cy="42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86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4" y="539496"/>
            <a:ext cx="11375995" cy="5926242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5588" y="308663"/>
            <a:ext cx="5519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1.3.1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하드웨어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5355" y="796597"/>
            <a:ext cx="6993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TPU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등장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338" name="Picture 2" descr="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55" y="1451797"/>
            <a:ext cx="7798129" cy="467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1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4" y="539496"/>
            <a:ext cx="11375995" cy="5926242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55920" y="277886"/>
            <a:ext cx="5519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1.3.2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386" name="Picture 2" descr="https://upload.wikimedia.org/wikipedia/commons/thumb/0/06/Moore_Law_diagram_%282004%29.png/350px-Moore_Law_diagram_%282004%29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14" y="1577559"/>
            <a:ext cx="4879134" cy="418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8" name="Picture 4" descr="11 Best Dedicated Web Developers [Hire in 48 Hours] | Toptal®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345" y="1616524"/>
            <a:ext cx="2411355" cy="231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유튜브 로고 다운로드 : 네이버 블로그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706" y="3668616"/>
            <a:ext cx="3659989" cy="22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86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60120" y="257353"/>
            <a:ext cx="384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1.2.1 </a:t>
            </a:r>
            <a:r>
              <a:rPr lang="ko-KR" altLang="en-US" sz="2800" b="1">
                <a:solidFill>
                  <a:schemeClr val="bg1"/>
                </a:solidFill>
              </a:rPr>
              <a:t>확률적 모델링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38528" y="1709928"/>
            <a:ext cx="7891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확률적 모델링</a:t>
            </a:r>
            <a:r>
              <a:rPr lang="en-US" altLang="ko-KR" b="1" dirty="0">
                <a:solidFill>
                  <a:schemeClr val="bg1"/>
                </a:solidFill>
              </a:rPr>
              <a:t>(probability modeling)</a:t>
            </a:r>
            <a:r>
              <a:rPr lang="ko-KR" altLang="en-US" dirty="0">
                <a:solidFill>
                  <a:schemeClr val="bg1"/>
                </a:solidFill>
              </a:rPr>
              <a:t> 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900" dirty="0" smtClean="0">
              <a:solidFill>
                <a:schemeClr val="bg1"/>
              </a:solidFill>
            </a:endParaRPr>
          </a:p>
          <a:p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통계학 </a:t>
            </a:r>
            <a:r>
              <a:rPr lang="ko-KR" altLang="en-US" dirty="0">
                <a:solidFill>
                  <a:schemeClr val="bg1"/>
                </a:solidFill>
              </a:rPr>
              <a:t>이론을 데이터 분석에 응용한 것입니다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초창기 </a:t>
            </a:r>
            <a:r>
              <a:rPr lang="ko-KR" altLang="en-US" dirty="0">
                <a:solidFill>
                  <a:schemeClr val="bg1"/>
                </a:solidFill>
              </a:rPr>
              <a:t>머신 러닝 형태 중 </a:t>
            </a:r>
            <a:r>
              <a:rPr lang="ko-KR" altLang="en-US" dirty="0" smtClean="0">
                <a:solidFill>
                  <a:schemeClr val="bg1"/>
                </a:solidFill>
              </a:rPr>
              <a:t>하나이며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현재에도 많이 사용됩니다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가장 </a:t>
            </a:r>
            <a:r>
              <a:rPr lang="ko-KR" altLang="en-US" dirty="0">
                <a:solidFill>
                  <a:schemeClr val="bg1"/>
                </a:solidFill>
              </a:rPr>
              <a:t>잘 알려진 알고리즘은 </a:t>
            </a:r>
            <a:r>
              <a:rPr lang="ko-KR" altLang="en-US" b="1" dirty="0" err="1">
                <a:solidFill>
                  <a:schemeClr val="bg1"/>
                </a:solidFill>
              </a:rPr>
              <a:t>나이브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베이즈</a:t>
            </a:r>
            <a:r>
              <a:rPr lang="en-US" altLang="ko-KR" b="1" dirty="0">
                <a:solidFill>
                  <a:schemeClr val="bg1"/>
                </a:solidFill>
              </a:rPr>
              <a:t>(Naive Bayes) </a:t>
            </a:r>
            <a:r>
              <a:rPr lang="ko-KR" altLang="en-US" b="1" dirty="0">
                <a:solidFill>
                  <a:schemeClr val="bg1"/>
                </a:solidFill>
              </a:rPr>
              <a:t>알고리즘</a:t>
            </a:r>
            <a:r>
              <a:rPr lang="ko-KR" altLang="en-US" dirty="0">
                <a:solidFill>
                  <a:schemeClr val="bg1"/>
                </a:solidFill>
              </a:rPr>
              <a:t>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0" i="0" dirty="0" smtClean="0">
                <a:solidFill>
                  <a:schemeClr val="bg1"/>
                </a:solidFill>
                <a:effectLst/>
                <a:latin typeface="-apple-system"/>
              </a:rPr>
              <a:t>이와 관련된 모델은 </a:t>
            </a:r>
            <a:r>
              <a:rPr lang="ko-KR" altLang="en-US" b="1" i="0" dirty="0" err="1" smtClean="0">
                <a:solidFill>
                  <a:schemeClr val="bg1"/>
                </a:solidFill>
                <a:effectLst/>
                <a:latin typeface="-apple-system"/>
              </a:rPr>
              <a:t>로지스틱</a:t>
            </a:r>
            <a:r>
              <a:rPr lang="ko-KR" altLang="en-US" b="1" i="0" dirty="0" smtClean="0">
                <a:solidFill>
                  <a:schemeClr val="bg1"/>
                </a:solidFill>
                <a:effectLst/>
                <a:latin typeface="-apple-system"/>
              </a:rPr>
              <a:t> 회귀</a:t>
            </a:r>
            <a:r>
              <a:rPr lang="en-US" altLang="ko-KR" b="1" i="0" dirty="0" smtClean="0">
                <a:solidFill>
                  <a:schemeClr val="bg1"/>
                </a:solidFill>
                <a:effectLst/>
                <a:latin typeface="-apple-system"/>
              </a:rPr>
              <a:t>(logistic regression)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-apple-system"/>
              </a:rPr>
              <a:t> 입니다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 smtClean="0">
                <a:solidFill>
                  <a:schemeClr val="bg1"/>
                </a:solidFill>
                <a:effectLst/>
                <a:latin typeface="-apple-system"/>
              </a:rPr>
              <a:t>이름은 회귀인데 회귀 알고리즘이 아닌 분류 알고리즘 입니다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-apple-system"/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22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4" y="539496"/>
            <a:ext cx="11375995" cy="5926242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16893" y="348275"/>
            <a:ext cx="5519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1.3.3 </a:t>
            </a:r>
            <a:r>
              <a:rPr lang="ko-KR" altLang="en-US" sz="28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알고리즘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67770" y="1655957"/>
            <a:ext cx="7359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〮활성화 함수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sigmoid, </a:t>
            </a:r>
            <a:r>
              <a:rPr lang="en-US" altLang="ko-KR" dirty="0" err="1" smtClean="0">
                <a:solidFill>
                  <a:schemeClr val="bg1"/>
                </a:solidFill>
              </a:rPr>
              <a:t>relu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tanh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〮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가중치 </a:t>
            </a:r>
            <a:r>
              <a:rPr lang="ko-KR" altLang="en-US" sz="2400" b="1" dirty="0">
                <a:solidFill>
                  <a:schemeClr val="bg1"/>
                </a:solidFill>
              </a:rPr>
              <a:t>초기화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방법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Xavier </a:t>
            </a:r>
            <a:r>
              <a:rPr lang="ko-KR" altLang="en-US" dirty="0" smtClean="0">
                <a:solidFill>
                  <a:schemeClr val="bg1"/>
                </a:solidFill>
              </a:rPr>
              <a:t>초기화</a:t>
            </a:r>
            <a:r>
              <a:rPr lang="en-US" altLang="ko-KR" dirty="0" smtClean="0">
                <a:solidFill>
                  <a:schemeClr val="bg1"/>
                </a:solidFill>
              </a:rPr>
              <a:t>, He </a:t>
            </a:r>
            <a:r>
              <a:rPr lang="ko-KR" altLang="en-US" dirty="0" smtClean="0">
                <a:solidFill>
                  <a:schemeClr val="bg1"/>
                </a:solidFill>
              </a:rPr>
              <a:t>초기값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〮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최적화 방법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RMSProp</a:t>
            </a:r>
            <a:r>
              <a:rPr lang="en-US" altLang="ko-KR" dirty="0" smtClean="0">
                <a:solidFill>
                  <a:schemeClr val="bg1"/>
                </a:solidFill>
              </a:rPr>
              <a:t>, Adam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750" y="4891843"/>
            <a:ext cx="729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위의 방법 등은 더 많은 층의 </a:t>
            </a:r>
            <a:r>
              <a:rPr lang="ko-KR" altLang="en-US" sz="2000" b="1" dirty="0" err="1">
                <a:solidFill>
                  <a:schemeClr val="bg1"/>
                </a:solidFill>
              </a:rPr>
              <a:t>딥러닝을</a:t>
            </a:r>
            <a:r>
              <a:rPr lang="ko-KR" altLang="en-US" sz="2000" b="1" dirty="0">
                <a:solidFill>
                  <a:schemeClr val="bg1"/>
                </a:solidFill>
              </a:rPr>
              <a:t> 가능하게 만들었습니다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0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4" y="539496"/>
            <a:ext cx="11375995" cy="5926242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08044" y="312897"/>
            <a:ext cx="5519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1.3.5 </a:t>
            </a:r>
            <a:r>
              <a:rPr lang="ko-KR" altLang="en-US" sz="2800" b="1" noProof="0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딥러닝의</a:t>
            </a:r>
            <a:r>
              <a:rPr lang="ko-KR" altLang="en-US" sz="2800" b="1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대중화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44" y="1951210"/>
            <a:ext cx="1751985" cy="19695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029" y="1951210"/>
            <a:ext cx="2531854" cy="1969551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520415" y="2423710"/>
            <a:ext cx="880385" cy="131100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202" y="1287586"/>
            <a:ext cx="3571964" cy="19844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1832" y="3498609"/>
            <a:ext cx="2052833" cy="18005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0164" y="3498609"/>
            <a:ext cx="2462304" cy="17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8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60120" y="257353"/>
            <a:ext cx="384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1.2.2 </a:t>
            </a:r>
            <a:r>
              <a:rPr lang="ko-KR" altLang="en-US" sz="28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초창기 신경망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3664" y="1463040"/>
            <a:ext cx="7891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1950</a:t>
            </a:r>
            <a:r>
              <a:rPr lang="ko-KR" altLang="en-US" dirty="0">
                <a:solidFill>
                  <a:schemeClr val="bg1"/>
                </a:solidFill>
              </a:rPr>
              <a:t>년대에는 대규모 신경망에 대한 효율적인 학습 방법이 없었으나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0"/>
            <a:r>
              <a:rPr lang="en-US" altLang="ko-KR" dirty="0" smtClean="0">
                <a:solidFill>
                  <a:schemeClr val="bg1"/>
                </a:solidFill>
              </a:rPr>
              <a:t>1980</a:t>
            </a:r>
            <a:r>
              <a:rPr lang="ko-KR" altLang="en-US" dirty="0">
                <a:solidFill>
                  <a:schemeClr val="bg1"/>
                </a:solidFill>
              </a:rPr>
              <a:t>년대에 여러 사람들이 제각기 </a:t>
            </a:r>
            <a:r>
              <a:rPr lang="ko-KR" altLang="en-US" b="1" dirty="0" err="1">
                <a:solidFill>
                  <a:schemeClr val="bg1"/>
                </a:solidFill>
              </a:rPr>
              <a:t>역전파</a:t>
            </a:r>
            <a:r>
              <a:rPr lang="ko-KR" altLang="en-US" b="1" dirty="0">
                <a:solidFill>
                  <a:schemeClr val="bg1"/>
                </a:solidFill>
              </a:rPr>
              <a:t> 알고리즘</a:t>
            </a:r>
            <a:r>
              <a:rPr lang="ko-KR" altLang="en-US" dirty="0">
                <a:solidFill>
                  <a:schemeClr val="bg1"/>
                </a:solidFill>
              </a:rPr>
              <a:t>을 발견하며 현재의 신경망까지 발전할 수 있었습니다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32" y="2772302"/>
            <a:ext cx="7031736" cy="288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3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60120" y="257353"/>
            <a:ext cx="384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1.2.3 </a:t>
            </a:r>
            <a:r>
              <a:rPr lang="ko-KR" altLang="en-US" sz="28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커널 방법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3664" y="1463040"/>
            <a:ext cx="789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 i="0" dirty="0" smtClean="0">
                <a:solidFill>
                  <a:schemeClr val="bg1"/>
                </a:solidFill>
                <a:effectLst/>
                <a:latin typeface="-apple-system"/>
              </a:rPr>
              <a:t>커널 방법</a:t>
            </a:r>
            <a:r>
              <a:rPr lang="en-US" altLang="ko-KR" b="1" i="0" dirty="0" smtClean="0">
                <a:solidFill>
                  <a:schemeClr val="bg1"/>
                </a:solidFill>
                <a:effectLst/>
                <a:latin typeface="-apple-system"/>
              </a:rPr>
              <a:t>(Kernel method)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-apple-system"/>
              </a:rPr>
              <a:t> 분류 알고리즘의 한 종류로 그 중에서는 </a:t>
            </a:r>
            <a:r>
              <a:rPr lang="ko-KR" altLang="en-US" b="1" i="0" dirty="0" err="1" smtClean="0">
                <a:solidFill>
                  <a:schemeClr val="bg1"/>
                </a:solidFill>
                <a:effectLst/>
                <a:latin typeface="-apple-system"/>
              </a:rPr>
              <a:t>서포트</a:t>
            </a:r>
            <a:r>
              <a:rPr lang="ko-KR" altLang="en-US" b="1" i="0" dirty="0" smtClean="0">
                <a:solidFill>
                  <a:schemeClr val="bg1"/>
                </a:solidFill>
                <a:effectLst/>
                <a:latin typeface="-apple-system"/>
              </a:rPr>
              <a:t> 벡터 머신</a:t>
            </a:r>
            <a:r>
              <a:rPr lang="en-US" altLang="ko-KR" b="1" i="0" dirty="0" smtClean="0">
                <a:solidFill>
                  <a:schemeClr val="bg1"/>
                </a:solidFill>
                <a:effectLst/>
                <a:latin typeface="-apple-system"/>
              </a:rPr>
              <a:t>(</a:t>
            </a:r>
            <a:r>
              <a:rPr lang="en-US" altLang="ko-KR" b="1" i="0" dirty="0" smtClean="0">
                <a:solidFill>
                  <a:schemeClr val="bg1"/>
                </a:solidFill>
                <a:effectLst/>
              </a:rPr>
              <a:t>Support</a:t>
            </a:r>
            <a:r>
              <a:rPr lang="en-US" altLang="ko-KR" b="1" i="0" dirty="0" smtClean="0">
                <a:solidFill>
                  <a:schemeClr val="bg1"/>
                </a:solidFill>
                <a:effectLst/>
                <a:latin typeface="-apple-system"/>
              </a:rPr>
              <a:t> Vector Machine, SVM)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-apple-system"/>
              </a:rPr>
              <a:t> 이 가장 유명합니다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3664" y="2907792"/>
            <a:ext cx="7616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서포트</a:t>
            </a:r>
            <a:r>
              <a:rPr lang="ko-KR" altLang="en-US" b="1" dirty="0">
                <a:solidFill>
                  <a:schemeClr val="bg1"/>
                </a:solidFill>
              </a:rPr>
              <a:t> 벡터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머신이란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  <a:p>
            <a:r>
              <a:rPr lang="ko-KR" altLang="en-US" b="1" dirty="0" err="1">
                <a:solidFill>
                  <a:schemeClr val="bg1"/>
                </a:solidFill>
              </a:rPr>
              <a:t>서포트</a:t>
            </a:r>
            <a:r>
              <a:rPr lang="ko-KR" altLang="en-US" b="1" dirty="0">
                <a:solidFill>
                  <a:schemeClr val="bg1"/>
                </a:solidFill>
              </a:rPr>
              <a:t> 벡터 머신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이하 </a:t>
            </a:r>
            <a:r>
              <a:rPr lang="en-US" altLang="ko-KR" b="1" dirty="0">
                <a:solidFill>
                  <a:schemeClr val="bg1"/>
                </a:solidFill>
              </a:rPr>
              <a:t>SVM)</a:t>
            </a:r>
            <a:r>
              <a:rPr lang="ko-KR" altLang="en-US" dirty="0">
                <a:solidFill>
                  <a:schemeClr val="bg1"/>
                </a:solidFill>
              </a:rPr>
              <a:t>은 </a:t>
            </a:r>
            <a:r>
              <a:rPr lang="ko-KR" altLang="en-US" b="1" dirty="0">
                <a:solidFill>
                  <a:schemeClr val="bg1"/>
                </a:solidFill>
              </a:rPr>
              <a:t>결정 경계</a:t>
            </a:r>
            <a:r>
              <a:rPr lang="en-US" altLang="ko-KR" b="1" dirty="0">
                <a:solidFill>
                  <a:schemeClr val="bg1"/>
                </a:solidFill>
              </a:rPr>
              <a:t>(Decision Boundary)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즉 분류를 위한 기준 선을 정의하는 모델이다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그래서 분류되지 않은 새로운 점이 나타나면 경계의 어느 쪽에 속하는지 확인해서 분류 과제를 수행할 수 있게 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4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60120" y="257353"/>
            <a:ext cx="384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서포트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벡터 머신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(SVM)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3664" y="1161288"/>
            <a:ext cx="7616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서포트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벡터 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머신이란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서포트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벡터 머신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SVM)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 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결정 경계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(Decision Boundary)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즉 분류를 위한 기준 선을 정의하는 모델이다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50" name="Picture 2" descr="https://i0.wp.com/hleecaster.com/wp-content/uploads/2020/01/svm04.png?fit=1024%2C7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207" y="2346228"/>
            <a:ext cx="4836160" cy="36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1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60120" y="257353"/>
            <a:ext cx="384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서포트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벡터 머신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(SVM)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3664" y="1161288"/>
            <a:ext cx="7616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서포트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벡터 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머신이란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서포트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벡터 머신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SVM)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 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결정 경계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(Decision Boundary)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즉 분류를 위한 기준 선을 정의하는 모델이다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4248" y="3218688"/>
            <a:ext cx="654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한계점 </a:t>
            </a:r>
            <a:r>
              <a:rPr lang="en-US" altLang="ko-KR" b="1" dirty="0" smtClean="0">
                <a:solidFill>
                  <a:schemeClr val="bg1"/>
                </a:solidFill>
              </a:rPr>
              <a:t>:  </a:t>
            </a:r>
            <a:r>
              <a:rPr lang="ko-KR" altLang="en-US" b="1" dirty="0" smtClean="0">
                <a:solidFill>
                  <a:schemeClr val="bg1"/>
                </a:solidFill>
              </a:rPr>
              <a:t>대용량 데이터 셋으로의 확장이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힘듬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	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이미지 분류 같은 지각에 관련된 문제 성능이 떨어짐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79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4" y="539496"/>
            <a:ext cx="11375995" cy="5926242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60120" y="257353"/>
            <a:ext cx="384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1.2.4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결정 트리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83664" y="1286567"/>
            <a:ext cx="789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 dirty="0">
                <a:solidFill>
                  <a:schemeClr val="bg1"/>
                </a:solidFill>
              </a:rPr>
              <a:t>결정 트리</a:t>
            </a:r>
            <a:r>
              <a:rPr lang="en-US" altLang="ko-KR" b="1" dirty="0">
                <a:solidFill>
                  <a:schemeClr val="bg1"/>
                </a:solidFill>
              </a:rPr>
              <a:t>(decision tree) 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ko-KR" altLang="en-US" dirty="0" err="1">
                <a:solidFill>
                  <a:schemeClr val="bg1"/>
                </a:solidFill>
              </a:rPr>
              <a:t>플로우차트와</a:t>
            </a:r>
            <a:r>
              <a:rPr lang="ko-KR" altLang="en-US" dirty="0">
                <a:solidFill>
                  <a:schemeClr val="bg1"/>
                </a:solidFill>
              </a:rPr>
              <a:t> 같은 구조를 가집니다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ko-KR" altLang="en-US" dirty="0">
                <a:solidFill>
                  <a:schemeClr val="bg1"/>
                </a:solidFill>
              </a:rPr>
              <a:t>결정 트리는 스무고개 하듯이 예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아니오 질문을 이어가며 학습합니다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098" name="Picture 2" descr="https://blog.kakaocdn.net/dn/wlH1u/btqwWZI9Xen/kFJDjGSFJAPxhyatC3Xhs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572" y="2375280"/>
            <a:ext cx="513397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25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4" y="539496"/>
            <a:ext cx="11375995" cy="5926242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60120" y="257353"/>
            <a:ext cx="384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1.2.4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랜덤 </a:t>
            </a: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포레스트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3664" y="1286567"/>
            <a:ext cx="897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랜덤 </a:t>
            </a:r>
            <a:r>
              <a:rPr lang="ko-KR" altLang="en-US" b="1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포레스트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다수의 </a:t>
            </a:r>
            <a:r>
              <a:rPr lang="ko-KR" altLang="en-US" dirty="0">
                <a:solidFill>
                  <a:schemeClr val="bg1"/>
                </a:solidFill>
              </a:rPr>
              <a:t>결정 트리들을 학습하는 앙상블 방법이다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lvl="0"/>
            <a:r>
              <a:rPr lang="ko-KR" altLang="en-US" dirty="0" smtClean="0">
                <a:solidFill>
                  <a:schemeClr val="bg1"/>
                </a:solidFill>
              </a:rPr>
              <a:t>랜덤 </a:t>
            </a:r>
            <a:r>
              <a:rPr lang="ko-KR" altLang="en-US" dirty="0" err="1">
                <a:solidFill>
                  <a:schemeClr val="bg1"/>
                </a:solidFill>
              </a:rPr>
              <a:t>포레스트는</a:t>
            </a:r>
            <a:r>
              <a:rPr lang="ko-KR" altLang="en-US" dirty="0">
                <a:solidFill>
                  <a:schemeClr val="bg1"/>
                </a:solidFill>
              </a:rPr>
              <a:t> 검출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분류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그리고 회귀 등 다양한 문제에 활용되고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6146" name="Picture 2" descr="https://cdn.shortpixel.ai/client/q_glossy,ret_img,w_1018,h_798/http:/hleecaster.com/wp-content/uploads/2020/01/rf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256" y="2305202"/>
            <a:ext cx="4544099" cy="356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2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4" y="539496"/>
            <a:ext cx="11375995" cy="5926242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60120" y="257353"/>
            <a:ext cx="384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1.2.4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랜덤 </a:t>
            </a: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포레스트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3664" y="1286567"/>
            <a:ext cx="897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랜덤 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포레스트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dirty="0">
                <a:solidFill>
                  <a:prstClr val="white"/>
                </a:solidFill>
              </a:rPr>
              <a:t> 랜덤 </a:t>
            </a:r>
            <a:r>
              <a:rPr lang="ko-KR" altLang="en-US" dirty="0" err="1">
                <a:solidFill>
                  <a:prstClr val="white"/>
                </a:solidFill>
              </a:rPr>
              <a:t>포레스트는</a:t>
            </a:r>
            <a:r>
              <a:rPr lang="ko-KR" altLang="en-US" dirty="0">
                <a:solidFill>
                  <a:prstClr val="white"/>
                </a:solidFill>
              </a:rPr>
              <a:t> 훈련을 통해 구성해놓은 다수의 나무들로부터 분류 결과를 취합해서 결론을 얻는</a:t>
            </a:r>
            <a:r>
              <a:rPr lang="en-US" altLang="ko-KR" dirty="0">
                <a:solidFill>
                  <a:prstClr val="white"/>
                </a:solidFill>
              </a:rPr>
              <a:t>, </a:t>
            </a:r>
            <a:r>
              <a:rPr lang="ko-KR" altLang="en-US" dirty="0">
                <a:solidFill>
                  <a:prstClr val="white"/>
                </a:solidFill>
              </a:rPr>
              <a:t>일종의 인기 </a:t>
            </a:r>
            <a:r>
              <a:rPr lang="ko-KR" altLang="en-US" dirty="0" smtClean="0">
                <a:solidFill>
                  <a:prstClr val="white"/>
                </a:solidFill>
              </a:rPr>
              <a:t>투표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</a:rPr>
              <a:t>같은 것</a:t>
            </a:r>
            <a:r>
              <a:rPr lang="en-US" altLang="ko-KR" dirty="0" smtClean="0">
                <a:solidFill>
                  <a:prstClr val="white"/>
                </a:solidFill>
              </a:rPr>
              <a:t>.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146" name="Picture 2" descr="https://cdn.shortpixel.ai/client/q_glossy,ret_img,w_1018,h_798/http:/hleecaster.com/wp-content/uploads/2020/01/rf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256" y="2305202"/>
            <a:ext cx="4544099" cy="356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754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399</Words>
  <Application>Microsoft Office PowerPoint</Application>
  <PresentationFormat>와이드스크린</PresentationFormat>
  <Paragraphs>95</Paragraphs>
  <Slides>21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-apple-system</vt:lpstr>
      <vt:lpstr>맑은 고딕</vt:lpstr>
      <vt:lpstr>Arial</vt:lpstr>
      <vt:lpstr>2_Office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25</cp:revision>
  <dcterms:created xsi:type="dcterms:W3CDTF">2021-01-21T11:47:10Z</dcterms:created>
  <dcterms:modified xsi:type="dcterms:W3CDTF">2021-01-22T05:46:30Z</dcterms:modified>
</cp:coreProperties>
</file>