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4C0EB-52E5-4D86-82D7-0EC99E91F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C06EE7-6159-41B8-A9DD-D6A1F8A76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8D668-B825-41BC-AC58-668B4885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6811-F137-40F7-8410-383B4AA34C8B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C5A56-B041-453C-B93B-1B976C98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782C1-6061-408E-8E19-61AED3C5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F15A-5B93-4E71-BF56-7C79CE317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89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23B12-6E40-4576-9F94-A4FE3299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ABC149-9F5E-4518-B616-B10597DE6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5697E-E1C8-4AAD-B5F4-F368E8AC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6811-F137-40F7-8410-383B4AA34C8B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FD64D-6725-4C4E-B329-974DF68E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E2CA0-16DA-48C8-A632-7F218391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F15A-5B93-4E71-BF56-7C79CE317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0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564EE8-93FA-493F-87E4-87B39EF87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DCBE8C-93C2-43D2-8646-C3E845699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35630-29EE-46ED-BEA2-CC66CBEE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6811-F137-40F7-8410-383B4AA34C8B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7139A-0CD7-450D-A6AE-BA8F5CFA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712B8-AF90-4853-AF8E-87D16AD1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F15A-5B93-4E71-BF56-7C79CE317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0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8849-EB1E-4E55-84CB-926DE731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B285C-69C7-43C4-ACF6-1E7F711C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3FD94-22D1-4658-A57E-1DFC2F54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6811-F137-40F7-8410-383B4AA34C8B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B3B3F-FCD7-417E-9292-855C3CDE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7DA9C-CD88-465F-B47C-586795D1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F15A-5B93-4E71-BF56-7C79CE317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5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FF90C-871A-4C99-8F90-4C921C2E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0C91E-BB21-428E-99DE-DC3952B2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77F79-1791-44AD-A15F-6CE1478B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6811-F137-40F7-8410-383B4AA34C8B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CE0C3-A9D0-4676-A78F-164497A4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08969-C961-40D5-B0A3-7A9163C9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F15A-5B93-4E71-BF56-7C79CE317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5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AC00D-B8AA-47DE-A57B-3026CDC8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96F0E-8C78-429A-AE78-CCC2A23A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1504D-6682-4930-808F-ADA6AF46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61885-F5B5-4727-AC28-A1F0B198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6811-F137-40F7-8410-383B4AA34C8B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E92F00-7390-46A5-BE0D-959BA8C0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4FCC0-25A0-4D4C-81C0-E35EB6E6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F15A-5B93-4E71-BF56-7C79CE317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E4FB3-657A-4E41-93CF-F23EA2B1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8DED1-C44B-40EB-BD86-FB93DD70B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B34CD7-B264-4D87-917F-4FE0C382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14BA40-6D6D-42E3-A418-91316323D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5B15B1-F392-47A1-B2B7-0CA21F1FE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55D3AD-45AB-409B-8CFF-DF4C220C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6811-F137-40F7-8410-383B4AA34C8B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BA64DD-DB98-4FC1-B602-32FAE1E5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E2D3D3-7920-487E-BA80-AA07F27A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F15A-5B93-4E71-BF56-7C79CE317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6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A6859-1FFB-4013-989B-AEC87174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46BF23-A04A-4F71-A7D1-4AFB13E7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6811-F137-40F7-8410-383B4AA34C8B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DC2140-7645-49BE-AD58-16982466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508558-809D-464A-83F4-7D2FC54D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F15A-5B93-4E71-BF56-7C79CE317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03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A8AA46-08AC-4BBD-9100-CDAB459B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6811-F137-40F7-8410-383B4AA34C8B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BAD187-EDB3-4AE7-A7A2-13CDDBF8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F59D26-4664-400E-B77A-302647F5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F15A-5B93-4E71-BF56-7C79CE317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2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B9220-CE1E-4CA9-B9CC-8C1FE0B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0FB7E-6BFB-4651-BEE0-030368B4E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9C538-6397-453F-BDA1-D550B134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388E3-C6E4-4E03-B5F5-080955E1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6811-F137-40F7-8410-383B4AA34C8B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1A340-8A72-4040-BBB0-3AF32906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DEEE6-2DF5-4E12-A3A3-AE78A553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F15A-5B93-4E71-BF56-7C79CE317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3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F6BDB-0220-48E3-94A3-14BCAC3B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CADD53-1EF4-4807-ADEE-FBE9E1175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5743C-5FAC-4E44-B235-F066F2C0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72EDA6-9115-4664-97D8-945DA825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6811-F137-40F7-8410-383B4AA34C8B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05B39-D1C2-47DB-A2E4-4DF33E28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C3BCCE-7880-4386-AFAA-55089350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F15A-5B93-4E71-BF56-7C79CE317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0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408508-0B0D-4020-A123-E5303E33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BEC9CD-53A1-4204-BC04-A6D52ACEB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18E83-1EE5-444F-B544-34CADFF10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6811-F137-40F7-8410-383B4AA34C8B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CF647-D7F0-49DC-B981-C7A203E1E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7DC13-4018-441B-9D08-BEE3C26CE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DF15A-5B93-4E71-BF56-7C79CE317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9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E8588E-E005-4CBA-BA6F-C89D29490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8.1 LSTM</a:t>
            </a:r>
            <a:r>
              <a:rPr lang="ko-KR" altLang="en-US" sz="4800" dirty="0"/>
              <a:t>으로 텍스트 생성하기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07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6A29B-82DE-4F1B-B45A-C2A98B471F44}"/>
              </a:ext>
            </a:extLst>
          </p:cNvPr>
          <p:cNvSpPr txBox="1"/>
          <p:nvPr/>
        </p:nvSpPr>
        <p:spPr>
          <a:xfrm>
            <a:off x="213756" y="152742"/>
            <a:ext cx="11910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8.1.1 </a:t>
            </a:r>
            <a:r>
              <a:rPr lang="ko-KR" altLang="en-US" sz="3200" b="1" dirty="0"/>
              <a:t>생성</a:t>
            </a:r>
            <a:r>
              <a:rPr lang="en-US" altLang="ko-KR" sz="3200" b="1" dirty="0"/>
              <a:t>RNN</a:t>
            </a:r>
            <a:r>
              <a:rPr lang="ko-KR" altLang="en-US" sz="3200" b="1" dirty="0"/>
              <a:t>의 간단한 역사</a:t>
            </a:r>
            <a:endParaRPr lang="en-US" altLang="ko-KR" sz="800" b="1" dirty="0"/>
          </a:p>
          <a:p>
            <a:endParaRPr lang="en-US" altLang="ko-KR" sz="800" b="1" dirty="0"/>
          </a:p>
          <a:p>
            <a:r>
              <a:rPr lang="en-US" altLang="ko-KR" sz="1600" dirty="0"/>
              <a:t>-&gt;</a:t>
            </a:r>
            <a:r>
              <a:rPr lang="ko-KR" altLang="en-US" sz="1600" dirty="0"/>
              <a:t>초기 </a:t>
            </a:r>
            <a:r>
              <a:rPr lang="en-US" altLang="ko-KR" sz="1600" dirty="0"/>
              <a:t>LSTM </a:t>
            </a:r>
            <a:r>
              <a:rPr lang="ko-KR" altLang="en-US" sz="1600" dirty="0"/>
              <a:t>알고리즘은 글자를 하나씩 생성하는데 사용</a:t>
            </a:r>
            <a:endParaRPr lang="en-US" altLang="ko-KR" sz="1600" dirty="0"/>
          </a:p>
          <a:p>
            <a:r>
              <a:rPr lang="en-US" altLang="ko-KR" sz="1600" dirty="0"/>
              <a:t>-&gt;</a:t>
            </a:r>
            <a:r>
              <a:rPr lang="ko-KR" altLang="en-US" sz="1600" dirty="0"/>
              <a:t>그 이후 순환 신경망은 음악생성</a:t>
            </a:r>
            <a:r>
              <a:rPr lang="en-US" altLang="ko-KR" sz="1600" dirty="0"/>
              <a:t>, </a:t>
            </a:r>
            <a:r>
              <a:rPr lang="ko-KR" altLang="en-US" sz="1600" dirty="0"/>
              <a:t>대화 생성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 생성</a:t>
            </a:r>
            <a:r>
              <a:rPr lang="en-US" altLang="ko-KR" sz="1600" dirty="0"/>
              <a:t>, </a:t>
            </a:r>
            <a:r>
              <a:rPr lang="ko-KR" altLang="en-US" sz="1600" dirty="0"/>
              <a:t>음성합성</a:t>
            </a:r>
            <a:r>
              <a:rPr lang="en-US" altLang="ko-KR" sz="1600" dirty="0"/>
              <a:t>, </a:t>
            </a:r>
            <a:r>
              <a:rPr lang="ko-KR" altLang="en-US" sz="1600" dirty="0"/>
              <a:t>분자설계</a:t>
            </a:r>
            <a:r>
              <a:rPr lang="en-US" altLang="ko-KR" sz="1600" dirty="0"/>
              <a:t>, </a:t>
            </a:r>
            <a:r>
              <a:rPr lang="ko-KR" altLang="en-US" sz="1600" dirty="0"/>
              <a:t>영화대본 만들기 등에 성공적으로 사용</a:t>
            </a:r>
            <a:endParaRPr lang="en-US" altLang="ko-KR" sz="1600" dirty="0"/>
          </a:p>
          <a:p>
            <a:endParaRPr lang="en-US" altLang="ko-KR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6690B7-1307-4C16-96BB-DA356C9BA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1550700"/>
            <a:ext cx="6319218" cy="5200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53AB4-6C4B-451C-85BC-EA22C398F559}"/>
              </a:ext>
            </a:extLst>
          </p:cNvPr>
          <p:cNvSpPr txBox="1"/>
          <p:nvPr/>
        </p:nvSpPr>
        <p:spPr>
          <a:xfrm>
            <a:off x="6382988" y="2784762"/>
            <a:ext cx="5341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</a:t>
            </a:r>
            <a:r>
              <a:rPr lang="ko-KR" altLang="en-US" dirty="0"/>
              <a:t>순환신경망 </a:t>
            </a:r>
            <a:r>
              <a:rPr lang="en-US" altLang="ko-KR" dirty="0"/>
              <a:t>LSTM</a:t>
            </a:r>
            <a:r>
              <a:rPr lang="ko-KR" altLang="en-US" dirty="0"/>
              <a:t>으로 </a:t>
            </a:r>
            <a:r>
              <a:rPr lang="ko-KR" altLang="en-US" dirty="0" err="1"/>
              <a:t>어떤종류의</a:t>
            </a:r>
            <a:r>
              <a:rPr lang="ko-KR" altLang="en-US" dirty="0"/>
              <a:t> 시퀀스 데이터도 생성가능</a:t>
            </a:r>
            <a:r>
              <a:rPr lang="en-US" altLang="ko-KR" dirty="0"/>
              <a:t>(</a:t>
            </a:r>
            <a:r>
              <a:rPr lang="ko-KR" altLang="en-US" dirty="0"/>
              <a:t>음표</a:t>
            </a:r>
            <a:r>
              <a:rPr lang="en-US" altLang="ko-KR" dirty="0"/>
              <a:t>, </a:t>
            </a:r>
            <a:r>
              <a:rPr lang="ko-KR" altLang="en-US" dirty="0"/>
              <a:t>붓질</a:t>
            </a:r>
            <a:r>
              <a:rPr lang="en-US" altLang="ko-KR" dirty="0"/>
              <a:t>)-&gt;(</a:t>
            </a:r>
            <a:r>
              <a:rPr lang="ko-KR" altLang="en-US" dirty="0"/>
              <a:t>음악</a:t>
            </a:r>
            <a:r>
              <a:rPr lang="en-US" altLang="ko-KR" dirty="0"/>
              <a:t>, </a:t>
            </a:r>
            <a:r>
              <a:rPr lang="ko-KR" altLang="en-US" dirty="0"/>
              <a:t>그림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현실에서는 시퀀스 데이터 생성은 구글이 </a:t>
            </a:r>
            <a:r>
              <a:rPr lang="en-US" altLang="ko-KR" dirty="0"/>
              <a:t>2016</a:t>
            </a:r>
            <a:r>
              <a:rPr lang="ko-KR" altLang="en-US" dirty="0"/>
              <a:t>년에 공개한 스마트 답장도 비슷한 기술을 사용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4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9114B5-8DD4-4890-A555-69294E506112}"/>
              </a:ext>
            </a:extLst>
          </p:cNvPr>
          <p:cNvSpPr txBox="1"/>
          <p:nvPr/>
        </p:nvSpPr>
        <p:spPr>
          <a:xfrm>
            <a:off x="225631" y="105013"/>
            <a:ext cx="1186345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8.1.2</a:t>
            </a:r>
            <a:r>
              <a:rPr lang="ko-KR" altLang="en-US" sz="3200" b="1" dirty="0"/>
              <a:t>시퀀스 데이터 생성 방법</a:t>
            </a:r>
            <a:endParaRPr lang="en-US" altLang="ko-KR" sz="3200" b="1" dirty="0"/>
          </a:p>
          <a:p>
            <a:endParaRPr lang="en-US" altLang="ko-KR" dirty="0"/>
          </a:p>
          <a:p>
            <a:r>
              <a:rPr lang="ko-KR" altLang="en-US" sz="1600" dirty="0" err="1"/>
              <a:t>이전토큰을</a:t>
            </a:r>
            <a:r>
              <a:rPr lang="ko-KR" altLang="en-US" sz="1600" dirty="0"/>
              <a:t> 입력으로 사용해 시퀀스의 다음 </a:t>
            </a:r>
            <a:r>
              <a:rPr lang="en-US" altLang="ko-KR" sz="1600" dirty="0"/>
              <a:t>1</a:t>
            </a:r>
            <a:r>
              <a:rPr lang="ko-KR" altLang="en-US" sz="1600" dirty="0"/>
              <a:t>개 또는 몇 개의 토큰을 예측</a:t>
            </a:r>
            <a:r>
              <a:rPr lang="en-US" altLang="ko-KR" sz="1600" dirty="0"/>
              <a:t>.(</a:t>
            </a:r>
            <a:r>
              <a:rPr lang="ko-KR" altLang="en-US" sz="1600" dirty="0"/>
              <a:t>토큰은 보통 단어 또는 글자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err="1"/>
              <a:t>이전토큰이</a:t>
            </a:r>
            <a:r>
              <a:rPr lang="ko-KR" altLang="en-US" sz="1600" dirty="0"/>
              <a:t> 주어지면 </a:t>
            </a:r>
            <a:r>
              <a:rPr lang="ko-KR" altLang="en-US" sz="1600" dirty="0" err="1"/>
              <a:t>다음토큰을</a:t>
            </a:r>
            <a:r>
              <a:rPr lang="ko-KR" altLang="en-US" sz="1600" dirty="0"/>
              <a:t> 예측하는 모델을 훈련하여 시퀀스 데이터를 생성할 수 있음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텍스트의 경우 이런 모델을 언어모델이라 부름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언어모델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이전토큰들이</a:t>
            </a:r>
            <a:r>
              <a:rPr lang="ko-KR" altLang="en-US" sz="1600" dirty="0"/>
              <a:t> 주어졌을 때 다음 토큰의 확률을 모델링할 수 있는 네트워크</a:t>
            </a:r>
            <a:r>
              <a:rPr lang="en-US" altLang="ko-KR" sz="1600" dirty="0"/>
              <a:t>. </a:t>
            </a:r>
            <a:r>
              <a:rPr lang="ko-KR" altLang="en-US" sz="1600" dirty="0"/>
              <a:t>언어의 통계적 구조인 잠재 공간을 탐색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/>
              <a:t>샘플링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새로운 시퀀스 생성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언어모델을 훈련하고 나면 이 모델에서 샘플링 가능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D17064-EDE9-4DDA-808A-90157077F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" r="14646" b="16205"/>
          <a:stretch/>
        </p:blipFill>
        <p:spPr>
          <a:xfrm rot="16200000">
            <a:off x="1563547" y="1950376"/>
            <a:ext cx="3077767" cy="56704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3F2AE-1D06-492B-BEB6-94FC21B58AC7}"/>
              </a:ext>
            </a:extLst>
          </p:cNvPr>
          <p:cNvSpPr txBox="1"/>
          <p:nvPr/>
        </p:nvSpPr>
        <p:spPr>
          <a:xfrm>
            <a:off x="6084123" y="3246726"/>
            <a:ext cx="610787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초기텍스트</a:t>
            </a:r>
            <a:r>
              <a:rPr lang="en-US" altLang="ko-KR" sz="1600" dirty="0"/>
              <a:t>(</a:t>
            </a:r>
            <a:r>
              <a:rPr lang="ko-KR" altLang="en-US" sz="1600" dirty="0"/>
              <a:t>조건 데이터</a:t>
            </a:r>
            <a:r>
              <a:rPr lang="en-US" altLang="ko-KR" sz="1600" dirty="0"/>
              <a:t>) </a:t>
            </a:r>
            <a:r>
              <a:rPr lang="ko-KR" altLang="en-US" sz="1600" dirty="0"/>
              <a:t>주입</a:t>
            </a:r>
            <a:r>
              <a:rPr lang="en-US" altLang="ko-KR" sz="1600" dirty="0"/>
              <a:t>. </a:t>
            </a:r>
            <a:r>
              <a:rPr lang="ko-KR" altLang="en-US" sz="1600" dirty="0"/>
              <a:t>새로운 글자나 단어를 생성</a:t>
            </a:r>
            <a:r>
              <a:rPr lang="en-US" altLang="ko-KR" sz="1600" dirty="0"/>
              <a:t>(</a:t>
            </a:r>
            <a:r>
              <a:rPr lang="ko-KR" altLang="en-US" sz="1600" dirty="0"/>
              <a:t>한번에 여러 개의 토큰 생성 가능</a:t>
            </a:r>
            <a:r>
              <a:rPr lang="en-US" altLang="ko-KR" sz="1600" dirty="0"/>
              <a:t>).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생성된 출력은 다시 입력 데이터로 추가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 과정을 여러 번 반복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결과적으로 모델이 훈련한 데이터 구조가 반영된 임의의 길이를 가진 시퀀스 생성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모델의 출력은 출력가능한 모든 글자에 해당하는 </a:t>
            </a:r>
            <a:r>
              <a:rPr lang="ko-KR" altLang="en-US" sz="1600" dirty="0" err="1"/>
              <a:t>소프트맥스</a:t>
            </a:r>
            <a:r>
              <a:rPr lang="ko-KR" altLang="en-US" sz="1600" dirty="0"/>
              <a:t> 값</a:t>
            </a:r>
            <a:r>
              <a:rPr lang="en-US" altLang="ko-KR" sz="1600" dirty="0"/>
              <a:t>. </a:t>
            </a:r>
            <a:r>
              <a:rPr lang="ko-KR" altLang="en-US" sz="1600" dirty="0"/>
              <a:t>즉 다음 글자의 확률 </a:t>
            </a:r>
            <a:r>
              <a:rPr lang="ko-KR" altLang="en-US" sz="1600" dirty="0" err="1"/>
              <a:t>분표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*LSTM</a:t>
            </a:r>
            <a:r>
              <a:rPr lang="ko-KR" altLang="en-US" sz="1600" dirty="0"/>
              <a:t>을 글자 수준의 신경망 언어 모델이라 부름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667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F7FC38-ECC2-448B-A5BB-B8017E82557C}"/>
              </a:ext>
            </a:extLst>
          </p:cNvPr>
          <p:cNvSpPr txBox="1"/>
          <p:nvPr/>
        </p:nvSpPr>
        <p:spPr>
          <a:xfrm>
            <a:off x="344384" y="243444"/>
            <a:ext cx="1150719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8.1.3</a:t>
            </a:r>
            <a:r>
              <a:rPr lang="ko-KR" altLang="en-US" sz="3200" b="1" dirty="0"/>
              <a:t>샘플링 전략의 중요성</a:t>
            </a:r>
            <a:endParaRPr lang="en-US" altLang="ko-KR" sz="3200" b="1" dirty="0"/>
          </a:p>
          <a:p>
            <a:endParaRPr lang="en-US" altLang="ko-KR" dirty="0"/>
          </a:p>
          <a:p>
            <a:r>
              <a:rPr lang="ko-KR" altLang="en-US" sz="1600" b="1" dirty="0"/>
              <a:t>●탐욕적 샘플링 </a:t>
            </a:r>
            <a:r>
              <a:rPr lang="en-US" altLang="ko-KR" sz="1600" dirty="0"/>
              <a:t>: </a:t>
            </a:r>
            <a:r>
              <a:rPr lang="ko-KR" altLang="en-US" sz="1600" dirty="0"/>
              <a:t>항상 가장 높은 확률을 가진 글자 선택</a:t>
            </a:r>
            <a:r>
              <a:rPr lang="en-US" altLang="ko-KR" sz="1600" dirty="0"/>
              <a:t>. </a:t>
            </a:r>
            <a:r>
              <a:rPr lang="ko-KR" altLang="en-US" sz="1600" dirty="0"/>
              <a:t>단순한 방법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●확률적 샘플링 </a:t>
            </a:r>
            <a:r>
              <a:rPr lang="en-US" altLang="ko-KR" sz="1600" dirty="0"/>
              <a:t>: </a:t>
            </a:r>
            <a:r>
              <a:rPr lang="ko-KR" altLang="en-US" sz="1600" dirty="0"/>
              <a:t>다음 글자의 확률 분포에서 </a:t>
            </a:r>
            <a:r>
              <a:rPr lang="ko-KR" altLang="en-US" sz="1600" dirty="0" err="1"/>
              <a:t>샘플링하는</a:t>
            </a:r>
            <a:r>
              <a:rPr lang="ko-KR" altLang="en-US" sz="1600" dirty="0"/>
              <a:t> 과정에 무작위성을 주입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모델의 </a:t>
            </a:r>
            <a:r>
              <a:rPr lang="ko-KR" altLang="en-US" sz="1600" dirty="0" err="1"/>
              <a:t>소프트맥스</a:t>
            </a:r>
            <a:r>
              <a:rPr lang="ko-KR" altLang="en-US" sz="1600" dirty="0"/>
              <a:t> 출력은 확률적 샘플링에 사용하기 좋음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-&gt;</a:t>
            </a:r>
            <a:r>
              <a:rPr lang="ko-KR" altLang="en-US" sz="1600" dirty="0"/>
              <a:t>샘플링 될 것 같지 않은 글자 샘플링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-&gt;</a:t>
            </a:r>
            <a:r>
              <a:rPr lang="ko-KR" altLang="en-US" sz="1600" dirty="0"/>
              <a:t>실제 같은 새로운 </a:t>
            </a:r>
            <a:r>
              <a:rPr lang="ko-KR" altLang="en-US" sz="1600" dirty="0" err="1"/>
              <a:t>단어만들어</a:t>
            </a:r>
            <a:r>
              <a:rPr lang="ko-KR" altLang="en-US" sz="1600" dirty="0"/>
              <a:t> 재미있고 창의적으로 보이는 문장 생성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확률적 샘플링 과정 중 무작위성의 양을 조절할 방법이 없음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다음 토큰을 샘플링 시 모델이 만든 출력에 집중하는 </a:t>
            </a:r>
            <a:r>
              <a:rPr lang="ko-KR" altLang="en-US" sz="1600" dirty="0" err="1"/>
              <a:t>것가</a:t>
            </a:r>
            <a:r>
              <a:rPr lang="ko-KR" altLang="en-US" sz="1600" dirty="0"/>
              <a:t> 무작위성을 주입하는 것 사이에 균형을 </a:t>
            </a:r>
            <a:r>
              <a:rPr lang="ko-KR" altLang="en-US" sz="1600" dirty="0" err="1"/>
              <a:t>맞춰야함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샘플링 과정에서 확률의 양을 조절하기 위해 </a:t>
            </a:r>
            <a:r>
              <a:rPr lang="ko-KR" altLang="en-US" sz="1600" b="1" dirty="0" err="1">
                <a:solidFill>
                  <a:srgbClr val="FF0000"/>
                </a:solidFill>
              </a:rPr>
              <a:t>소프트맥스</a:t>
            </a:r>
            <a:r>
              <a:rPr lang="ko-KR" altLang="en-US" sz="1600" b="1" dirty="0">
                <a:solidFill>
                  <a:srgbClr val="FF0000"/>
                </a:solidFill>
              </a:rPr>
              <a:t> 온도</a:t>
            </a:r>
            <a:r>
              <a:rPr lang="ko-KR" altLang="en-US" sz="1600" dirty="0"/>
              <a:t>라는 파라미터 사용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 err="1"/>
              <a:t>소프트맥스</a:t>
            </a:r>
            <a:r>
              <a:rPr lang="ko-KR" altLang="en-US" sz="1600" b="1" dirty="0"/>
              <a:t> 온도 </a:t>
            </a:r>
            <a:r>
              <a:rPr lang="en-US" altLang="ko-KR" sz="1600" dirty="0"/>
              <a:t>: </a:t>
            </a:r>
            <a:r>
              <a:rPr lang="ko-KR" altLang="en-US" sz="1600" dirty="0"/>
              <a:t>샘플링에 사용되는 확률분포의 엔트로피 나타냄</a:t>
            </a:r>
            <a:r>
              <a:rPr lang="en-US" altLang="ko-KR" sz="1600" dirty="0"/>
              <a:t>. </a:t>
            </a:r>
            <a:r>
              <a:rPr lang="ko-KR" altLang="en-US" sz="1600" dirty="0"/>
              <a:t>즉 얼마나 놀라운 또는 예상되는 글자를 선택할지 결정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항상 다양한 온도를 실험해서 적절한 값을 찾는 것이 필요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높은 온도 </a:t>
            </a:r>
            <a:r>
              <a:rPr lang="en-US" altLang="ko-KR" sz="1600" dirty="0"/>
              <a:t>-&gt; </a:t>
            </a:r>
            <a:r>
              <a:rPr lang="ko-KR" altLang="en-US" sz="1600" dirty="0"/>
              <a:t>무작위성이 높음 </a:t>
            </a:r>
            <a:r>
              <a:rPr lang="en-US" altLang="ko-KR" sz="1600" dirty="0"/>
              <a:t>-&gt;</a:t>
            </a:r>
            <a:r>
              <a:rPr lang="ko-KR" altLang="en-US" sz="1600" dirty="0"/>
              <a:t>엔트로피 높은 샘플링 분포 </a:t>
            </a:r>
            <a:r>
              <a:rPr lang="en-US" altLang="ko-KR" sz="1600" dirty="0"/>
              <a:t>-&gt; </a:t>
            </a:r>
            <a:r>
              <a:rPr lang="ko-KR" altLang="en-US" sz="1600" dirty="0"/>
              <a:t>놀랍고 생소한 데이터 생성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낮은 온도 </a:t>
            </a:r>
            <a:r>
              <a:rPr lang="en-US" altLang="ko-KR" sz="1600" dirty="0"/>
              <a:t>-&gt; </a:t>
            </a:r>
            <a:r>
              <a:rPr lang="ko-KR" altLang="en-US" sz="1600" dirty="0"/>
              <a:t>훨씬 결정적임    </a:t>
            </a:r>
            <a:r>
              <a:rPr lang="en-US" altLang="ko-KR" sz="1600" dirty="0"/>
              <a:t>-&gt;</a:t>
            </a:r>
            <a:r>
              <a:rPr lang="ko-KR" altLang="en-US" sz="1600" dirty="0"/>
              <a:t>엔트로피 낮은 샘플링 분포 </a:t>
            </a:r>
            <a:r>
              <a:rPr lang="en-US" altLang="ko-KR" sz="1600" dirty="0"/>
              <a:t>-&gt; </a:t>
            </a:r>
            <a:r>
              <a:rPr lang="ko-KR" altLang="en-US" sz="1600" dirty="0"/>
              <a:t>예상할 수 있는 데이터 생성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89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88F9B-FD84-4F3E-92CB-BF88F7ED774D}"/>
              </a:ext>
            </a:extLst>
          </p:cNvPr>
          <p:cNvSpPr txBox="1"/>
          <p:nvPr/>
        </p:nvSpPr>
        <p:spPr>
          <a:xfrm>
            <a:off x="362197" y="332509"/>
            <a:ext cx="1167938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8.1.4 </a:t>
            </a:r>
            <a:r>
              <a:rPr lang="ko-KR" altLang="en-US" sz="3200" b="1" dirty="0"/>
              <a:t>글자수준의 </a:t>
            </a:r>
            <a:r>
              <a:rPr lang="en-US" altLang="ko-KR" sz="3200" b="1" dirty="0"/>
              <a:t>LSTM </a:t>
            </a:r>
            <a:r>
              <a:rPr lang="ko-KR" altLang="en-US" sz="3200" b="1" dirty="0"/>
              <a:t>텍스트 생성 모델 구현</a:t>
            </a:r>
            <a:endParaRPr lang="en-US" altLang="ko-KR" sz="3200" b="1" dirty="0"/>
          </a:p>
          <a:p>
            <a:endParaRPr lang="en-US" altLang="ko-KR" dirty="0"/>
          </a:p>
          <a:p>
            <a:r>
              <a:rPr lang="ko-KR" altLang="en-US" dirty="0"/>
              <a:t>언어모델</a:t>
            </a:r>
            <a:r>
              <a:rPr lang="en-US" altLang="ko-KR" dirty="0"/>
              <a:t> </a:t>
            </a:r>
            <a:r>
              <a:rPr lang="ko-KR" altLang="en-US" dirty="0"/>
              <a:t>학습을 위해 많은 텍스트 데이터 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highlight>
                  <a:srgbClr val="00FFFF"/>
                </a:highlight>
              </a:rPr>
              <a:t>데이터 </a:t>
            </a:r>
            <a:r>
              <a:rPr lang="ko-KR" altLang="en-US" b="1" dirty="0" err="1">
                <a:highlight>
                  <a:srgbClr val="00FFFF"/>
                </a:highlight>
              </a:rPr>
              <a:t>전처리</a:t>
            </a:r>
            <a:r>
              <a:rPr lang="ko-KR" altLang="en-US" b="1" dirty="0"/>
              <a:t> </a:t>
            </a:r>
            <a:endParaRPr lang="en-US" altLang="ko-KR" sz="1600" b="1" dirty="0"/>
          </a:p>
          <a:p>
            <a:r>
              <a:rPr lang="ko-KR" altLang="en-US" sz="1600" dirty="0"/>
              <a:t>학습데이터 소문자로</a:t>
            </a:r>
            <a:r>
              <a:rPr lang="en-US" altLang="ko-KR" sz="1600" dirty="0"/>
              <a:t>, </a:t>
            </a:r>
            <a:r>
              <a:rPr lang="ko-KR" altLang="en-US" sz="1600" dirty="0"/>
              <a:t>글자 시퀀스 </a:t>
            </a:r>
            <a:r>
              <a:rPr lang="ko-KR" altLang="en-US" sz="1600" dirty="0" err="1"/>
              <a:t>백터화하기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b="1" dirty="0">
                <a:highlight>
                  <a:srgbClr val="00FFFF"/>
                </a:highlight>
              </a:rPr>
              <a:t>네트워크 구성 </a:t>
            </a:r>
            <a:endParaRPr lang="en-US" altLang="ko-KR" dirty="0">
              <a:highlight>
                <a:srgbClr val="00FFFF"/>
              </a:highlight>
            </a:endParaRPr>
          </a:p>
          <a:p>
            <a:r>
              <a:rPr lang="ko-KR" altLang="en-US" sz="1400" dirty="0"/>
              <a:t>교재에서는 하나의 </a:t>
            </a:r>
            <a:r>
              <a:rPr lang="en-US" altLang="ko-KR" sz="1400" dirty="0"/>
              <a:t>LSTM</a:t>
            </a:r>
            <a:r>
              <a:rPr lang="ko-KR" altLang="en-US" sz="1400" dirty="0"/>
              <a:t>층과 </a:t>
            </a:r>
            <a:r>
              <a:rPr lang="en-US" altLang="ko-KR" sz="1400" dirty="0"/>
              <a:t>Dense</a:t>
            </a:r>
            <a:r>
              <a:rPr lang="ko-KR" altLang="en-US" sz="1400" dirty="0"/>
              <a:t>분류기로 구성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분류기는 가능한 모든 글자에 대한 </a:t>
            </a:r>
            <a:r>
              <a:rPr lang="ko-KR" altLang="en-US" sz="1400" dirty="0" err="1"/>
              <a:t>소프트맥스</a:t>
            </a:r>
            <a:r>
              <a:rPr lang="ko-KR" altLang="en-US" sz="1400" dirty="0"/>
              <a:t> 출력을 </a:t>
            </a:r>
            <a:r>
              <a:rPr lang="ko-KR" altLang="en-US" sz="1400" dirty="0" err="1"/>
              <a:t>만듬</a:t>
            </a:r>
            <a:r>
              <a:rPr lang="en-US" altLang="ko-KR" sz="1400" dirty="0"/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highlight>
                  <a:srgbClr val="00FFFF"/>
                </a:highlight>
              </a:rPr>
              <a:t>언어모델 훈련과 샘플링</a:t>
            </a:r>
            <a:endParaRPr lang="en-US" altLang="ko-KR" b="1" dirty="0">
              <a:highlight>
                <a:srgbClr val="00FFFF"/>
              </a:highlight>
            </a:endParaRPr>
          </a:p>
          <a:p>
            <a:r>
              <a:rPr lang="ko-KR" altLang="en-US" sz="1400" dirty="0"/>
              <a:t>훈련된 모델과 </a:t>
            </a:r>
            <a:r>
              <a:rPr lang="ko-KR" altLang="en-US" sz="1400" dirty="0" err="1"/>
              <a:t>시드로</a:t>
            </a:r>
            <a:r>
              <a:rPr lang="ko-KR" altLang="en-US" sz="1400" dirty="0"/>
              <a:t> 쓰일 간단한 텍스트 준비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지금까지 생성된 텍스트를 주입해 모델에서 다음 글자에 대한 확률분포를 뽑는다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특정 온도로 이 확률분포의 가중치 조정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가중치가 조정된 분포에서 무작위로 새로운 글자 샘플링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새로운 글자를 생성된 텍스트의 끝에 추가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dirty="0"/>
              <a:t>위 과정을 반복하여 새로운 텍스트 생성 가능</a:t>
            </a:r>
            <a:r>
              <a:rPr lang="en-US" altLang="ko-KR" sz="1400" dirty="0"/>
              <a:t>.</a:t>
            </a:r>
          </a:p>
          <a:p>
            <a:endParaRPr lang="en-US" altLang="ko-KR" dirty="0"/>
          </a:p>
          <a:p>
            <a:r>
              <a:rPr lang="ko-KR" altLang="en-US" sz="1600" dirty="0"/>
              <a:t>결과</a:t>
            </a:r>
            <a:endParaRPr lang="en-US" altLang="ko-KR" sz="1600" dirty="0"/>
          </a:p>
          <a:p>
            <a:r>
              <a:rPr lang="ko-KR" altLang="en-US" sz="1600" dirty="0"/>
              <a:t>낮은 온도에서는 반복적</a:t>
            </a:r>
            <a:r>
              <a:rPr lang="en-US" altLang="ko-KR" sz="1600" dirty="0"/>
              <a:t>, </a:t>
            </a:r>
            <a:r>
              <a:rPr lang="ko-KR" altLang="en-US" sz="1600" dirty="0"/>
              <a:t>예상되는 텍스트 </a:t>
            </a:r>
            <a:r>
              <a:rPr lang="ko-KR" altLang="en-US" sz="1600" dirty="0" err="1"/>
              <a:t>만듬</a:t>
            </a:r>
            <a:r>
              <a:rPr lang="en-US" altLang="ko-KR" sz="1600" dirty="0"/>
              <a:t>. </a:t>
            </a:r>
            <a:r>
              <a:rPr lang="ko-KR" altLang="en-US" sz="1600" dirty="0"/>
              <a:t>높은 온도에서는 국부적인 구조가 무너지고 새로운 단어 창조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네트워크에서 텍스트 생성에 가장 좋은 </a:t>
            </a:r>
            <a:r>
              <a:rPr lang="ko-KR" altLang="en-US" sz="1600" dirty="0" err="1"/>
              <a:t>소프트맥스</a:t>
            </a:r>
            <a:r>
              <a:rPr lang="ko-KR" altLang="en-US" sz="1600" dirty="0"/>
              <a:t> 온도는 </a:t>
            </a:r>
            <a:r>
              <a:rPr lang="en-US" altLang="ko-KR" sz="1600" dirty="0"/>
              <a:t>0.5 / </a:t>
            </a:r>
            <a:r>
              <a:rPr lang="ko-KR" altLang="en-US" sz="1600" dirty="0"/>
              <a:t>항상 다양한 샘플링전략으로 </a:t>
            </a:r>
            <a:r>
              <a:rPr lang="ko-KR" altLang="en-US" sz="1600" dirty="0" err="1"/>
              <a:t>실험해야함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그래서 학습된 구조와 무작위성 사이에 균형을 잘 맞추면 흥미로운 것을 만들 수 있음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309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069D1B-8C36-4892-8CFC-74DE8A67A70B}"/>
              </a:ext>
            </a:extLst>
          </p:cNvPr>
          <p:cNvSpPr txBox="1">
            <a:spLocks/>
          </p:cNvSpPr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en-US" altLang="ko-KR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8.2 </a:t>
            </a:r>
            <a:r>
              <a:rPr lang="ko-KR" alt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딥드림</a:t>
            </a:r>
            <a:endParaRPr lang="ko-KR" alt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9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EEAA98-9172-43D0-ABF9-65D7C17C6896}"/>
              </a:ext>
            </a:extLst>
          </p:cNvPr>
          <p:cNvSpPr txBox="1"/>
          <p:nvPr/>
        </p:nvSpPr>
        <p:spPr>
          <a:xfrm>
            <a:off x="290945" y="267194"/>
            <a:ext cx="1121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8.2.1</a:t>
            </a:r>
            <a:r>
              <a:rPr lang="ko-KR" altLang="en-US" sz="3200" b="1" dirty="0" err="1"/>
              <a:t>케라스</a:t>
            </a:r>
            <a:r>
              <a:rPr lang="ko-KR" altLang="en-US" sz="3200" b="1" dirty="0"/>
              <a:t> </a:t>
            </a:r>
            <a:r>
              <a:rPr lang="ko-KR" altLang="en-US" sz="3200" b="1" dirty="0" err="1"/>
              <a:t>딥드림</a:t>
            </a:r>
            <a:r>
              <a:rPr lang="ko-KR" altLang="en-US" sz="3200" b="1" dirty="0"/>
              <a:t> 구현</a:t>
            </a:r>
            <a:endParaRPr lang="en-US" altLang="ko-KR" sz="3200" b="1" dirty="0"/>
          </a:p>
          <a:p>
            <a:endParaRPr lang="en-US" altLang="ko-KR" dirty="0"/>
          </a:p>
          <a:p>
            <a:r>
              <a:rPr lang="ko-KR" altLang="en-US" dirty="0" err="1"/>
              <a:t>딥드림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합성곱</a:t>
            </a:r>
            <a:r>
              <a:rPr lang="ko-KR" altLang="en-US" dirty="0"/>
              <a:t> 신경망이 학습한 표현을 사용해 예술적으로 이미지를 조작하는 기법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2015</a:t>
            </a:r>
            <a:r>
              <a:rPr lang="ko-KR" altLang="en-US" dirty="0"/>
              <a:t>년 여름 구글이 </a:t>
            </a:r>
            <a:r>
              <a:rPr lang="ko-KR" altLang="en-US" dirty="0" err="1"/>
              <a:t>카페딥러닝</a:t>
            </a:r>
            <a:r>
              <a:rPr lang="ko-KR" altLang="en-US" dirty="0"/>
              <a:t> 라이브러리를 사용해 구현한 것을 처음 공개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딥드림</a:t>
            </a:r>
            <a:r>
              <a:rPr lang="ko-KR" altLang="en-US" dirty="0"/>
              <a:t> 알고리즘은 </a:t>
            </a:r>
            <a:r>
              <a:rPr lang="en-US" altLang="ko-KR" dirty="0"/>
              <a:t>5</a:t>
            </a:r>
            <a:r>
              <a:rPr lang="ko-KR" altLang="en-US" dirty="0"/>
              <a:t>장에서 소개한 </a:t>
            </a:r>
            <a:r>
              <a:rPr lang="ko-KR" altLang="en-US" dirty="0" err="1"/>
              <a:t>컨브넷을</a:t>
            </a:r>
            <a:r>
              <a:rPr lang="ko-KR" altLang="en-US" dirty="0"/>
              <a:t> 거꾸로 실행하는 </a:t>
            </a:r>
            <a:r>
              <a:rPr lang="ko-KR" altLang="en-US" dirty="0" err="1"/>
              <a:t>컨브넷</a:t>
            </a:r>
            <a:r>
              <a:rPr lang="ko-KR" altLang="en-US" dirty="0"/>
              <a:t> 필터 시각화 기법과 거의 동일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네트워크가 학습한 표현을 기반으로 </a:t>
            </a:r>
            <a:r>
              <a:rPr lang="ko-KR" altLang="en-US" dirty="0" err="1"/>
              <a:t>컨브넷을</a:t>
            </a:r>
            <a:r>
              <a:rPr lang="ko-KR" altLang="en-US" dirty="0"/>
              <a:t> 거꾸로 실행해 </a:t>
            </a:r>
            <a:r>
              <a:rPr lang="ko-KR" altLang="en-US" dirty="0" err="1"/>
              <a:t>입력이미지를</a:t>
            </a:r>
            <a:r>
              <a:rPr lang="ko-KR" altLang="en-US" dirty="0"/>
              <a:t> 생성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과정은 이미지 모델이나 </a:t>
            </a:r>
            <a:r>
              <a:rPr lang="ko-KR" altLang="en-US" dirty="0" err="1"/>
              <a:t>컨브넷에</a:t>
            </a:r>
            <a:r>
              <a:rPr lang="ko-KR" altLang="en-US" dirty="0"/>
              <a:t> 국한되지 않음</a:t>
            </a:r>
            <a:r>
              <a:rPr lang="en-US" altLang="ko-KR" dirty="0"/>
              <a:t>.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음악 등에도 적용가능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D2907D-49FC-4050-AA79-7EF0FE70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9" y="3124571"/>
            <a:ext cx="3264888" cy="33296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1FA876-4646-4119-AF4B-796059311261}"/>
              </a:ext>
            </a:extLst>
          </p:cNvPr>
          <p:cNvSpPr txBox="1"/>
          <p:nvPr/>
        </p:nvSpPr>
        <p:spPr>
          <a:xfrm>
            <a:off x="3837377" y="6084907"/>
            <a:ext cx="3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</a:t>
            </a:r>
            <a:r>
              <a:rPr lang="ko-KR" altLang="en-US" dirty="0" err="1"/>
              <a:t>딥드림이</a:t>
            </a:r>
            <a:r>
              <a:rPr lang="ko-KR" altLang="en-US" dirty="0"/>
              <a:t> 출력한 이미지</a:t>
            </a:r>
          </a:p>
        </p:txBody>
      </p:sp>
    </p:spTree>
    <p:extLst>
      <p:ext uri="{BB962C8B-B14F-4D97-AF65-F5344CB8AC3E}">
        <p14:creationId xmlns:p14="http://schemas.microsoft.com/office/powerpoint/2010/main" val="364450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9605F-0C93-4BA8-A68F-14FBC59E0DC9}"/>
              </a:ext>
            </a:extLst>
          </p:cNvPr>
          <p:cNvSpPr txBox="1"/>
          <p:nvPr/>
        </p:nvSpPr>
        <p:spPr>
          <a:xfrm>
            <a:off x="397822" y="104770"/>
            <a:ext cx="1167511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ImageNet</a:t>
            </a:r>
            <a:r>
              <a:rPr lang="ko-KR" altLang="en-US" sz="1400" dirty="0"/>
              <a:t>에서 훈련한 </a:t>
            </a:r>
            <a:r>
              <a:rPr lang="ko-KR" altLang="en-US" sz="1400" dirty="0" err="1"/>
              <a:t>컨브넷으로</a:t>
            </a:r>
            <a:r>
              <a:rPr lang="ko-KR" altLang="en-US" sz="1400" dirty="0"/>
              <a:t> 구현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케라스에는</a:t>
            </a:r>
            <a:r>
              <a:rPr lang="ko-KR" altLang="en-US" sz="1400" dirty="0"/>
              <a:t> </a:t>
            </a:r>
            <a:r>
              <a:rPr lang="en-US" altLang="ko-KR" sz="1400" dirty="0"/>
              <a:t>VGG16, VGG19, </a:t>
            </a:r>
            <a:r>
              <a:rPr lang="en-US" altLang="ko-KR" sz="1400" dirty="0" err="1"/>
              <a:t>Xception</a:t>
            </a:r>
            <a:r>
              <a:rPr lang="en-US" altLang="ko-KR" sz="1400" dirty="0"/>
              <a:t>, ResNet50 </a:t>
            </a:r>
            <a:r>
              <a:rPr lang="ko-KR" altLang="en-US" sz="1400" dirty="0"/>
              <a:t>등 사용가능한 </a:t>
            </a:r>
            <a:r>
              <a:rPr lang="ko-KR" altLang="en-US" sz="1400" dirty="0" err="1"/>
              <a:t>컨브넷이</a:t>
            </a:r>
            <a:r>
              <a:rPr lang="ko-KR" altLang="en-US" sz="1400" dirty="0"/>
              <a:t> 많다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                                                                     </a:t>
            </a:r>
            <a:r>
              <a:rPr lang="en-US" altLang="ko-KR" sz="1400" dirty="0"/>
              <a:t>&lt;-</a:t>
            </a:r>
            <a:r>
              <a:rPr lang="ko-KR" altLang="en-US" sz="1400" dirty="0"/>
              <a:t>교재코드에서는 </a:t>
            </a:r>
            <a:r>
              <a:rPr lang="ko-KR" altLang="en-US" sz="1400" dirty="0" err="1"/>
              <a:t>인셉션</a:t>
            </a:r>
            <a:r>
              <a:rPr lang="ko-KR" altLang="en-US" sz="1400" dirty="0"/>
              <a:t> </a:t>
            </a:r>
            <a:r>
              <a:rPr lang="en-US" altLang="ko-KR" sz="1400" dirty="0"/>
              <a:t>V3</a:t>
            </a:r>
            <a:r>
              <a:rPr lang="ko-KR" altLang="en-US" sz="1400" dirty="0"/>
              <a:t>모델 사용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1.</a:t>
            </a:r>
            <a:r>
              <a:rPr lang="ko-KR" altLang="en-US" sz="1400" b="1" dirty="0" err="1"/>
              <a:t>딥드림</a:t>
            </a:r>
            <a:r>
              <a:rPr lang="ko-KR" altLang="en-US" sz="1400" b="1" dirty="0"/>
              <a:t> 설정하기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최대화하려는 손실에 층의 활성화가 기여할 양을 정함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2.</a:t>
            </a:r>
            <a:r>
              <a:rPr lang="ko-KR" altLang="en-US" sz="1400" b="1" dirty="0" err="1"/>
              <a:t>최대하할</a:t>
            </a:r>
            <a:r>
              <a:rPr lang="ko-KR" altLang="en-US" sz="1400" b="1" dirty="0"/>
              <a:t> 손실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경사상승법으로 최대화할 값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정의</a:t>
            </a:r>
            <a:r>
              <a:rPr lang="en-US" altLang="ko-KR" sz="1400" b="1" dirty="0"/>
              <a:t>  </a:t>
            </a:r>
          </a:p>
          <a:p>
            <a:r>
              <a:rPr lang="en-US" altLang="ko-KR" sz="1400" b="1" dirty="0"/>
              <a:t>3.</a:t>
            </a:r>
            <a:r>
              <a:rPr lang="ko-KR" altLang="en-US" sz="1400" b="1" dirty="0"/>
              <a:t>경사 </a:t>
            </a:r>
            <a:r>
              <a:rPr lang="ko-KR" altLang="en-US" sz="1400" b="1" dirty="0" err="1"/>
              <a:t>상승법</a:t>
            </a:r>
            <a:r>
              <a:rPr lang="ko-KR" altLang="en-US" sz="1400" b="1" dirty="0"/>
              <a:t> 과정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4.</a:t>
            </a:r>
            <a:r>
              <a:rPr lang="ko-KR" altLang="en-US" sz="1400" b="1"/>
              <a:t>딥드림 </a:t>
            </a:r>
            <a:r>
              <a:rPr lang="ko-KR" altLang="en-US" sz="1400" b="1" dirty="0"/>
              <a:t>알고리즘</a:t>
            </a:r>
            <a:endParaRPr lang="en-US" altLang="ko-KR" sz="1400" b="1" dirty="0"/>
          </a:p>
          <a:p>
            <a:r>
              <a:rPr lang="ko-KR" altLang="en-US" sz="1400" dirty="0"/>
              <a:t>이미지를 처리하기 위한 스케일</a:t>
            </a:r>
            <a:r>
              <a:rPr lang="en-US" altLang="ko-KR" sz="1400" dirty="0"/>
              <a:t>(</a:t>
            </a:r>
            <a:r>
              <a:rPr lang="ko-KR" altLang="en-US" sz="1400" dirty="0"/>
              <a:t>옥타브</a:t>
            </a:r>
            <a:r>
              <a:rPr lang="en-US" altLang="ko-KR" sz="1400" dirty="0"/>
              <a:t>) </a:t>
            </a:r>
            <a:r>
              <a:rPr lang="ko-KR" altLang="en-US" sz="1400" dirty="0"/>
              <a:t>리스트를 정의</a:t>
            </a:r>
            <a:r>
              <a:rPr lang="en-US" altLang="ko-KR" sz="1400" dirty="0"/>
              <a:t>. </a:t>
            </a:r>
            <a:r>
              <a:rPr lang="ko-KR" altLang="en-US" sz="1400" dirty="0"/>
              <a:t>스케일은 이전 스케일보다 </a:t>
            </a:r>
            <a:r>
              <a:rPr lang="en-US" altLang="ko-KR" sz="1400" dirty="0"/>
              <a:t>1.4</a:t>
            </a:r>
            <a:r>
              <a:rPr lang="ko-KR" altLang="en-US" sz="1400" dirty="0"/>
              <a:t>배 크게 설정</a:t>
            </a:r>
            <a:r>
              <a:rPr lang="en-US" altLang="ko-KR" sz="1400" dirty="0"/>
              <a:t>(40% </a:t>
            </a:r>
            <a:r>
              <a:rPr lang="ko-KR" altLang="en-US" sz="1400" dirty="0"/>
              <a:t>증가</a:t>
            </a:r>
            <a:r>
              <a:rPr lang="en-US" altLang="ko-KR" sz="1400" dirty="0"/>
              <a:t>)</a:t>
            </a:r>
          </a:p>
          <a:p>
            <a:r>
              <a:rPr lang="en-US" altLang="ko-KR" sz="1600" dirty="0"/>
              <a:t>                                            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      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                                                                 </a:t>
            </a:r>
          </a:p>
          <a:p>
            <a:r>
              <a:rPr lang="en-US" altLang="ko-KR" sz="1600" dirty="0"/>
              <a:t>                                                                                                           &lt;-</a:t>
            </a:r>
            <a:r>
              <a:rPr lang="ko-KR" altLang="en-US" sz="1600" dirty="0" err="1"/>
              <a:t>작은이미지로</a:t>
            </a:r>
            <a:r>
              <a:rPr lang="ko-KR" altLang="en-US" sz="1600" dirty="0"/>
              <a:t> 시작해 크기를 점점 키움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연속적인 단계에서 정의한 손실이 최대화되도록 경사상승법 수행</a:t>
            </a:r>
            <a:r>
              <a:rPr lang="en-US" altLang="ko-KR" sz="1600" dirty="0"/>
              <a:t>. </a:t>
            </a:r>
            <a:r>
              <a:rPr lang="ko-KR" altLang="en-US" sz="1600" dirty="0"/>
              <a:t>경사상승법이 실행된 후 이미지가 </a:t>
            </a:r>
            <a:r>
              <a:rPr lang="en-US" altLang="ko-KR" sz="1600" dirty="0"/>
              <a:t>40% </a:t>
            </a:r>
            <a:r>
              <a:rPr lang="ko-KR" altLang="en-US" sz="1600" dirty="0"/>
              <a:t>증가</a:t>
            </a:r>
            <a:r>
              <a:rPr lang="en-US" altLang="ko-KR" sz="1600" dirty="0"/>
              <a:t>. </a:t>
            </a:r>
            <a:r>
              <a:rPr lang="ko-KR" altLang="en-US" sz="1600" dirty="0"/>
              <a:t>스케일이 증가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스케일을 연속적으로 증가시키면서</a:t>
            </a:r>
            <a:r>
              <a:rPr lang="en-US" altLang="ko-KR" sz="1600" dirty="0"/>
              <a:t>,</a:t>
            </a:r>
            <a:r>
              <a:rPr lang="ko-KR" altLang="en-US" sz="1600" dirty="0"/>
              <a:t> 스케일을 늘린 후 이미지에 손실된 디테일을 </a:t>
            </a:r>
            <a:r>
              <a:rPr lang="ko-KR" altLang="en-US" sz="1600" dirty="0" err="1"/>
              <a:t>재주입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A1E203-27FE-4777-B564-AF3CBA9A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9" y="650922"/>
            <a:ext cx="4762005" cy="9477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B16491-EDDD-496D-BACB-36B441145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22" y="2946288"/>
            <a:ext cx="7746913" cy="2468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4032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711</Words>
  <Application>Microsoft Office PowerPoint</Application>
  <PresentationFormat>와이드스크린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8.1 LSTM으로 텍스트 생성하기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8.1 LSTM으로 텍스트 생성하기</dc:title>
  <dc:creator>이현수</dc:creator>
  <cp:lastModifiedBy>이현수</cp:lastModifiedBy>
  <cp:revision>27</cp:revision>
  <dcterms:created xsi:type="dcterms:W3CDTF">2021-01-06T07:06:32Z</dcterms:created>
  <dcterms:modified xsi:type="dcterms:W3CDTF">2021-01-07T02:26:52Z</dcterms:modified>
</cp:coreProperties>
</file>