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4" r:id="rId17"/>
    <p:sldId id="276" r:id="rId18"/>
    <p:sldId id="277" r:id="rId19"/>
    <p:sldId id="278" r:id="rId20"/>
    <p:sldId id="279" r:id="rId21"/>
    <p:sldId id="280" r:id="rId22"/>
    <p:sldId id="282" r:id="rId23"/>
    <p:sldId id="283" r:id="rId24"/>
    <p:sldId id="284" r:id="rId25"/>
    <p:sldId id="285" r:id="rId26"/>
    <p:sldId id="286" r:id="rId27"/>
    <p:sldId id="26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영환" initials="최영" lastIdx="1" clrIdx="0">
    <p:extLst>
      <p:ext uri="{19B8F6BF-5375-455C-9EA6-DF929625EA0E}">
        <p15:presenceInfo xmlns:p15="http://schemas.microsoft.com/office/powerpoint/2012/main" userId="c489b0ec23478a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E9130-F8C2-4356-B0C5-9EE26627B7B6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7B548-C513-48DF-9110-DA1C05F35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5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4112A-7D45-4AA6-981D-B344E64F9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CF13A8-4F89-4069-9BFB-B2EC013E3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6BBA7-4E31-4720-B007-240B5AB0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4612-D08E-4B70-87EB-9559E92E8516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F3327-7E4A-42A2-B85A-B75AF399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32FAF-F387-452E-A572-771BB197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7963-8DF4-4226-8605-B74D8E121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84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1D703-D2BA-4789-8812-10E781F8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623258-A3D3-4B8D-8EFF-C99ADC707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8D760F-D737-4C92-B8C3-759D1B7F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4612-D08E-4B70-87EB-9559E92E8516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4FFE0-8ADC-4A62-AE80-ECC2C696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4634B3-5639-42BD-956D-10315F9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7963-8DF4-4226-8605-B74D8E121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4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F01C34-A3A1-4E20-9EA2-12C5A1EA6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179DC5-1731-489C-BC6B-330DFA528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C39A9-4571-4A1F-884F-91748DD8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4612-D08E-4B70-87EB-9559E92E8516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585D4-47F8-4614-A7A5-FA6D367B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244A7-8FCF-435B-9BA8-1BE5FB06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7963-8DF4-4226-8605-B74D8E121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7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C3A4C-7ABD-4B43-8578-03265FFF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713B1-2E12-410A-8ECF-B00DE14C8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6D1B3-A9EF-457C-8D7F-7FA96A02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4612-D08E-4B70-87EB-9559E92E8516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F6C872-035D-48A9-B74C-00E0315A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1A7FA-D078-4498-B494-A9A03682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7963-8DF4-4226-8605-B74D8E121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19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190BD-91E3-46C5-929E-D9FC51C9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2BD2B9-8915-412A-834C-C83F34CAF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C95BBA-2768-4481-BE18-2757800C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4612-D08E-4B70-87EB-9559E92E8516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04FE4D-FDE0-4BAC-A4DF-EF5009D0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73ACD1-00DE-48B2-B54B-F80E8861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7963-8DF4-4226-8605-B74D8E121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0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152F6-D615-40BE-9486-76067BA9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4DBD4-ADB6-4136-BBE0-FFC89F0DC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09F489-1293-415D-BFF0-17732B15C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D1CC13-DBF4-466A-9FD2-48CCA9A7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4612-D08E-4B70-87EB-9559E92E8516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D2BF-8C09-41BA-B5ED-1D9C1868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0EA17A-B230-4E13-9D09-9C392EA7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7963-8DF4-4226-8605-B74D8E121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02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AB6BD-A3D6-4AAA-B27B-BFC815A4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30A78C-6CF2-4EB7-B1A3-AF8107F50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FC7038-7E59-4426-89C6-3BA830986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A5EBF5-EF63-4DF3-B76C-22DE3339F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C5716B-3C0C-44AA-BE98-84B16511F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5A7A51-554B-45F4-946C-4BD5BCDC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4612-D08E-4B70-87EB-9559E92E8516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0B87CC-8D9D-4DC6-AC8B-5A5E1FB8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EA86BA-F0B4-4C14-9983-53C29756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7963-8DF4-4226-8605-B74D8E121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1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1B67B-6226-4304-9A09-3D0732DC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63E377-7D2B-4F44-AB5F-7E16DD5E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4612-D08E-4B70-87EB-9559E92E8516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E01BAD-09F4-41A1-B960-8B911308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442B4E-F159-41F0-A071-07D23544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7963-8DF4-4226-8605-B74D8E121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45754D-ABA7-4938-9FFD-7208575FB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4612-D08E-4B70-87EB-9559E92E8516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95ABBD-D60A-4B87-9264-BACB96D07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A9ACED-BCFB-4E95-B228-EC9F1D48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7963-8DF4-4226-8605-B74D8E121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2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25CAF-A517-400F-9653-8F20050E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124A1-BD4F-49CB-AA84-CCB776195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203E97-76D7-40ED-8ECF-D3605E0BC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371DA0-CF58-49B3-B90B-BAB53789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4612-D08E-4B70-87EB-9559E92E8516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89DEB9-6533-4D1A-9428-13E42449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DA23FB-E085-4B5A-95ED-8063558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7963-8DF4-4226-8605-B74D8E121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43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C5EFF-A94D-4DB1-AD52-FACEC7E7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B56F8F-2B63-47B9-9946-6DB341B0D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386A6D-F099-4D20-A7C3-1C4E5A4A5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D92F4E-0282-4D35-9A2A-1868C26E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4612-D08E-4B70-87EB-9559E92E8516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F2F9D-FC9F-46D7-9B31-F5F6ECEC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F015DA-82B4-4F61-B6BB-F1B7A658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7963-8DF4-4226-8605-B74D8E121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57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254D39-BEBB-41C3-BE8B-30E2A658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598574-3F55-4FAF-A737-94FAD6D2C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715A8-C0FA-4B71-B24F-8BFBD859D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14612-D08E-4B70-87EB-9559E92E8516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9DE73-A902-42D0-8C89-40A7C5389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6CACB-9344-439A-AD50-525C8F6F2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F7963-8DF4-4226-8605-B74D8E121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2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.emf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69586" y="2023670"/>
            <a:ext cx="78488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100" dirty="0">
                <a:latin typeface="Sandoll 고딕Neo2유니 06 Bd" pitchFamily="34" charset="-127"/>
                <a:ea typeface="Sandoll 고딕Neo2유니 06 Bd" pitchFamily="34" charset="-127"/>
              </a:rPr>
              <a:t>5</a:t>
            </a:r>
            <a:r>
              <a:rPr lang="ko-KR" altLang="en-US" sz="8100" dirty="0">
                <a:latin typeface="Sandoll 고딕Neo2유니 06 Bd" pitchFamily="34" charset="-127"/>
                <a:ea typeface="Sandoll 고딕Neo2유니 06 Bd" pitchFamily="34" charset="-127"/>
              </a:rPr>
              <a:t>장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69586" y="3568823"/>
            <a:ext cx="7636804" cy="1553593"/>
          </a:xfrm>
          <a:prstGeom prst="rect">
            <a:avLst/>
          </a:prstGeom>
          <a:solidFill>
            <a:srgbClr val="103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Sandoll 고딕Neo1유니코드 03 Lt" pitchFamily="34" charset="-127"/>
                <a:ea typeface="Sandoll 고딕Neo1유니코드 03 Lt" pitchFamily="34" charset="-127"/>
              </a:rPr>
              <a:t>컴퓨터 비전을 위한 딥러닝</a:t>
            </a:r>
          </a:p>
        </p:txBody>
      </p:sp>
    </p:spTree>
    <p:extLst>
      <p:ext uri="{BB962C8B-B14F-4D97-AF65-F5344CB8AC3E}">
        <p14:creationId xmlns:p14="http://schemas.microsoft.com/office/powerpoint/2010/main" val="3059116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F486A2-F255-4E12-BC7C-0B8CB2AFF612}"/>
              </a:ext>
            </a:extLst>
          </p:cNvPr>
          <p:cNvSpPr txBox="1"/>
          <p:nvPr/>
        </p:nvSpPr>
        <p:spPr>
          <a:xfrm>
            <a:off x="1035728" y="328474"/>
            <a:ext cx="1012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5.1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합성곱</a:t>
            </a:r>
            <a:r>
              <a:rPr lang="ko-KR" altLang="en-US" sz="2000" dirty="0"/>
              <a:t> 신경망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4919F-8743-4D1F-8595-19C470BDCDC0}"/>
              </a:ext>
            </a:extLst>
          </p:cNvPr>
          <p:cNvSpPr txBox="1"/>
          <p:nvPr/>
        </p:nvSpPr>
        <p:spPr>
          <a:xfrm>
            <a:off x="707252" y="1005972"/>
            <a:ext cx="101205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합성 곱의 핵심적인 파라미터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 err="1"/>
              <a:t>입력으로부터</a:t>
            </a:r>
            <a:r>
              <a:rPr lang="ko-KR" altLang="en-US" dirty="0"/>
              <a:t> 뽑아낼 패치의 크기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특성 </a:t>
            </a:r>
            <a:r>
              <a:rPr lang="ko-KR" altLang="en-US" dirty="0" err="1"/>
              <a:t>맵의</a:t>
            </a:r>
            <a:r>
              <a:rPr lang="ko-KR" altLang="en-US" dirty="0"/>
              <a:t> 출력 길이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 </a:t>
            </a:r>
            <a:r>
              <a:rPr lang="ko-KR" altLang="en-US" dirty="0"/>
              <a:t>예시 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Conv2D(</a:t>
            </a:r>
            <a:r>
              <a:rPr lang="en-US" altLang="ko-KR" dirty="0" err="1"/>
              <a:t>ouput_depth</a:t>
            </a:r>
            <a:r>
              <a:rPr lang="en-US" altLang="ko-KR" dirty="0"/>
              <a:t>, (</a:t>
            </a:r>
            <a:r>
              <a:rPr lang="en-US" altLang="ko-KR" dirty="0" err="1"/>
              <a:t>window_height</a:t>
            </a:r>
            <a:r>
              <a:rPr lang="en-US" altLang="ko-KR" dirty="0"/>
              <a:t>, </a:t>
            </a:r>
            <a:r>
              <a:rPr lang="en-US" altLang="ko-KR" dirty="0" err="1"/>
              <a:t>window_width</a:t>
            </a:r>
            <a:r>
              <a:rPr lang="en-US" altLang="ko-KR" dirty="0"/>
              <a:t>))</a:t>
            </a:r>
          </a:p>
          <a:p>
            <a:r>
              <a:rPr lang="ko-KR" altLang="en-US" dirty="0"/>
              <a:t>위와 같이 첫 번째와 두 번째 매개변수로 전달됨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합성 곱 연산 작동방식</a:t>
            </a:r>
            <a:endParaRPr lang="en-US" altLang="ko-KR" dirty="0"/>
          </a:p>
          <a:p>
            <a:r>
              <a:rPr lang="en-US" altLang="ko-KR" dirty="0"/>
              <a:t>3D </a:t>
            </a:r>
            <a:r>
              <a:rPr lang="ko-KR" altLang="en-US" dirty="0"/>
              <a:t>입력 특성 맵 위를 </a:t>
            </a:r>
            <a:r>
              <a:rPr lang="en-US" altLang="ko-KR" dirty="0"/>
              <a:t>3 x 3 </a:t>
            </a:r>
            <a:r>
              <a:rPr lang="ko-KR" altLang="en-US" dirty="0"/>
              <a:t>또는 </a:t>
            </a:r>
            <a:r>
              <a:rPr lang="en-US" altLang="ko-KR" dirty="0"/>
              <a:t>5 x 5 </a:t>
            </a:r>
            <a:r>
              <a:rPr lang="ko-KR" altLang="en-US" dirty="0"/>
              <a:t>크기의 윈도우가 </a:t>
            </a:r>
            <a:endParaRPr lang="en-US" altLang="ko-KR" dirty="0"/>
          </a:p>
          <a:p>
            <a:r>
              <a:rPr lang="ko-KR" altLang="en-US" dirty="0" err="1"/>
              <a:t>슬라이딩하면서</a:t>
            </a:r>
            <a:r>
              <a:rPr lang="en-US" altLang="ko-KR" dirty="0"/>
              <a:t> </a:t>
            </a:r>
            <a:r>
              <a:rPr lang="ko-KR" altLang="en-US" dirty="0"/>
              <a:t>모든 위치에서</a:t>
            </a:r>
            <a:r>
              <a:rPr lang="en-US" altLang="ko-KR" dirty="0"/>
              <a:t> </a:t>
            </a:r>
            <a:r>
              <a:rPr lang="ko-KR" altLang="en-US" dirty="0"/>
              <a:t>패치를 추출하는 방식으로 작동함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출력 높이와 너비</a:t>
            </a:r>
            <a:endParaRPr lang="en-US" altLang="ko-KR" dirty="0"/>
          </a:p>
          <a:p>
            <a:r>
              <a:rPr lang="ko-KR" altLang="en-US" dirty="0"/>
              <a:t>입력의 높이</a:t>
            </a:r>
            <a:r>
              <a:rPr lang="en-US" altLang="ko-KR" dirty="0"/>
              <a:t>, </a:t>
            </a:r>
            <a:r>
              <a:rPr lang="ko-KR" altLang="en-US" dirty="0"/>
              <a:t>너비와 다를 수 있음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이유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경계문제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스트라이드의</a:t>
            </a:r>
            <a:r>
              <a:rPr lang="ko-KR" altLang="en-US" dirty="0"/>
              <a:t> 사용 여부에 따라 다름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C6456C-F256-4D61-9929-03C0CF4EF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088" y="728584"/>
            <a:ext cx="4194378" cy="523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0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F486A2-F255-4E12-BC7C-0B8CB2AFF612}"/>
              </a:ext>
            </a:extLst>
          </p:cNvPr>
          <p:cNvSpPr txBox="1"/>
          <p:nvPr/>
        </p:nvSpPr>
        <p:spPr>
          <a:xfrm>
            <a:off x="1035728" y="328474"/>
            <a:ext cx="1012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5.1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합성곱</a:t>
            </a:r>
            <a:r>
              <a:rPr lang="ko-KR" altLang="en-US" sz="2000" dirty="0"/>
              <a:t> 신경망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25096-7E9D-4D17-AEF2-331118EB4606}"/>
              </a:ext>
            </a:extLst>
          </p:cNvPr>
          <p:cNvSpPr txBox="1"/>
          <p:nvPr/>
        </p:nvSpPr>
        <p:spPr>
          <a:xfrm>
            <a:off x="1035728" y="905522"/>
            <a:ext cx="101205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경계문제와 패딩의 이해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패딩 미적용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), </a:t>
            </a:r>
            <a:r>
              <a:rPr lang="ko-KR" altLang="en-US" dirty="0"/>
              <a:t>패딩 적용</a:t>
            </a:r>
            <a:r>
              <a:rPr lang="en-US" altLang="ko-KR" dirty="0"/>
              <a:t>(</a:t>
            </a:r>
            <a:r>
              <a:rPr lang="ko-KR" altLang="en-US" dirty="0"/>
              <a:t>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패딩</a:t>
            </a:r>
            <a:endParaRPr lang="en-US" altLang="ko-KR" dirty="0"/>
          </a:p>
          <a:p>
            <a:r>
              <a:rPr lang="ko-KR" altLang="en-US" dirty="0"/>
              <a:t>입력 특성 </a:t>
            </a:r>
            <a:r>
              <a:rPr lang="ko-KR" altLang="en-US" dirty="0" err="1"/>
              <a:t>맵의</a:t>
            </a:r>
            <a:r>
              <a:rPr lang="ko-KR" altLang="en-US" dirty="0"/>
              <a:t> 가장자리에 적절한 개수의 행과 열을 추가함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모든 입력타일에 합성 곱 윈도우의 중앙을 위치시킬 수 있음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 </a:t>
            </a:r>
            <a:r>
              <a:rPr lang="ko-KR" altLang="en-US" dirty="0"/>
              <a:t>입력과 동일한 높이와 너비를 가진 출력 특성 </a:t>
            </a:r>
            <a:r>
              <a:rPr lang="ko-KR" altLang="en-US" dirty="0" err="1"/>
              <a:t>맵을</a:t>
            </a:r>
            <a:r>
              <a:rPr lang="ko-KR" altLang="en-US" dirty="0"/>
              <a:t> 얻음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31D923-876F-4F71-A8E4-C2737D298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28" y="1312618"/>
            <a:ext cx="4009159" cy="21109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8F96AD-A9BD-40B0-87C5-807DE69CB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296" y="1306254"/>
            <a:ext cx="5372566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7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F486A2-F255-4E12-BC7C-0B8CB2AFF612}"/>
              </a:ext>
            </a:extLst>
          </p:cNvPr>
          <p:cNvSpPr txBox="1"/>
          <p:nvPr/>
        </p:nvSpPr>
        <p:spPr>
          <a:xfrm>
            <a:off x="1035728" y="328474"/>
            <a:ext cx="1012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5.1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합성곱</a:t>
            </a:r>
            <a:r>
              <a:rPr lang="ko-KR" altLang="en-US" sz="2000" dirty="0"/>
              <a:t> 신경망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EB5BC-EE96-4BDC-B8CE-CC5F72E64DEB}"/>
              </a:ext>
            </a:extLst>
          </p:cNvPr>
          <p:cNvSpPr txBox="1"/>
          <p:nvPr/>
        </p:nvSpPr>
        <p:spPr>
          <a:xfrm>
            <a:off x="958788" y="994298"/>
            <a:ext cx="101974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합성곱</a:t>
            </a:r>
            <a:r>
              <a:rPr lang="ko-KR" altLang="en-US" dirty="0"/>
              <a:t> </a:t>
            </a:r>
            <a:r>
              <a:rPr lang="ko-KR" altLang="en-US" dirty="0" err="1"/>
              <a:t>스트라이드</a:t>
            </a:r>
            <a:r>
              <a:rPr lang="ko-KR" altLang="en-US" dirty="0"/>
              <a:t> 이해하기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스트라이드</a:t>
            </a:r>
            <a:r>
              <a:rPr lang="en-US" altLang="ko-KR" dirty="0"/>
              <a:t>(stride)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두번의 연속적인 윈도우 사이의 거리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실전에서는 드물게 사용되는 합성 곱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그러나 어떤 </a:t>
            </a:r>
            <a:r>
              <a:rPr lang="ko-KR" altLang="en-US" dirty="0" err="1"/>
              <a:t>맵에서는</a:t>
            </a:r>
            <a:r>
              <a:rPr lang="ko-KR" altLang="en-US" dirty="0"/>
              <a:t> 유용하게 사용될 수 있음</a:t>
            </a:r>
            <a:endParaRPr lang="en-US" altLang="ko-KR" dirty="0"/>
          </a:p>
          <a:p>
            <a:r>
              <a:rPr lang="en-US" altLang="ko-KR" dirty="0"/>
              <a:t>    Ex)</a:t>
            </a:r>
            <a:r>
              <a:rPr lang="ko-KR" altLang="en-US" dirty="0"/>
              <a:t> 연산속도를 빠르게 해야 하는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6A2FD4-524F-43C4-BD6D-07517D67A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88" y="4122334"/>
            <a:ext cx="5227773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71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F486A2-F255-4E12-BC7C-0B8CB2AFF612}"/>
              </a:ext>
            </a:extLst>
          </p:cNvPr>
          <p:cNvSpPr txBox="1"/>
          <p:nvPr/>
        </p:nvSpPr>
        <p:spPr>
          <a:xfrm>
            <a:off x="1035728" y="328474"/>
            <a:ext cx="1012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5.1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합성곱</a:t>
            </a:r>
            <a:r>
              <a:rPr lang="ko-KR" altLang="en-US" sz="2000" dirty="0"/>
              <a:t> 신경망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808C4-6CFD-499B-8448-D7A2260938D1}"/>
              </a:ext>
            </a:extLst>
          </p:cNvPr>
          <p:cNvSpPr txBox="1"/>
          <p:nvPr/>
        </p:nvSpPr>
        <p:spPr>
          <a:xfrm>
            <a:off x="1035727" y="932155"/>
            <a:ext cx="101205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5.1.2 </a:t>
            </a:r>
            <a:r>
              <a:rPr lang="ko-KR" altLang="en-US" dirty="0"/>
              <a:t>최대 </a:t>
            </a:r>
            <a:r>
              <a:rPr lang="ko-KR" altLang="en-US" dirty="0" err="1"/>
              <a:t>풀링</a:t>
            </a:r>
            <a:r>
              <a:rPr lang="ko-KR" altLang="en-US" dirty="0"/>
              <a:t> 연산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최대 </a:t>
            </a:r>
            <a:r>
              <a:rPr lang="ko-KR" altLang="en-US" dirty="0" err="1"/>
              <a:t>풀링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입력 특성 </a:t>
            </a:r>
            <a:r>
              <a:rPr lang="ko-KR" altLang="en-US" dirty="0" err="1"/>
              <a:t>맵에서</a:t>
            </a:r>
            <a:r>
              <a:rPr lang="ko-KR" altLang="en-US" dirty="0"/>
              <a:t> 윈도우에 맞는 패치를 추출하고 각 채널별로 최댓값을 출력함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최댓값 추출 연산을 사용함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합성 곱과의 가장 큰 차이점</a:t>
            </a:r>
            <a:endParaRPr lang="en-US" altLang="ko-KR" dirty="0"/>
          </a:p>
          <a:p>
            <a:r>
              <a:rPr lang="ko-KR" altLang="en-US" dirty="0"/>
              <a:t>    일반적으로 </a:t>
            </a:r>
            <a:r>
              <a:rPr lang="en-US" altLang="ko-KR" dirty="0"/>
              <a:t>2 x 2 </a:t>
            </a:r>
            <a:r>
              <a:rPr lang="ko-KR" altLang="en-US" dirty="0"/>
              <a:t>윈도우와 </a:t>
            </a:r>
            <a:r>
              <a:rPr lang="ko-KR" altLang="en-US" dirty="0" err="1"/>
              <a:t>스트라이드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를 사용하여 </a:t>
            </a:r>
            <a:r>
              <a:rPr lang="ko-KR" altLang="en-US" dirty="0" err="1"/>
              <a:t>특성맵을</a:t>
            </a:r>
            <a:r>
              <a:rPr lang="ko-KR" altLang="en-US" dirty="0"/>
              <a:t> 절반 크기로 다운 </a:t>
            </a:r>
            <a:r>
              <a:rPr lang="ko-KR" altLang="en-US" dirty="0" err="1"/>
              <a:t>샘플링함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 </a:t>
            </a:r>
            <a:r>
              <a:rPr lang="ko-KR" altLang="en-US" dirty="0"/>
              <a:t>예시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4F46CBC-61E4-4659-AE54-469507A09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27" y="3896986"/>
            <a:ext cx="2837293" cy="26325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9974876-C6CE-4B1B-B0E0-4301C26E5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677" y="3985763"/>
            <a:ext cx="2098642" cy="22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06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F486A2-F255-4E12-BC7C-0B8CB2AFF612}"/>
              </a:ext>
            </a:extLst>
          </p:cNvPr>
          <p:cNvSpPr txBox="1"/>
          <p:nvPr/>
        </p:nvSpPr>
        <p:spPr>
          <a:xfrm>
            <a:off x="1035728" y="328474"/>
            <a:ext cx="1012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5.1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합성곱</a:t>
            </a:r>
            <a:r>
              <a:rPr lang="ko-KR" altLang="en-US" sz="2000" dirty="0"/>
              <a:t> 신경망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DB9C7-C6AE-4232-AE97-B0C0F2B2321A}"/>
              </a:ext>
            </a:extLst>
          </p:cNvPr>
          <p:cNvSpPr txBox="1"/>
          <p:nvPr/>
        </p:nvSpPr>
        <p:spPr>
          <a:xfrm>
            <a:off x="1035727" y="1013822"/>
            <a:ext cx="10120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합성 곱으로만 이루어진 모델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6C9179D-97ED-4313-8585-CBF9FD98C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24" y="1399131"/>
            <a:ext cx="5825283" cy="14683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EB4CC8-86E3-45CD-9690-DDCC6ABFB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23" y="2778711"/>
            <a:ext cx="5825283" cy="31730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AF62A3-F286-49C4-A578-03FD0FF9F707}"/>
              </a:ext>
            </a:extLst>
          </p:cNvPr>
          <p:cNvSpPr txBox="1"/>
          <p:nvPr/>
        </p:nvSpPr>
        <p:spPr>
          <a:xfrm>
            <a:off x="6861007" y="1336987"/>
            <a:ext cx="5330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문제점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특성의 공간적 계층 구조를 학습하는데 도움이 되지 않음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가중치 파라미터가 모델의 크기에 비해 너무 많음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CA7EE-C0AB-44C1-A6FA-C600F847A5D9}"/>
              </a:ext>
            </a:extLst>
          </p:cNvPr>
          <p:cNvSpPr txBox="1"/>
          <p:nvPr/>
        </p:nvSpPr>
        <p:spPr>
          <a:xfrm>
            <a:off x="6861006" y="3387114"/>
            <a:ext cx="5330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다운 샘플링을 하는 이유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처리할 특성 </a:t>
            </a:r>
            <a:r>
              <a:rPr lang="ko-KR" altLang="en-US" dirty="0" err="1"/>
              <a:t>맵의</a:t>
            </a:r>
            <a:r>
              <a:rPr lang="ko-KR" altLang="en-US" dirty="0"/>
              <a:t> 가중치 개수 감소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필터의 공간적인 계층 구조 구성</a:t>
            </a:r>
          </a:p>
        </p:txBody>
      </p:sp>
    </p:spTree>
    <p:extLst>
      <p:ext uri="{BB962C8B-B14F-4D97-AF65-F5344CB8AC3E}">
        <p14:creationId xmlns:p14="http://schemas.microsoft.com/office/powerpoint/2010/main" val="4102641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BE5AD-044F-4BF2-96B6-3C5C4DDA9D63}"/>
              </a:ext>
            </a:extLst>
          </p:cNvPr>
          <p:cNvSpPr txBox="1"/>
          <p:nvPr/>
        </p:nvSpPr>
        <p:spPr>
          <a:xfrm>
            <a:off x="1035728" y="328474"/>
            <a:ext cx="10120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5.2</a:t>
            </a:r>
            <a:r>
              <a:rPr lang="ko-KR" altLang="en-US" sz="3000" dirty="0"/>
              <a:t> 소규모 데이터셋에서 밑바닥부터 </a:t>
            </a:r>
            <a:r>
              <a:rPr lang="ko-KR" altLang="en-US" sz="3000" dirty="0" err="1"/>
              <a:t>컨브넷</a:t>
            </a:r>
            <a:r>
              <a:rPr lang="ko-KR" altLang="en-US" sz="3000" dirty="0"/>
              <a:t> 훈련하기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14471-6A94-4A01-A7A9-D3FCBCB29057}"/>
              </a:ext>
            </a:extLst>
          </p:cNvPr>
          <p:cNvSpPr txBox="1"/>
          <p:nvPr/>
        </p:nvSpPr>
        <p:spPr>
          <a:xfrm>
            <a:off x="1035728" y="1262109"/>
            <a:ext cx="101205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살펴볼 내용</a:t>
            </a:r>
            <a:endParaRPr lang="en-US" altLang="ko-KR" sz="2000" dirty="0"/>
          </a:p>
          <a:p>
            <a:r>
              <a:rPr lang="ko-KR" altLang="en-US" sz="2000" dirty="0"/>
              <a:t>    보유한 소규모 데이터셋을 사용하여 처음부터 새로운 모델을 훈련하는 방법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 증식</a:t>
            </a:r>
            <a:r>
              <a:rPr lang="en-US" altLang="ko-KR" sz="2000" dirty="0"/>
              <a:t>(Data</a:t>
            </a:r>
            <a:r>
              <a:rPr lang="ko-KR" altLang="en-US" sz="2000" dirty="0"/>
              <a:t> </a:t>
            </a:r>
            <a:r>
              <a:rPr lang="en-US" altLang="ko-KR" sz="2000" dirty="0"/>
              <a:t>augmentation)</a:t>
            </a:r>
          </a:p>
          <a:p>
            <a:r>
              <a:rPr lang="ko-KR" altLang="en-US" sz="2000" dirty="0"/>
              <a:t>    컴퓨터 비전에서 과대적합을 줄이기 위한 강력한 방법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기존 훈련 샘플로부터 더 많은 훈련 데이터를 생성하는 방법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 증식의 목표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모델 훈련 시 정확히 같은 데이터를 두 번 만나지 않도록 하는 것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모델이 데이터의 여러 측면을 학습하면 일반화에 도움이 됨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01446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F486A2-F255-4E12-BC7C-0B8CB2AFF612}"/>
              </a:ext>
            </a:extLst>
          </p:cNvPr>
          <p:cNvSpPr txBox="1"/>
          <p:nvPr/>
        </p:nvSpPr>
        <p:spPr>
          <a:xfrm>
            <a:off x="1035728" y="328474"/>
            <a:ext cx="1012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5.2</a:t>
            </a:r>
            <a:r>
              <a:rPr lang="ko-KR" altLang="en-US" sz="2000" dirty="0"/>
              <a:t> 소규모 데이터셋에서 밑바닥부터 </a:t>
            </a:r>
            <a:r>
              <a:rPr lang="ko-KR" altLang="en-US" sz="2000" dirty="0" err="1"/>
              <a:t>컨브넷</a:t>
            </a:r>
            <a:r>
              <a:rPr lang="ko-KR" altLang="en-US" sz="2000" dirty="0"/>
              <a:t> 훈련하기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AD6F1-725B-42A2-9989-B7B6BD429989}"/>
              </a:ext>
            </a:extLst>
          </p:cNvPr>
          <p:cNvSpPr txBox="1"/>
          <p:nvPr/>
        </p:nvSpPr>
        <p:spPr>
          <a:xfrm>
            <a:off x="1035727" y="949911"/>
            <a:ext cx="101205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5.2.1 </a:t>
            </a:r>
            <a:r>
              <a:rPr lang="ko-KR" altLang="en-US" dirty="0"/>
              <a:t>작은 데이터셋 문제에서 </a:t>
            </a:r>
            <a:r>
              <a:rPr lang="ko-KR" altLang="en-US" dirty="0" err="1"/>
              <a:t>딥러닝의</a:t>
            </a:r>
            <a:r>
              <a:rPr lang="ko-KR" altLang="en-US" dirty="0"/>
              <a:t> 타당성</a:t>
            </a:r>
            <a:endParaRPr lang="en-US" altLang="ko-KR" dirty="0"/>
          </a:p>
          <a:p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딥러닝의</a:t>
            </a:r>
            <a:r>
              <a:rPr lang="ko-KR" altLang="en-US" dirty="0"/>
              <a:t> 근본적인 특징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훈련 데이터에서 특성 공학의 수작업 없이 흥미로운 특성을 찾을 수 있는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- </a:t>
            </a:r>
            <a:r>
              <a:rPr lang="ko-KR" altLang="en-US" dirty="0"/>
              <a:t>이는 훈련샘플이 </a:t>
            </a:r>
            <a:r>
              <a:rPr lang="ko-KR" altLang="en-US" dirty="0" err="1"/>
              <a:t>많아야만</a:t>
            </a:r>
            <a:r>
              <a:rPr lang="ko-KR" altLang="en-US" dirty="0"/>
              <a:t> 가능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많은 샘플 </a:t>
            </a:r>
            <a:r>
              <a:rPr lang="en-US" altLang="ko-KR" dirty="0"/>
              <a:t>: </a:t>
            </a:r>
            <a:r>
              <a:rPr lang="ko-KR" altLang="en-US" dirty="0"/>
              <a:t>상대적임</a:t>
            </a:r>
            <a:endParaRPr lang="en-US" altLang="ko-KR" dirty="0"/>
          </a:p>
          <a:p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복잡한 문제를 푸는 </a:t>
            </a:r>
            <a:r>
              <a:rPr lang="ko-KR" altLang="en-US" dirty="0" err="1"/>
              <a:t>컨브넷을</a:t>
            </a:r>
            <a:r>
              <a:rPr lang="ko-KR" altLang="en-US" dirty="0"/>
              <a:t> 수십 개의 샘플만 사용해서 훈련하는 것은 불가능함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컨브넷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지역적이고 평행이동으로 변하지 않는 특성을 학습</a:t>
            </a:r>
            <a:endParaRPr lang="en-US" altLang="ko-KR" dirty="0"/>
          </a:p>
          <a:p>
            <a:r>
              <a:rPr lang="en-US" altLang="ko-KR" dirty="0"/>
              <a:t>    -&gt; </a:t>
            </a:r>
            <a:r>
              <a:rPr lang="ko-KR" altLang="en-US" dirty="0"/>
              <a:t>지각에 관한 문제에서 매우 효율적으로 데이터를 사용함</a:t>
            </a:r>
          </a:p>
          <a:p>
            <a:r>
              <a:rPr lang="en-US" altLang="ko-KR" dirty="0"/>
              <a:t>    =&gt; </a:t>
            </a:r>
            <a:r>
              <a:rPr lang="ko-KR" altLang="en-US" dirty="0"/>
              <a:t>매우 작은 이미지 데이터셋에서 어떤 종류의 특성 공학을 사용하지 않고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</a:t>
            </a:r>
            <a:r>
              <a:rPr lang="ko-KR" altLang="en-US" dirty="0" err="1"/>
              <a:t>컨브넷을</a:t>
            </a:r>
            <a:r>
              <a:rPr lang="ko-KR" altLang="en-US" dirty="0"/>
              <a:t> 처음부터 훈련해도 괜찮은 결과가 뽑힘</a:t>
            </a:r>
          </a:p>
          <a:p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딥러닝 모델 </a:t>
            </a:r>
            <a:r>
              <a:rPr lang="en-US" altLang="ko-KR" dirty="0"/>
              <a:t>: </a:t>
            </a:r>
            <a:r>
              <a:rPr lang="ko-KR" altLang="en-US" dirty="0"/>
              <a:t>태생적으로 매우 다목적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대규모 데이터셋에서 훈련시킨 모델을 조금만 변경해서 완전히 다른 문제에 적용이 가능</a:t>
            </a:r>
          </a:p>
        </p:txBody>
      </p:sp>
    </p:spTree>
    <p:extLst>
      <p:ext uri="{BB962C8B-B14F-4D97-AF65-F5344CB8AC3E}">
        <p14:creationId xmlns:p14="http://schemas.microsoft.com/office/powerpoint/2010/main" val="626961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F486A2-F255-4E12-BC7C-0B8CB2AFF612}"/>
              </a:ext>
            </a:extLst>
          </p:cNvPr>
          <p:cNvSpPr txBox="1"/>
          <p:nvPr/>
        </p:nvSpPr>
        <p:spPr>
          <a:xfrm>
            <a:off x="1035728" y="328474"/>
            <a:ext cx="1012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5.2</a:t>
            </a:r>
            <a:r>
              <a:rPr lang="ko-KR" altLang="en-US" sz="2000" dirty="0"/>
              <a:t> 소규모 데이터셋에서 밑바닥부터 </a:t>
            </a:r>
            <a:r>
              <a:rPr lang="ko-KR" altLang="en-US" sz="2000" dirty="0" err="1"/>
              <a:t>컨브넷</a:t>
            </a:r>
            <a:r>
              <a:rPr lang="ko-KR" altLang="en-US" sz="2000" dirty="0"/>
              <a:t> 훈련하기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AD6F1-725B-42A2-9989-B7B6BD429989}"/>
              </a:ext>
            </a:extLst>
          </p:cNvPr>
          <p:cNvSpPr txBox="1"/>
          <p:nvPr/>
        </p:nvSpPr>
        <p:spPr>
          <a:xfrm>
            <a:off x="1035728" y="1028343"/>
            <a:ext cx="10120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5.2.2 </a:t>
            </a:r>
            <a:r>
              <a:rPr lang="ko-KR" altLang="en-US" dirty="0"/>
              <a:t>데이터 </a:t>
            </a:r>
            <a:r>
              <a:rPr lang="ko-KR" altLang="en-US" dirty="0" err="1"/>
              <a:t>내려받기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 </a:t>
            </a:r>
            <a:r>
              <a:rPr lang="en-US" altLang="ko-KR" dirty="0"/>
              <a:t>5-4 </a:t>
            </a:r>
            <a:r>
              <a:rPr lang="ko-KR" altLang="en-US" dirty="0"/>
              <a:t>훈련</a:t>
            </a:r>
            <a:r>
              <a:rPr lang="en-US" altLang="ko-KR" dirty="0"/>
              <a:t>, </a:t>
            </a:r>
            <a:r>
              <a:rPr lang="ko-KR" altLang="en-US" dirty="0"/>
              <a:t>검증</a:t>
            </a:r>
            <a:r>
              <a:rPr lang="en-US" altLang="ko-KR" dirty="0"/>
              <a:t>, </a:t>
            </a:r>
            <a:r>
              <a:rPr lang="ko-KR" altLang="en-US" dirty="0"/>
              <a:t>테스트 폴더로 이미지 복사하기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9A0571-2D24-4945-A0E4-CB310B1BD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28" y="1951672"/>
            <a:ext cx="5988145" cy="45778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B483BB-06F2-4B4E-B614-0A49313AA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119" y="1951671"/>
            <a:ext cx="4387617" cy="457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03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5F20D0-F5AD-4038-B328-4703584793FB}"/>
              </a:ext>
            </a:extLst>
          </p:cNvPr>
          <p:cNvSpPr txBox="1"/>
          <p:nvPr/>
        </p:nvSpPr>
        <p:spPr>
          <a:xfrm>
            <a:off x="1035728" y="328474"/>
            <a:ext cx="1012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5.2</a:t>
            </a:r>
            <a:r>
              <a:rPr lang="ko-KR" altLang="en-US" sz="2000" dirty="0"/>
              <a:t> 소규모 데이터셋에서 밑바닥부터 </a:t>
            </a:r>
            <a:r>
              <a:rPr lang="ko-KR" altLang="en-US" sz="2000" dirty="0" err="1"/>
              <a:t>컨브넷</a:t>
            </a:r>
            <a:r>
              <a:rPr lang="ko-KR" altLang="en-US" sz="2000" dirty="0"/>
              <a:t> 훈련하기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985A6A-75DF-45C1-B292-126484BDF8A4}"/>
              </a:ext>
            </a:extLst>
          </p:cNvPr>
          <p:cNvSpPr txBox="1"/>
          <p:nvPr/>
        </p:nvSpPr>
        <p:spPr>
          <a:xfrm>
            <a:off x="997166" y="807480"/>
            <a:ext cx="10153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5.2.3 </a:t>
            </a:r>
            <a:r>
              <a:rPr lang="ko-KR" altLang="en-US" dirty="0"/>
              <a:t>네트워크 구성하기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 </a:t>
            </a:r>
            <a:r>
              <a:rPr lang="en-US" altLang="ko-KR" dirty="0"/>
              <a:t>5-5 </a:t>
            </a:r>
            <a:r>
              <a:rPr lang="ko-KR" altLang="en-US" dirty="0"/>
              <a:t>강아지 </a:t>
            </a:r>
            <a:r>
              <a:rPr lang="en-US" altLang="ko-KR" dirty="0"/>
              <a:t>vs. </a:t>
            </a:r>
            <a:r>
              <a:rPr lang="ko-KR" altLang="en-US" dirty="0"/>
              <a:t>고양이 분류를 위한 소규모 </a:t>
            </a:r>
            <a:r>
              <a:rPr lang="ko-KR" altLang="en-US" dirty="0" err="1"/>
              <a:t>컨브넷</a:t>
            </a:r>
            <a:r>
              <a:rPr lang="ko-KR" altLang="en-US" dirty="0"/>
              <a:t> 만들기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EDBF7F-D65D-4A90-ACA2-611A366FA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65" y="1809706"/>
            <a:ext cx="5261591" cy="36911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43FB8D-EDE5-4E14-894A-2879EA484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14" y="1808367"/>
            <a:ext cx="4794021" cy="486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87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47C0B6-CB48-4BAD-8EDB-9775C2E5D6B9}"/>
              </a:ext>
            </a:extLst>
          </p:cNvPr>
          <p:cNvSpPr txBox="1"/>
          <p:nvPr/>
        </p:nvSpPr>
        <p:spPr>
          <a:xfrm>
            <a:off x="1035728" y="328474"/>
            <a:ext cx="1012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5.2</a:t>
            </a:r>
            <a:r>
              <a:rPr lang="ko-KR" altLang="en-US" sz="2000" dirty="0"/>
              <a:t> 소규모 데이터셋에서 밑바닥부터 </a:t>
            </a:r>
            <a:r>
              <a:rPr lang="ko-KR" altLang="en-US" sz="2000" dirty="0" err="1"/>
              <a:t>컨브넷</a:t>
            </a:r>
            <a:r>
              <a:rPr lang="ko-KR" altLang="en-US" sz="2000" dirty="0"/>
              <a:t> 훈련하기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CB44D7-624F-477C-89AC-E31655AEF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28" y="1307983"/>
            <a:ext cx="6915270" cy="1710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6AC9E4-64E3-4774-B629-51F7B77B8854}"/>
              </a:ext>
            </a:extLst>
          </p:cNvPr>
          <p:cNvSpPr txBox="1"/>
          <p:nvPr/>
        </p:nvSpPr>
        <p:spPr>
          <a:xfrm>
            <a:off x="1035728" y="798990"/>
            <a:ext cx="741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</a:t>
            </a:r>
            <a:r>
              <a:rPr lang="en-US" altLang="ko-KR" dirty="0"/>
              <a:t>5-6 </a:t>
            </a:r>
            <a:r>
              <a:rPr lang="ko-KR" altLang="en-US" dirty="0"/>
              <a:t>모델의 훈련 설정하기</a:t>
            </a:r>
          </a:p>
        </p:txBody>
      </p:sp>
    </p:spTree>
    <p:extLst>
      <p:ext uri="{BB962C8B-B14F-4D97-AF65-F5344CB8AC3E}">
        <p14:creationId xmlns:p14="http://schemas.microsoft.com/office/powerpoint/2010/main" val="180653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개체 2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592" imgH="591" progId="TCLayout.ActiveDocument.1">
                  <p:embed/>
                </p:oleObj>
              </mc:Choice>
              <mc:Fallback>
                <p:oleObj name="think-cell Slide" r:id="rId14" imgW="592" imgH="591" progId="TCLayout.ActiveDocument.1">
                  <p:embed/>
                  <p:pic>
                    <p:nvPicPr>
                      <p:cNvPr id="23" name="개체 22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2186639" y="188641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atin typeface="Sandoll 고딕Neo2유니 06 Bd" pitchFamily="34" charset="-127"/>
                <a:ea typeface="Sandoll 고딕Neo2유니 06 Bd" pitchFamily="34" charset="-127"/>
              </a:rPr>
              <a:t>목차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1519389" y="1484785"/>
            <a:ext cx="5944762" cy="1126145"/>
            <a:chOff x="-4611" y="1484784"/>
            <a:chExt cx="5944762" cy="1126145"/>
          </a:xfrm>
        </p:grpSpPr>
        <p:grpSp>
          <p:nvGrpSpPr>
            <p:cNvPr id="21" name="그룹 20"/>
            <p:cNvGrpSpPr/>
            <p:nvPr>
              <p:custDataLst>
                <p:tags r:id="rId12"/>
              </p:custDataLst>
            </p:nvPr>
          </p:nvGrpSpPr>
          <p:grpSpPr>
            <a:xfrm>
              <a:off x="-4611" y="1484784"/>
              <a:ext cx="5944762" cy="1126145"/>
              <a:chOff x="689673" y="2889348"/>
              <a:chExt cx="6052954" cy="588409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689673" y="2890614"/>
                <a:ext cx="702978" cy="487601"/>
              </a:xfrm>
              <a:prstGeom prst="rect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Sandoll 고딕Neo1유니코드 03 Lt" pitchFamily="34" charset="-127"/>
                    <a:ea typeface="Sandoll 고딕Neo1유니코드 03 Lt" pitchFamily="34" charset="-127"/>
                  </a:rPr>
                  <a:t>5.1</a:t>
                </a:r>
                <a:endParaRPr lang="ko-KR" altLang="en-US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3" name="평행 사변형 12"/>
              <p:cNvSpPr/>
              <p:nvPr/>
            </p:nvSpPr>
            <p:spPr>
              <a:xfrm rot="5400000">
                <a:off x="1458776" y="2818574"/>
                <a:ext cx="585241" cy="726789"/>
              </a:xfrm>
              <a:prstGeom prst="parallelogram">
                <a:avLst/>
              </a:prstGeom>
              <a:solidFill>
                <a:srgbClr val="246A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오각형 16"/>
              <p:cNvSpPr/>
              <p:nvPr/>
            </p:nvSpPr>
            <p:spPr>
              <a:xfrm>
                <a:off x="2103963" y="2986818"/>
                <a:ext cx="4638664" cy="490939"/>
              </a:xfrm>
              <a:prstGeom prst="homePlate">
                <a:avLst/>
              </a:prstGeom>
              <a:solidFill>
                <a:srgbClr val="4481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587014" y="1943974"/>
              <a:ext cx="4035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합성곱</a:t>
              </a:r>
              <a:r>
                <a:rPr lang="ko-KR" altLang="en-US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 신경망 소개</a:t>
              </a: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519390" y="2767722"/>
            <a:ext cx="6304803" cy="1021318"/>
            <a:chOff x="-4611" y="2626123"/>
            <a:chExt cx="6304803" cy="1021318"/>
          </a:xfrm>
        </p:grpSpPr>
        <p:grpSp>
          <p:nvGrpSpPr>
            <p:cNvPr id="25" name="그룹 24"/>
            <p:cNvGrpSpPr/>
            <p:nvPr>
              <p:custDataLst>
                <p:tags r:id="rId8"/>
              </p:custDataLst>
            </p:nvPr>
          </p:nvGrpSpPr>
          <p:grpSpPr>
            <a:xfrm>
              <a:off x="-4611" y="2626123"/>
              <a:ext cx="6304803" cy="1021318"/>
              <a:chOff x="675166" y="3737816"/>
              <a:chExt cx="6304803" cy="576508"/>
            </a:xfrm>
          </p:grpSpPr>
          <p:sp>
            <p:nvSpPr>
              <p:cNvPr id="10" name="직사각형 9"/>
              <p:cNvSpPr/>
              <p:nvPr>
                <p:custDataLst>
                  <p:tags r:id="rId9"/>
                </p:custDataLst>
              </p:nvPr>
            </p:nvSpPr>
            <p:spPr>
              <a:xfrm>
                <a:off x="675166" y="3737942"/>
                <a:ext cx="731162" cy="487601"/>
              </a:xfrm>
              <a:prstGeom prst="rect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Sandoll 고딕Neo1유니코드 03 Lt" pitchFamily="34" charset="-127"/>
                    <a:ea typeface="Sandoll 고딕Neo1유니코드 03 Lt" pitchFamily="34" charset="-127"/>
                  </a:rPr>
                  <a:t>5.2</a:t>
                </a:r>
                <a:endParaRPr lang="ko-KR" altLang="en-US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4" name="평행 사변형 13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1438238" y="3701571"/>
                <a:ext cx="576508" cy="648997"/>
              </a:xfrm>
              <a:prstGeom prst="parallelogram">
                <a:avLst/>
              </a:prstGeom>
              <a:solidFill>
                <a:srgbClr val="01AC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오각형 17"/>
              <p:cNvSpPr/>
              <p:nvPr>
                <p:custDataLst>
                  <p:tags r:id="rId11"/>
                </p:custDataLst>
              </p:nvPr>
            </p:nvSpPr>
            <p:spPr>
              <a:xfrm>
                <a:off x="2038237" y="3834206"/>
                <a:ext cx="4941732" cy="480118"/>
              </a:xfrm>
              <a:prstGeom prst="homePlate">
                <a:avLst/>
              </a:prstGeom>
              <a:solidFill>
                <a:srgbClr val="04BE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586136" y="2950271"/>
              <a:ext cx="43540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소규모 데이터셋에서 밑바닥부터</a:t>
              </a:r>
              <a:endParaRPr lang="en-US" altLang="ko-KR" dirty="0">
                <a:solidFill>
                  <a:schemeClr val="bg1"/>
                </a:solidFill>
                <a:latin typeface="Sandoll 고딕Neo1유니코드 03 Lt" pitchFamily="34" charset="-127"/>
                <a:ea typeface="Sandoll 고딕Neo1유니코드 03 Lt" pitchFamily="34" charset="-127"/>
              </a:endParaRPr>
            </a:p>
            <a:p>
              <a:r>
                <a:rPr lang="ko-KR" altLang="en-US" dirty="0" err="1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컨브넷</a:t>
              </a:r>
              <a:r>
                <a:rPr lang="ko-KR" altLang="en-US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 훈련하기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524002" y="3908209"/>
            <a:ext cx="6660231" cy="1032959"/>
            <a:chOff x="1" y="3694611"/>
            <a:chExt cx="6660231" cy="1032959"/>
          </a:xfrm>
        </p:grpSpPr>
        <p:grpSp>
          <p:nvGrpSpPr>
            <p:cNvPr id="24" name="그룹 23"/>
            <p:cNvGrpSpPr/>
            <p:nvPr>
              <p:custDataLst>
                <p:tags r:id="rId4"/>
              </p:custDataLst>
            </p:nvPr>
          </p:nvGrpSpPr>
          <p:grpSpPr>
            <a:xfrm>
              <a:off x="1" y="3694611"/>
              <a:ext cx="6660231" cy="1032959"/>
              <a:chOff x="675165" y="4590792"/>
              <a:chExt cx="6660231" cy="583078"/>
            </a:xfrm>
          </p:grpSpPr>
          <p:sp>
            <p:nvSpPr>
              <p:cNvPr id="11" name="직사각형 10"/>
              <p:cNvSpPr/>
              <p:nvPr>
                <p:custDataLst>
                  <p:tags r:id="rId5"/>
                </p:custDataLst>
              </p:nvPr>
            </p:nvSpPr>
            <p:spPr>
              <a:xfrm>
                <a:off x="675165" y="4591804"/>
                <a:ext cx="730657" cy="487601"/>
              </a:xfrm>
              <a:prstGeom prst="rect">
                <a:avLst/>
              </a:prstGeom>
              <a:solidFill>
                <a:srgbClr val="103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Sandoll 고딕Neo1유니코드 03 Lt" pitchFamily="34" charset="-127"/>
                    <a:ea typeface="Sandoll 고딕Neo1유니코드 03 Lt" pitchFamily="34" charset="-127"/>
                  </a:rPr>
                  <a:t>5.3</a:t>
                </a:r>
                <a:endParaRPr lang="ko-KR" altLang="en-US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5" name="평행 사변형 14"/>
              <p:cNvSpPr/>
              <p:nvPr>
                <p:custDataLst>
                  <p:tags r:id="rId6"/>
                </p:custDataLst>
              </p:nvPr>
            </p:nvSpPr>
            <p:spPr>
              <a:xfrm rot="5400000">
                <a:off x="1436605" y="4557832"/>
                <a:ext cx="583078" cy="648997"/>
              </a:xfrm>
              <a:prstGeom prst="parallelogram">
                <a:avLst/>
              </a:prstGeom>
              <a:solidFill>
                <a:srgbClr val="0C2E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오각형 18"/>
              <p:cNvSpPr/>
              <p:nvPr>
                <p:custDataLst>
                  <p:tags r:id="rId7"/>
                </p:custDataLst>
              </p:nvPr>
            </p:nvSpPr>
            <p:spPr>
              <a:xfrm>
                <a:off x="2051478" y="4686109"/>
                <a:ext cx="5283918" cy="487705"/>
              </a:xfrm>
              <a:prstGeom prst="homePlate">
                <a:avLst/>
              </a:prstGeom>
              <a:solidFill>
                <a:srgbClr val="103E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585257" y="4131018"/>
              <a:ext cx="3346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사전 훈련된 </a:t>
              </a:r>
              <a:r>
                <a:rPr lang="ko-KR" altLang="en-US" dirty="0" err="1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컨브넷</a:t>
              </a:r>
              <a:r>
                <a:rPr lang="ko-KR" altLang="en-US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 사용하기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524000" y="5120266"/>
            <a:ext cx="7092280" cy="1045039"/>
            <a:chOff x="0" y="4834662"/>
            <a:chExt cx="7092280" cy="1045039"/>
          </a:xfrm>
        </p:grpSpPr>
        <p:grpSp>
          <p:nvGrpSpPr>
            <p:cNvPr id="22" name="그룹 21"/>
            <p:cNvGrpSpPr/>
            <p:nvPr>
              <p:custDataLst>
                <p:tags r:id="rId3"/>
              </p:custDataLst>
            </p:nvPr>
          </p:nvGrpSpPr>
          <p:grpSpPr>
            <a:xfrm>
              <a:off x="0" y="4834662"/>
              <a:ext cx="7092280" cy="1045039"/>
              <a:chOff x="675164" y="5523581"/>
              <a:chExt cx="7092280" cy="589897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675164" y="5527908"/>
                <a:ext cx="731163" cy="48760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Sandoll 고딕Neo1유니코드 03 Lt" pitchFamily="34" charset="-127"/>
                    <a:ea typeface="Sandoll 고딕Neo1유니코드 03 Lt" pitchFamily="34" charset="-127"/>
                  </a:rPr>
                  <a:t>5.4</a:t>
                </a:r>
                <a:endParaRPr lang="ko-KR" altLang="en-US" dirty="0">
                  <a:latin typeface="Sandoll 고딕Neo1유니코드 03 Lt" pitchFamily="34" charset="-127"/>
                  <a:ea typeface="Sandoll 고딕Neo1유니코드 03 Lt" pitchFamily="34" charset="-127"/>
                </a:endParaRPr>
              </a:p>
            </p:txBody>
          </p:sp>
          <p:sp>
            <p:nvSpPr>
              <p:cNvPr id="16" name="평행 사변형 15"/>
              <p:cNvSpPr/>
              <p:nvPr/>
            </p:nvSpPr>
            <p:spPr>
              <a:xfrm rot="5400000">
                <a:off x="1434852" y="5494031"/>
                <a:ext cx="589897" cy="648997"/>
              </a:xfrm>
              <a:prstGeom prst="parallelogram">
                <a:avLst/>
              </a:prstGeom>
              <a:solidFill>
                <a:srgbClr val="1F1F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" name="오각형 19"/>
              <p:cNvSpPr/>
              <p:nvPr/>
            </p:nvSpPr>
            <p:spPr>
              <a:xfrm>
                <a:off x="2050749" y="5613711"/>
                <a:ext cx="5716695" cy="497866"/>
              </a:xfrm>
              <a:prstGeom prst="homePlat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584378" y="5224540"/>
              <a:ext cx="3346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컨브넷</a:t>
              </a:r>
              <a:r>
                <a:rPr lang="ko-KR" altLang="en-US" dirty="0">
                  <a:solidFill>
                    <a:schemeClr val="bg1"/>
                  </a:solidFill>
                  <a:latin typeface="Sandoll 고딕Neo1유니코드 03 Lt" pitchFamily="34" charset="-127"/>
                  <a:ea typeface="Sandoll 고딕Neo1유니코드 03 Lt" pitchFamily="34" charset="-127"/>
                </a:rPr>
                <a:t> 학습 시각화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3818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B5CE2-A267-4C37-9C8D-0146E6747F5F}"/>
              </a:ext>
            </a:extLst>
          </p:cNvPr>
          <p:cNvSpPr txBox="1"/>
          <p:nvPr/>
        </p:nvSpPr>
        <p:spPr>
          <a:xfrm>
            <a:off x="1035728" y="328474"/>
            <a:ext cx="1012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5.2</a:t>
            </a:r>
            <a:r>
              <a:rPr lang="ko-KR" altLang="en-US" sz="2000" dirty="0"/>
              <a:t> 소규모 데이터셋에서 밑바닥부터 </a:t>
            </a:r>
            <a:r>
              <a:rPr lang="ko-KR" altLang="en-US" sz="2000" dirty="0" err="1"/>
              <a:t>컨브넷</a:t>
            </a:r>
            <a:r>
              <a:rPr lang="ko-KR" altLang="en-US" sz="2000" dirty="0"/>
              <a:t> 훈련하기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4CCCCD-623C-4104-BA5B-013F856A50C3}"/>
              </a:ext>
            </a:extLst>
          </p:cNvPr>
          <p:cNvSpPr txBox="1"/>
          <p:nvPr/>
        </p:nvSpPr>
        <p:spPr>
          <a:xfrm>
            <a:off x="1035728" y="798990"/>
            <a:ext cx="101205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5.2.4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네트워크 주입 과정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사진 파일을 읽음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JPEG </a:t>
            </a:r>
            <a:r>
              <a:rPr lang="ko-KR" altLang="en-US" dirty="0"/>
              <a:t>콘텐츠를 </a:t>
            </a:r>
            <a:r>
              <a:rPr lang="en-US" altLang="ko-KR" dirty="0"/>
              <a:t>RGB </a:t>
            </a:r>
            <a:r>
              <a:rPr lang="ko-KR" altLang="en-US" dirty="0"/>
              <a:t>픽셀 값으로 디코딩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부동 소수 타입의 </a:t>
            </a:r>
            <a:r>
              <a:rPr lang="ko-KR" altLang="en-US" dirty="0" err="1"/>
              <a:t>텐서로</a:t>
            </a:r>
            <a:r>
              <a:rPr lang="ko-KR" altLang="en-US" dirty="0"/>
              <a:t> 변환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픽셀값의</a:t>
            </a:r>
            <a:r>
              <a:rPr lang="ko-KR" altLang="en-US" dirty="0"/>
              <a:t> 스케일을 </a:t>
            </a:r>
            <a:r>
              <a:rPr lang="en-US" altLang="ko-KR" dirty="0"/>
              <a:t>[0,1] </a:t>
            </a:r>
            <a:r>
              <a:rPr lang="ko-KR" altLang="en-US" dirty="0"/>
              <a:t>사이로 조정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ImageDataGenerator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이미지 파일을 </a:t>
            </a:r>
            <a:r>
              <a:rPr lang="ko-KR" altLang="en-US" dirty="0" err="1"/>
              <a:t>전처리된</a:t>
            </a:r>
            <a:r>
              <a:rPr lang="ko-KR" altLang="en-US" dirty="0"/>
              <a:t> 배치 </a:t>
            </a:r>
            <a:r>
              <a:rPr lang="ko-KR" altLang="en-US" dirty="0" err="1"/>
              <a:t>텐서로</a:t>
            </a:r>
            <a:r>
              <a:rPr lang="ko-KR" altLang="en-US" dirty="0"/>
              <a:t> 자동으로 바꿔주는 파이썬 </a:t>
            </a:r>
            <a:r>
              <a:rPr lang="ko-KR" altLang="en-US" dirty="0" err="1"/>
              <a:t>제너레이터를</a:t>
            </a:r>
            <a:r>
              <a:rPr lang="ko-KR" altLang="en-US" dirty="0"/>
              <a:t> 생성함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171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046717-5D3C-4894-8043-B4E097BE9701}"/>
              </a:ext>
            </a:extLst>
          </p:cNvPr>
          <p:cNvSpPr txBox="1"/>
          <p:nvPr/>
        </p:nvSpPr>
        <p:spPr>
          <a:xfrm>
            <a:off x="1035728" y="328474"/>
            <a:ext cx="1012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5.2</a:t>
            </a:r>
            <a:r>
              <a:rPr lang="ko-KR" altLang="en-US" sz="2000" dirty="0"/>
              <a:t> 소규모 데이터셋에서 밑바닥부터 </a:t>
            </a:r>
            <a:r>
              <a:rPr lang="ko-KR" altLang="en-US" sz="2000" dirty="0" err="1"/>
              <a:t>컨브넷</a:t>
            </a:r>
            <a:r>
              <a:rPr lang="ko-KR" altLang="en-US" sz="2000" dirty="0"/>
              <a:t> 훈련하기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4249AD-9C3B-4362-BC1D-DD2689616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28" y="1328118"/>
            <a:ext cx="6888903" cy="4291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8FD222-AFAE-4ABF-B22D-12B6DEDBDE91}"/>
              </a:ext>
            </a:extLst>
          </p:cNvPr>
          <p:cNvSpPr txBox="1"/>
          <p:nvPr/>
        </p:nvSpPr>
        <p:spPr>
          <a:xfrm>
            <a:off x="1035728" y="843685"/>
            <a:ext cx="1012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</a:t>
            </a:r>
            <a:r>
              <a:rPr lang="en-US" altLang="ko-KR" dirty="0"/>
              <a:t>5-7 </a:t>
            </a:r>
            <a:r>
              <a:rPr lang="en-US" altLang="ko-KR" dirty="0" err="1"/>
              <a:t>ImageDataGenerator</a:t>
            </a:r>
            <a:r>
              <a:rPr lang="en-US" altLang="ko-KR" dirty="0"/>
              <a:t> </a:t>
            </a:r>
            <a:r>
              <a:rPr lang="ko-KR" altLang="en-US" dirty="0"/>
              <a:t>를 사용하여 디렉터리에서 이미지 읽기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471535-F5BD-4506-A087-B78B687C5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875" y="1369963"/>
            <a:ext cx="5424540" cy="242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51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046717-5D3C-4894-8043-B4E097BE9701}"/>
              </a:ext>
            </a:extLst>
          </p:cNvPr>
          <p:cNvSpPr txBox="1"/>
          <p:nvPr/>
        </p:nvSpPr>
        <p:spPr>
          <a:xfrm>
            <a:off x="1035728" y="328474"/>
            <a:ext cx="1012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5.2</a:t>
            </a:r>
            <a:r>
              <a:rPr lang="ko-KR" altLang="en-US" sz="2000" dirty="0"/>
              <a:t> 소규모 데이터셋에서 밑바닥부터 </a:t>
            </a:r>
            <a:r>
              <a:rPr lang="ko-KR" altLang="en-US" sz="2000" dirty="0" err="1"/>
              <a:t>컨브넷</a:t>
            </a:r>
            <a:r>
              <a:rPr lang="ko-KR" altLang="en-US" sz="2000" dirty="0"/>
              <a:t> 훈련하기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DE80EC-E0C0-4F6B-8593-E1863DF17E6E}"/>
              </a:ext>
            </a:extLst>
          </p:cNvPr>
          <p:cNvSpPr txBox="1"/>
          <p:nvPr/>
        </p:nvSpPr>
        <p:spPr>
          <a:xfrm>
            <a:off x="1035728" y="880119"/>
            <a:ext cx="1012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</a:t>
            </a:r>
            <a:r>
              <a:rPr lang="en-US" altLang="ko-KR" dirty="0"/>
              <a:t>5-10 </a:t>
            </a:r>
            <a:r>
              <a:rPr lang="ko-KR" altLang="en-US" dirty="0"/>
              <a:t>훈련의 정확도와 손실 그래프 그리기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B18970-0AF3-40E4-B74D-6E80D6E70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28" y="1331944"/>
            <a:ext cx="5060272" cy="43391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952C84-B25F-46DB-94E7-AA8EC4D21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130" y="1249451"/>
            <a:ext cx="3475021" cy="43209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FA6D68-2608-4207-9D05-88DC01D046BC}"/>
              </a:ext>
            </a:extLst>
          </p:cNvPr>
          <p:cNvSpPr txBox="1"/>
          <p:nvPr/>
        </p:nvSpPr>
        <p:spPr>
          <a:xfrm>
            <a:off x="1035728" y="5823751"/>
            <a:ext cx="1012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</a:t>
            </a:r>
            <a:r>
              <a:rPr lang="en-US" altLang="ko-KR" dirty="0"/>
              <a:t>: </a:t>
            </a:r>
            <a:r>
              <a:rPr lang="ko-KR" altLang="en-US" dirty="0"/>
              <a:t>과대적합의 특성을 보여주는 그래프가 </a:t>
            </a:r>
            <a:r>
              <a:rPr lang="ko-KR" altLang="en-US" dirty="0" err="1"/>
              <a:t>그려짐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837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046717-5D3C-4894-8043-B4E097BE9701}"/>
              </a:ext>
            </a:extLst>
          </p:cNvPr>
          <p:cNvSpPr txBox="1"/>
          <p:nvPr/>
        </p:nvSpPr>
        <p:spPr>
          <a:xfrm>
            <a:off x="1035728" y="328474"/>
            <a:ext cx="1012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5.2</a:t>
            </a:r>
            <a:r>
              <a:rPr lang="ko-KR" altLang="en-US" sz="2000" dirty="0"/>
              <a:t> 소규모 데이터셋에서 밑바닥부터 </a:t>
            </a:r>
            <a:r>
              <a:rPr lang="ko-KR" altLang="en-US" sz="2000" dirty="0" err="1"/>
              <a:t>컨브넷</a:t>
            </a:r>
            <a:r>
              <a:rPr lang="ko-KR" altLang="en-US" sz="2000" dirty="0"/>
              <a:t> 훈련하기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2F7177-0A05-4BF4-BE01-BBD660AC4C75}"/>
              </a:ext>
            </a:extLst>
          </p:cNvPr>
          <p:cNvSpPr txBox="1"/>
          <p:nvPr/>
        </p:nvSpPr>
        <p:spPr>
          <a:xfrm>
            <a:off x="1035728" y="861134"/>
            <a:ext cx="10120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5.2.5 </a:t>
            </a:r>
            <a:r>
              <a:rPr lang="ko-KR" altLang="en-US" dirty="0"/>
              <a:t>데이터 증식 사용하기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 </a:t>
            </a:r>
            <a:r>
              <a:rPr lang="en-US" altLang="ko-KR" dirty="0"/>
              <a:t>5-11 </a:t>
            </a:r>
            <a:r>
              <a:rPr lang="en-US" altLang="ko-KR" dirty="0" err="1"/>
              <a:t>ImageDataGenerator</a:t>
            </a:r>
            <a:r>
              <a:rPr lang="ko-KR" altLang="en-US" dirty="0"/>
              <a:t>를 사용하여 데이터 증식 설정하기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7D6935-E4DC-4552-A290-BF3CA4B4A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28" y="1784464"/>
            <a:ext cx="3536746" cy="2189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211FF5-5D78-44C3-B6ED-1D1756A823C3}"/>
              </a:ext>
            </a:extLst>
          </p:cNvPr>
          <p:cNvSpPr txBox="1"/>
          <p:nvPr/>
        </p:nvSpPr>
        <p:spPr>
          <a:xfrm>
            <a:off x="4755472" y="1784464"/>
            <a:ext cx="6400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rotation_range</a:t>
            </a:r>
            <a:endParaRPr lang="en-US" altLang="ko-KR" dirty="0"/>
          </a:p>
          <a:p>
            <a:r>
              <a:rPr lang="ko-KR" altLang="en-US" dirty="0"/>
              <a:t>랜덤하게 사진을 회전시킬 각도 범위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width_shift_range</a:t>
            </a:r>
            <a:r>
              <a:rPr lang="en-US" altLang="ko-KR" dirty="0"/>
              <a:t>, </a:t>
            </a:r>
            <a:r>
              <a:rPr lang="en-US" altLang="ko-KR" dirty="0" err="1"/>
              <a:t>height_shift_range</a:t>
            </a:r>
            <a:endParaRPr lang="en-US" altLang="ko-KR" dirty="0"/>
          </a:p>
          <a:p>
            <a:r>
              <a:rPr lang="ko-KR" altLang="en-US" dirty="0"/>
              <a:t>사진을 수평과 수직으로 랜덤하게 평행 이동시킬 범위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shear_range</a:t>
            </a:r>
            <a:endParaRPr lang="en-US" altLang="ko-KR" dirty="0"/>
          </a:p>
          <a:p>
            <a:r>
              <a:rPr lang="ko-KR" altLang="en-US" dirty="0"/>
              <a:t>랜덤하게 전단 변환을 적용할 각도 범위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zoom_range</a:t>
            </a:r>
            <a:endParaRPr lang="en-US" altLang="ko-KR" dirty="0"/>
          </a:p>
          <a:p>
            <a:r>
              <a:rPr lang="ko-KR" altLang="en-US" dirty="0"/>
              <a:t>랜덤하게 사진을 확대할 범위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horizontal_flip</a:t>
            </a:r>
            <a:endParaRPr lang="en-US" altLang="ko-KR" dirty="0"/>
          </a:p>
          <a:p>
            <a:r>
              <a:rPr lang="ko-KR" altLang="en-US" dirty="0"/>
              <a:t>랜덤하게 이미지를 수평으로 뒤집음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fill_mode</a:t>
            </a:r>
            <a:endParaRPr lang="en-US" altLang="ko-KR" dirty="0"/>
          </a:p>
          <a:p>
            <a:r>
              <a:rPr lang="ko-KR" altLang="en-US" dirty="0"/>
              <a:t>회전이나 가로</a:t>
            </a:r>
            <a:r>
              <a:rPr lang="en-US" altLang="ko-KR" dirty="0"/>
              <a:t>/</a:t>
            </a:r>
            <a:r>
              <a:rPr lang="ko-KR" altLang="en-US" dirty="0"/>
              <a:t>세로 이동으로 인해 새롭게 생성해야 할 픽셀을 채울 전략</a:t>
            </a:r>
          </a:p>
        </p:txBody>
      </p:sp>
    </p:spTree>
    <p:extLst>
      <p:ext uri="{BB962C8B-B14F-4D97-AF65-F5344CB8AC3E}">
        <p14:creationId xmlns:p14="http://schemas.microsoft.com/office/powerpoint/2010/main" val="2617405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046717-5D3C-4894-8043-B4E097BE9701}"/>
              </a:ext>
            </a:extLst>
          </p:cNvPr>
          <p:cNvSpPr txBox="1"/>
          <p:nvPr/>
        </p:nvSpPr>
        <p:spPr>
          <a:xfrm>
            <a:off x="1035728" y="328474"/>
            <a:ext cx="1012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5.2</a:t>
            </a:r>
            <a:r>
              <a:rPr lang="ko-KR" altLang="en-US" sz="2000" dirty="0"/>
              <a:t> 소규모 데이터셋에서 밑바닥부터 </a:t>
            </a:r>
            <a:r>
              <a:rPr lang="ko-KR" altLang="en-US" sz="2000" dirty="0" err="1"/>
              <a:t>컨브넷</a:t>
            </a:r>
            <a:r>
              <a:rPr lang="ko-KR" altLang="en-US" sz="2000" dirty="0"/>
              <a:t> 훈련하기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937058-0DF7-4468-805D-DBDA9A89D419}"/>
              </a:ext>
            </a:extLst>
          </p:cNvPr>
          <p:cNvSpPr txBox="1"/>
          <p:nvPr/>
        </p:nvSpPr>
        <p:spPr>
          <a:xfrm>
            <a:off x="1035727" y="914400"/>
            <a:ext cx="1012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</a:t>
            </a:r>
            <a:r>
              <a:rPr lang="en-US" altLang="ko-KR" dirty="0"/>
              <a:t>5-12 </a:t>
            </a:r>
            <a:r>
              <a:rPr lang="ko-KR" altLang="en-US" dirty="0"/>
              <a:t>랜덤하게 증식된 </a:t>
            </a:r>
            <a:r>
              <a:rPr lang="ko-KR" altLang="en-US" dirty="0" err="1"/>
              <a:t>훈련이미지</a:t>
            </a:r>
            <a:r>
              <a:rPr lang="ko-KR" altLang="en-US" dirty="0"/>
              <a:t> 그리기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569309-7A09-4866-9356-D0BAA5361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27" y="1283732"/>
            <a:ext cx="7348493" cy="52457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EAAC9D-0109-4D21-9119-AEFF9A6C4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621" y="1359699"/>
            <a:ext cx="5498070" cy="516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5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046717-5D3C-4894-8043-B4E097BE9701}"/>
              </a:ext>
            </a:extLst>
          </p:cNvPr>
          <p:cNvSpPr txBox="1"/>
          <p:nvPr/>
        </p:nvSpPr>
        <p:spPr>
          <a:xfrm>
            <a:off x="1035728" y="328474"/>
            <a:ext cx="1012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5.2</a:t>
            </a:r>
            <a:r>
              <a:rPr lang="ko-KR" altLang="en-US" sz="2000" dirty="0"/>
              <a:t> 소규모 데이터셋에서 밑바닥부터 </a:t>
            </a:r>
            <a:r>
              <a:rPr lang="ko-KR" altLang="en-US" sz="2000" dirty="0" err="1"/>
              <a:t>컨브넷</a:t>
            </a:r>
            <a:r>
              <a:rPr lang="ko-KR" altLang="en-US" sz="2000" dirty="0"/>
              <a:t> 훈련하기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41D24D-839D-4C69-B4BB-40F0E029AA19}"/>
              </a:ext>
            </a:extLst>
          </p:cNvPr>
          <p:cNvSpPr txBox="1"/>
          <p:nvPr/>
        </p:nvSpPr>
        <p:spPr>
          <a:xfrm>
            <a:off x="1035728" y="798990"/>
            <a:ext cx="1012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</a:t>
            </a:r>
            <a:r>
              <a:rPr lang="en-US" altLang="ko-KR" dirty="0"/>
              <a:t>5-13 </a:t>
            </a:r>
            <a:r>
              <a:rPr lang="ko-KR" altLang="en-US" dirty="0" err="1"/>
              <a:t>드롭아웃을</a:t>
            </a:r>
            <a:r>
              <a:rPr lang="ko-KR" altLang="en-US" dirty="0"/>
              <a:t> 포함한 새로운 </a:t>
            </a:r>
            <a:r>
              <a:rPr lang="ko-KR" altLang="en-US" dirty="0" err="1"/>
              <a:t>컨브넷</a:t>
            </a:r>
            <a:r>
              <a:rPr lang="ko-KR" altLang="en-US" dirty="0"/>
              <a:t> 정의하기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F5EC83-5625-4977-A1E1-BF6751A4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28" y="1238728"/>
            <a:ext cx="6164062" cy="463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07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046717-5D3C-4894-8043-B4E097BE9701}"/>
              </a:ext>
            </a:extLst>
          </p:cNvPr>
          <p:cNvSpPr txBox="1"/>
          <p:nvPr/>
        </p:nvSpPr>
        <p:spPr>
          <a:xfrm>
            <a:off x="1035728" y="328474"/>
            <a:ext cx="1012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5.2</a:t>
            </a:r>
            <a:r>
              <a:rPr lang="ko-KR" altLang="en-US" sz="2000" dirty="0"/>
              <a:t> 소규모 데이터셋에서 밑바닥부터 </a:t>
            </a:r>
            <a:r>
              <a:rPr lang="ko-KR" altLang="en-US" sz="2000" dirty="0" err="1"/>
              <a:t>컨브넷</a:t>
            </a:r>
            <a:r>
              <a:rPr lang="ko-KR" altLang="en-US" sz="2000" dirty="0"/>
              <a:t> 훈련하기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AF743-BD62-470A-9930-65A0B937E76B}"/>
              </a:ext>
            </a:extLst>
          </p:cNvPr>
          <p:cNvSpPr txBox="1"/>
          <p:nvPr/>
        </p:nvSpPr>
        <p:spPr>
          <a:xfrm>
            <a:off x="1035728" y="798990"/>
            <a:ext cx="1012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</a:t>
            </a:r>
            <a:r>
              <a:rPr lang="en-US" altLang="ko-KR" dirty="0"/>
              <a:t>5-14 </a:t>
            </a:r>
            <a:r>
              <a:rPr lang="ko-KR" altLang="en-US" dirty="0"/>
              <a:t>데이터 증식 </a:t>
            </a:r>
            <a:r>
              <a:rPr lang="ko-KR" altLang="en-US" dirty="0" err="1"/>
              <a:t>제너레이터를</a:t>
            </a:r>
            <a:r>
              <a:rPr lang="ko-KR" altLang="en-US" dirty="0"/>
              <a:t> 사용하여 </a:t>
            </a:r>
            <a:r>
              <a:rPr lang="ko-KR" altLang="en-US" dirty="0" err="1"/>
              <a:t>컨브넷</a:t>
            </a:r>
            <a:r>
              <a:rPr lang="ko-KR" altLang="en-US" dirty="0"/>
              <a:t> 훈련하기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DCBB0B-517E-4574-B310-2FF49ABA8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28" y="1168322"/>
            <a:ext cx="9990338" cy="54448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664ED5-1761-4897-9032-66E0C2D80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356" y="1097916"/>
            <a:ext cx="4373525" cy="551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3552" y="2492897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Sandoll 고딕Neo2유니 06 Bd" pitchFamily="34" charset="-127"/>
                <a:ea typeface="Sandoll 고딕Neo2유니 06 Bd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1174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BE5AD-044F-4BF2-96B6-3C5C4DDA9D63}"/>
              </a:ext>
            </a:extLst>
          </p:cNvPr>
          <p:cNvSpPr txBox="1"/>
          <p:nvPr/>
        </p:nvSpPr>
        <p:spPr>
          <a:xfrm>
            <a:off x="1035728" y="328474"/>
            <a:ext cx="10120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5.1</a:t>
            </a:r>
            <a:r>
              <a:rPr lang="ko-KR" altLang="en-US" sz="3000" dirty="0"/>
              <a:t> </a:t>
            </a:r>
            <a:r>
              <a:rPr lang="ko-KR" altLang="en-US" sz="3000" dirty="0" err="1"/>
              <a:t>합성곱</a:t>
            </a:r>
            <a:r>
              <a:rPr lang="ko-KR" altLang="en-US" sz="3000" dirty="0"/>
              <a:t> 신경망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14471-6A94-4A01-A7A9-D3FCBCB29057}"/>
              </a:ext>
            </a:extLst>
          </p:cNvPr>
          <p:cNvSpPr txBox="1"/>
          <p:nvPr/>
        </p:nvSpPr>
        <p:spPr>
          <a:xfrm>
            <a:off x="1035728" y="1262109"/>
            <a:ext cx="101205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크게 </a:t>
            </a:r>
            <a:r>
              <a:rPr lang="ko-KR" altLang="en-US" sz="2000" dirty="0" err="1"/>
              <a:t>합성곱</a:t>
            </a:r>
            <a:r>
              <a:rPr lang="ko-KR" altLang="en-US" sz="2000" dirty="0"/>
              <a:t> 층과 </a:t>
            </a:r>
            <a:r>
              <a:rPr lang="ko-KR" altLang="en-US" sz="2000" dirty="0" err="1"/>
              <a:t>풀링</a:t>
            </a:r>
            <a:r>
              <a:rPr lang="ko-KR" altLang="en-US" sz="2000" dirty="0"/>
              <a:t> 층으로 구성됨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기본적인 구조 </a:t>
            </a:r>
            <a:r>
              <a:rPr lang="en-US" altLang="ko-KR" sz="2000" dirty="0"/>
              <a:t>: Conv2D</a:t>
            </a:r>
            <a:r>
              <a:rPr lang="ko-KR" altLang="en-US" sz="2000" dirty="0"/>
              <a:t>와 </a:t>
            </a:r>
            <a:r>
              <a:rPr lang="en-US" altLang="ko-KR" sz="2000" dirty="0"/>
              <a:t>MaxPooling2D </a:t>
            </a:r>
            <a:r>
              <a:rPr lang="ko-KR" altLang="en-US" sz="2000" dirty="0"/>
              <a:t>층을 </a:t>
            </a:r>
            <a:r>
              <a:rPr lang="ko-KR" altLang="en-US" sz="2000" dirty="0" err="1"/>
              <a:t>쌓아올린</a:t>
            </a:r>
            <a:r>
              <a:rPr lang="ko-KR" altLang="en-US" sz="2000" dirty="0"/>
              <a:t> 구조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(</a:t>
            </a:r>
            <a:r>
              <a:rPr lang="en-US" altLang="ko-KR" sz="2000" dirty="0" err="1"/>
              <a:t>input_height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input_width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image_channels</a:t>
            </a:r>
            <a:r>
              <a:rPr lang="en-US" altLang="ko-KR" sz="2000" dirty="0"/>
              <a:t>) </a:t>
            </a:r>
            <a:r>
              <a:rPr lang="ko-KR" altLang="en-US" sz="2000" dirty="0"/>
              <a:t>크기의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입력텐서를</a:t>
            </a:r>
            <a:r>
              <a:rPr lang="ko-KR" altLang="en-US" sz="2000" dirty="0"/>
              <a:t> 사용함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영상인식에 특화된 신경망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특징 추출기를 수작업으로 설계하지 않고</a:t>
            </a:r>
            <a:r>
              <a:rPr lang="en-US" altLang="ko-KR" sz="2000" dirty="0"/>
              <a:t>, </a:t>
            </a:r>
            <a:r>
              <a:rPr lang="ko-KR" altLang="en-US" sz="2000" dirty="0"/>
              <a:t>신경망의 학습과정에서 일괄처리하는 것이 가장 큰 특징이자 강점임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4770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3E9287-A741-40E9-B795-3BE4C33CC4D8}"/>
              </a:ext>
            </a:extLst>
          </p:cNvPr>
          <p:cNvSpPr txBox="1"/>
          <p:nvPr/>
        </p:nvSpPr>
        <p:spPr>
          <a:xfrm>
            <a:off x="1035728" y="328474"/>
            <a:ext cx="1012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5.1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합성곱</a:t>
            </a:r>
            <a:r>
              <a:rPr lang="ko-KR" altLang="en-US" sz="2000" dirty="0"/>
              <a:t> 신경망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3BAD6C-E4B7-4071-9B1A-ED3FDB1A5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27" y="1706887"/>
            <a:ext cx="7561435" cy="18796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F8BCBD-9882-4B40-AEB9-DF1896078700}"/>
              </a:ext>
            </a:extLst>
          </p:cNvPr>
          <p:cNvSpPr txBox="1"/>
          <p:nvPr/>
        </p:nvSpPr>
        <p:spPr>
          <a:xfrm>
            <a:off x="1035728" y="1100831"/>
            <a:ext cx="554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</a:t>
            </a:r>
            <a:r>
              <a:rPr lang="en-US" altLang="ko-KR" dirty="0"/>
              <a:t>5-1 </a:t>
            </a:r>
            <a:r>
              <a:rPr lang="ko-KR" altLang="en-US" dirty="0"/>
              <a:t>간단한 </a:t>
            </a:r>
            <a:r>
              <a:rPr lang="ko-KR" altLang="en-US" dirty="0" err="1"/>
              <a:t>컨브넷</a:t>
            </a:r>
            <a:r>
              <a:rPr lang="ko-KR" altLang="en-US" dirty="0"/>
              <a:t> 만들기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B07E3E-0FD0-4D65-B0AA-9100BD434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28" y="3905134"/>
            <a:ext cx="4580017" cy="24919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FAAA17-00F2-4BDC-A72B-9A434B1FAE7B}"/>
              </a:ext>
            </a:extLst>
          </p:cNvPr>
          <p:cNvSpPr txBox="1"/>
          <p:nvPr/>
        </p:nvSpPr>
        <p:spPr>
          <a:xfrm>
            <a:off x="6576257" y="4112737"/>
            <a:ext cx="5506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Conv2D</a:t>
            </a:r>
            <a:r>
              <a:rPr lang="ko-KR" altLang="en-US" dirty="0"/>
              <a:t>와 </a:t>
            </a:r>
            <a:r>
              <a:rPr lang="en-US" altLang="ko-KR" dirty="0"/>
              <a:t>MaxPooling2D</a:t>
            </a:r>
            <a:r>
              <a:rPr lang="ko-KR" altLang="en-US" dirty="0"/>
              <a:t>로 구성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출력 </a:t>
            </a:r>
            <a:r>
              <a:rPr lang="en-US" altLang="ko-KR" dirty="0"/>
              <a:t>: (height, width, channels) </a:t>
            </a:r>
            <a:r>
              <a:rPr lang="ko-KR" altLang="en-US" dirty="0"/>
              <a:t>크기의 </a:t>
            </a:r>
            <a:r>
              <a:rPr lang="en-US" altLang="ko-KR" dirty="0"/>
              <a:t>3D </a:t>
            </a:r>
            <a:r>
              <a:rPr lang="ko-KR" altLang="en-US" dirty="0" err="1"/>
              <a:t>텐서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특징 추출기의 역할을 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마지막 </a:t>
            </a:r>
            <a:r>
              <a:rPr lang="en-US" altLang="ko-KR" dirty="0"/>
              <a:t>Conv2D </a:t>
            </a:r>
            <a:r>
              <a:rPr lang="ko-KR" altLang="en-US" dirty="0"/>
              <a:t>층의 </a:t>
            </a:r>
            <a:r>
              <a:rPr lang="en-US" altLang="ko-KR" dirty="0"/>
              <a:t>3, 3, 64 </a:t>
            </a:r>
            <a:r>
              <a:rPr lang="ko-KR" altLang="en-US" dirty="0"/>
              <a:t>크기의 </a:t>
            </a:r>
            <a:r>
              <a:rPr lang="ko-KR" altLang="en-US" dirty="0" err="1"/>
              <a:t>출력텐서를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완전연결 네트워크에 주입</a:t>
            </a:r>
          </a:p>
        </p:txBody>
      </p:sp>
    </p:spTree>
    <p:extLst>
      <p:ext uri="{BB962C8B-B14F-4D97-AF65-F5344CB8AC3E}">
        <p14:creationId xmlns:p14="http://schemas.microsoft.com/office/powerpoint/2010/main" val="6243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3E9287-A741-40E9-B795-3BE4C33CC4D8}"/>
              </a:ext>
            </a:extLst>
          </p:cNvPr>
          <p:cNvSpPr txBox="1"/>
          <p:nvPr/>
        </p:nvSpPr>
        <p:spPr>
          <a:xfrm>
            <a:off x="1035728" y="328474"/>
            <a:ext cx="1012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5.1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합성곱</a:t>
            </a:r>
            <a:r>
              <a:rPr lang="ko-KR" altLang="en-US" sz="2000" dirty="0"/>
              <a:t> 신경망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8BCBD-9882-4B40-AEB9-DF1896078700}"/>
              </a:ext>
            </a:extLst>
          </p:cNvPr>
          <p:cNvSpPr txBox="1"/>
          <p:nvPr/>
        </p:nvSpPr>
        <p:spPr>
          <a:xfrm>
            <a:off x="1035728" y="1100831"/>
            <a:ext cx="554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</a:t>
            </a:r>
            <a:r>
              <a:rPr lang="en-US" altLang="ko-KR" dirty="0"/>
              <a:t>5-2 </a:t>
            </a:r>
            <a:r>
              <a:rPr lang="ko-KR" altLang="en-US" dirty="0" err="1"/>
              <a:t>컨브넷</a:t>
            </a:r>
            <a:r>
              <a:rPr lang="ko-KR" altLang="en-US" dirty="0"/>
              <a:t> 위에 분류기 추가하기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AAA17-00F2-4BDC-A72B-9A434B1FAE7B}"/>
              </a:ext>
            </a:extLst>
          </p:cNvPr>
          <p:cNvSpPr txBox="1"/>
          <p:nvPr/>
        </p:nvSpPr>
        <p:spPr>
          <a:xfrm>
            <a:off x="8078679" y="1706888"/>
            <a:ext cx="4003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Flatten </a:t>
            </a:r>
            <a:r>
              <a:rPr lang="ko-KR" altLang="en-US" dirty="0"/>
              <a:t>과 </a:t>
            </a:r>
            <a:r>
              <a:rPr lang="en-US" altLang="ko-KR" dirty="0"/>
              <a:t>Dense </a:t>
            </a:r>
            <a:r>
              <a:rPr lang="ko-KR" altLang="en-US" dirty="0"/>
              <a:t>층 추가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Flatten </a:t>
            </a:r>
            <a:r>
              <a:rPr lang="ko-KR" altLang="en-US" dirty="0"/>
              <a:t>층을 통과하면서 </a:t>
            </a:r>
            <a:r>
              <a:rPr lang="en-US" altLang="ko-KR" dirty="0"/>
              <a:t>3D </a:t>
            </a:r>
            <a:r>
              <a:rPr lang="ko-KR" altLang="en-US" dirty="0" err="1"/>
              <a:t>텐서가</a:t>
            </a:r>
            <a:r>
              <a:rPr lang="ko-KR" altLang="en-US" dirty="0"/>
              <a:t> </a:t>
            </a:r>
            <a:r>
              <a:rPr lang="en-US" altLang="ko-KR" dirty="0"/>
              <a:t>1D </a:t>
            </a:r>
            <a:r>
              <a:rPr lang="ko-KR" altLang="en-US" dirty="0" err="1"/>
              <a:t>텐서로</a:t>
            </a:r>
            <a:r>
              <a:rPr lang="ko-KR" altLang="en-US" dirty="0"/>
              <a:t> 변환됨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분류기의 역할을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2A1F2F-B80B-4D54-87B6-CE9E51A3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28" y="1593281"/>
            <a:ext cx="6392918" cy="10274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4FA941-9E58-4349-925C-A6FBBEDF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28" y="3089054"/>
            <a:ext cx="4618120" cy="35207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853B0E-7624-430F-8DDE-ADE1D4D69B1B}"/>
              </a:ext>
            </a:extLst>
          </p:cNvPr>
          <p:cNvSpPr txBox="1"/>
          <p:nvPr/>
        </p:nvSpPr>
        <p:spPr>
          <a:xfrm>
            <a:off x="5903650" y="3799643"/>
            <a:ext cx="5805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Flatten </a:t>
            </a:r>
            <a:r>
              <a:rPr lang="ko-KR" altLang="en-US" dirty="0"/>
              <a:t>층을 사용한 이유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특징 추출기의 </a:t>
            </a:r>
            <a:r>
              <a:rPr lang="ko-KR" altLang="en-US" dirty="0" err="1"/>
              <a:t>층들에서는</a:t>
            </a:r>
            <a:r>
              <a:rPr lang="ko-KR" altLang="en-US" dirty="0"/>
              <a:t> </a:t>
            </a:r>
            <a:r>
              <a:rPr lang="en-US" altLang="ko-KR" dirty="0"/>
              <a:t>3D </a:t>
            </a:r>
            <a:r>
              <a:rPr lang="ko-KR" altLang="en-US" dirty="0" err="1"/>
              <a:t>텐서를</a:t>
            </a:r>
            <a:r>
              <a:rPr lang="ko-KR" altLang="en-US" dirty="0"/>
              <a:t> 다뤘으나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Dense </a:t>
            </a:r>
            <a:r>
              <a:rPr lang="ko-KR" altLang="en-US" dirty="0"/>
              <a:t>층은 </a:t>
            </a:r>
            <a:r>
              <a:rPr lang="en-US" altLang="ko-KR" dirty="0"/>
              <a:t>1D </a:t>
            </a:r>
            <a:r>
              <a:rPr lang="ko-KR" altLang="en-US" dirty="0" err="1"/>
              <a:t>텐서를</a:t>
            </a:r>
            <a:r>
              <a:rPr lang="ko-KR" altLang="en-US" dirty="0"/>
              <a:t> 다루기 때문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619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3E9287-A741-40E9-B795-3BE4C33CC4D8}"/>
              </a:ext>
            </a:extLst>
          </p:cNvPr>
          <p:cNvSpPr txBox="1"/>
          <p:nvPr/>
        </p:nvSpPr>
        <p:spPr>
          <a:xfrm>
            <a:off x="1035728" y="328474"/>
            <a:ext cx="1012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5.1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합성곱</a:t>
            </a:r>
            <a:r>
              <a:rPr lang="ko-KR" altLang="en-US" sz="2000" dirty="0"/>
              <a:t> 신경망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8BCBD-9882-4B40-AEB9-DF1896078700}"/>
              </a:ext>
            </a:extLst>
          </p:cNvPr>
          <p:cNvSpPr txBox="1"/>
          <p:nvPr/>
        </p:nvSpPr>
        <p:spPr>
          <a:xfrm>
            <a:off x="1035728" y="1067013"/>
            <a:ext cx="554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</a:t>
            </a:r>
            <a:r>
              <a:rPr lang="en-US" altLang="ko-KR" dirty="0"/>
              <a:t>5-3 MNIST </a:t>
            </a:r>
            <a:r>
              <a:rPr lang="ko-KR" altLang="en-US" dirty="0"/>
              <a:t>이미지에 </a:t>
            </a:r>
            <a:r>
              <a:rPr lang="ko-KR" altLang="en-US" dirty="0" err="1"/>
              <a:t>컨브넷</a:t>
            </a:r>
            <a:r>
              <a:rPr lang="ko-KR" altLang="en-US" dirty="0"/>
              <a:t> 훈련하기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AAA17-00F2-4BDC-A72B-9A434B1FAE7B}"/>
              </a:ext>
            </a:extLst>
          </p:cNvPr>
          <p:cNvSpPr txBox="1"/>
          <p:nvPr/>
        </p:nvSpPr>
        <p:spPr>
          <a:xfrm>
            <a:off x="7152442" y="6160194"/>
            <a:ext cx="400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매우 높은 정확도를 보임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81C1A1-44FC-41C7-93FF-54BEC6F13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29" y="1513071"/>
            <a:ext cx="6110796" cy="34057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696D7B-7002-4D70-9C1C-4ABAF6AF7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29" y="5703286"/>
            <a:ext cx="5547840" cy="277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B8C91F-1FAB-4DF6-A32D-D35E6E8299CB}"/>
              </a:ext>
            </a:extLst>
          </p:cNvPr>
          <p:cNvSpPr txBox="1"/>
          <p:nvPr/>
        </p:nvSpPr>
        <p:spPr>
          <a:xfrm>
            <a:off x="1035727" y="5160263"/>
            <a:ext cx="554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 데이터에서 모델 평가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76A87E8-131C-497C-B769-CE7699421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552" y="5202939"/>
            <a:ext cx="1207102" cy="77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0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9D8E50-DF15-4E92-B31D-41A28E47C579}"/>
              </a:ext>
            </a:extLst>
          </p:cNvPr>
          <p:cNvSpPr txBox="1"/>
          <p:nvPr/>
        </p:nvSpPr>
        <p:spPr>
          <a:xfrm>
            <a:off x="1035728" y="328474"/>
            <a:ext cx="1012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5.1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합성곱</a:t>
            </a:r>
            <a:r>
              <a:rPr lang="ko-KR" altLang="en-US" sz="2000" dirty="0"/>
              <a:t> 신경망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24869-F3D0-4D7B-B65B-602F9397B3F1}"/>
              </a:ext>
            </a:extLst>
          </p:cNvPr>
          <p:cNvSpPr txBox="1"/>
          <p:nvPr/>
        </p:nvSpPr>
        <p:spPr>
          <a:xfrm>
            <a:off x="1035728" y="834501"/>
            <a:ext cx="101205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5.1.1 </a:t>
            </a:r>
            <a:r>
              <a:rPr lang="ko-KR" altLang="en-US" dirty="0"/>
              <a:t>합성 곱 연산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완전연결 층과 합성 곱 층 사이의 차이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Dense </a:t>
            </a:r>
            <a:r>
              <a:rPr lang="ko-KR" altLang="en-US" dirty="0"/>
              <a:t>층 </a:t>
            </a:r>
            <a:r>
              <a:rPr lang="en-US" altLang="ko-KR" dirty="0"/>
              <a:t>: </a:t>
            </a:r>
            <a:r>
              <a:rPr lang="ko-KR" altLang="en-US" dirty="0"/>
              <a:t>입력 특성 공간에 있는 전역 패턴을 학습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합성 곱 층 </a:t>
            </a:r>
            <a:r>
              <a:rPr lang="en-US" altLang="ko-KR" dirty="0"/>
              <a:t>: </a:t>
            </a:r>
            <a:r>
              <a:rPr lang="ko-KR" altLang="en-US" dirty="0"/>
              <a:t>지역 패턴을 학습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컨브넷의</a:t>
            </a:r>
            <a:r>
              <a:rPr lang="ko-KR" altLang="en-US" dirty="0"/>
              <a:t> 성질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학습된 패턴은 평행 이동 불변성을 가짐</a:t>
            </a:r>
            <a:endParaRPr lang="en-US" altLang="ko-KR" dirty="0"/>
          </a:p>
          <a:p>
            <a:r>
              <a:rPr lang="en-US" altLang="ko-KR" dirty="0"/>
              <a:t>          =&gt; </a:t>
            </a:r>
            <a:r>
              <a:rPr lang="ko-KR" altLang="en-US" dirty="0"/>
              <a:t>적은 수의 훈련 샘플을 사용해서 일반화 능력을 가진 표현을 학습 가능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2.  </a:t>
            </a:r>
            <a:r>
              <a:rPr lang="ko-KR" altLang="en-US" dirty="0" err="1"/>
              <a:t>컨브넷은</a:t>
            </a:r>
            <a:r>
              <a:rPr lang="ko-KR" altLang="en-US" dirty="0"/>
              <a:t> 패턴의 공간적 계층 구조 학습이 가능함</a:t>
            </a:r>
            <a:endParaRPr lang="en-US" altLang="ko-KR" dirty="0"/>
          </a:p>
          <a:p>
            <a:r>
              <a:rPr lang="en-US" altLang="ko-KR" dirty="0"/>
              <a:t>          =&gt; </a:t>
            </a:r>
            <a:r>
              <a:rPr lang="ko-KR" altLang="en-US" dirty="0"/>
              <a:t>매우 복잡하고 추상적인 시각적 개념을 효과적으로 학습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511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51C348-8A30-477C-82C2-6A21C0D33BE8}"/>
              </a:ext>
            </a:extLst>
          </p:cNvPr>
          <p:cNvSpPr txBox="1"/>
          <p:nvPr/>
        </p:nvSpPr>
        <p:spPr>
          <a:xfrm>
            <a:off x="1035728" y="1398143"/>
            <a:ext cx="101205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합성 곱 연산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특성 </a:t>
            </a:r>
            <a:r>
              <a:rPr lang="ko-KR" altLang="en-US" dirty="0" err="1"/>
              <a:t>맵에</a:t>
            </a:r>
            <a:r>
              <a:rPr lang="ko-KR" altLang="en-US" dirty="0"/>
              <a:t> 적용됨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입력 특성 </a:t>
            </a:r>
            <a:r>
              <a:rPr lang="ko-KR" altLang="en-US" dirty="0" err="1"/>
              <a:t>맵에서</a:t>
            </a:r>
            <a:r>
              <a:rPr lang="ko-KR" altLang="en-US" dirty="0"/>
              <a:t> 작은 패치 추출 후 모든 패치에 같은 변환 적용</a:t>
            </a:r>
            <a:endParaRPr lang="en-US" altLang="ko-KR" dirty="0"/>
          </a:p>
          <a:p>
            <a:r>
              <a:rPr lang="en-US" altLang="ko-KR" dirty="0"/>
              <a:t>     =&gt; </a:t>
            </a:r>
            <a:r>
              <a:rPr lang="ko-KR" altLang="en-US" dirty="0"/>
              <a:t>출력 특성 </a:t>
            </a:r>
            <a:r>
              <a:rPr lang="ko-KR" altLang="en-US" dirty="0" err="1"/>
              <a:t>맵을</a:t>
            </a:r>
            <a:r>
              <a:rPr lang="ko-KR" altLang="en-US" dirty="0"/>
              <a:t> 만듦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특성 맵</a:t>
            </a:r>
            <a:r>
              <a:rPr lang="en-US" altLang="ko-KR" dirty="0"/>
              <a:t> : 2</a:t>
            </a:r>
            <a:r>
              <a:rPr lang="ko-KR" altLang="en-US" dirty="0"/>
              <a:t>개의 공간 축과 깊이 축으로 구성된 </a:t>
            </a:r>
            <a:r>
              <a:rPr lang="en-US" altLang="ko-KR" dirty="0"/>
              <a:t>3D </a:t>
            </a:r>
            <a:r>
              <a:rPr lang="ko-KR" altLang="en-US" dirty="0" err="1"/>
              <a:t>텐서</a:t>
            </a:r>
            <a:endParaRPr lang="en-US" altLang="ko-KR" dirty="0"/>
          </a:p>
          <a:p>
            <a:r>
              <a:rPr lang="en-US" altLang="ko-KR" dirty="0"/>
              <a:t>                </a:t>
            </a:r>
            <a:r>
              <a:rPr lang="ko-KR" altLang="en-US" dirty="0"/>
              <a:t>합성 곱 층에서 사용하는 모델 파라미터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출력 특성 맵 </a:t>
            </a:r>
            <a:r>
              <a:rPr lang="en-US" altLang="ko-KR" dirty="0"/>
              <a:t>: </a:t>
            </a:r>
            <a:r>
              <a:rPr lang="ko-KR" altLang="en-US" dirty="0"/>
              <a:t>높이와 너비를 가진 </a:t>
            </a:r>
            <a:r>
              <a:rPr lang="en-US" altLang="ko-KR" dirty="0"/>
              <a:t>3D </a:t>
            </a:r>
            <a:r>
              <a:rPr lang="ko-KR" altLang="en-US" dirty="0" err="1"/>
              <a:t>텐서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출력 </a:t>
            </a:r>
            <a:r>
              <a:rPr lang="ko-KR" altLang="en-US" dirty="0" err="1"/>
              <a:t>텐서의</a:t>
            </a:r>
            <a:r>
              <a:rPr lang="ko-KR" altLang="en-US" dirty="0"/>
              <a:t> 깊이 </a:t>
            </a:r>
            <a:r>
              <a:rPr lang="en-US" altLang="ko-KR" dirty="0"/>
              <a:t>: </a:t>
            </a:r>
            <a:r>
              <a:rPr lang="ko-KR" altLang="en-US" dirty="0"/>
              <a:t>층의 매개변수로 결정됨 </a:t>
            </a:r>
            <a:r>
              <a:rPr lang="en-US" altLang="ko-KR" dirty="0"/>
              <a:t>-&gt; </a:t>
            </a:r>
            <a:r>
              <a:rPr lang="ko-KR" altLang="en-US" dirty="0"/>
              <a:t>상황에 따라 다름</a:t>
            </a:r>
            <a:endParaRPr lang="en-US" altLang="ko-KR" dirty="0"/>
          </a:p>
          <a:p>
            <a:r>
              <a:rPr lang="en-US" altLang="ko-KR" dirty="0"/>
              <a:t>    =&gt; </a:t>
            </a:r>
            <a:r>
              <a:rPr lang="ko-KR" altLang="en-US" dirty="0"/>
              <a:t>깊이 축의 채널 </a:t>
            </a:r>
            <a:r>
              <a:rPr lang="en-US" altLang="ko-KR" dirty="0"/>
              <a:t>: </a:t>
            </a:r>
            <a:r>
              <a:rPr lang="ko-KR" altLang="en-US" dirty="0"/>
              <a:t>특정 컬러가 아닌 필터를 의미함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필터 </a:t>
            </a:r>
            <a:r>
              <a:rPr lang="en-US" altLang="ko-KR" dirty="0"/>
              <a:t>: </a:t>
            </a:r>
            <a:r>
              <a:rPr lang="ko-KR" altLang="en-US" dirty="0"/>
              <a:t>입력 데이터의 어떤 특성을 인코딩함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01A791-F62A-41AF-93B8-A0A01FF73805}"/>
              </a:ext>
            </a:extLst>
          </p:cNvPr>
          <p:cNvSpPr txBox="1"/>
          <p:nvPr/>
        </p:nvSpPr>
        <p:spPr>
          <a:xfrm>
            <a:off x="1035728" y="328474"/>
            <a:ext cx="1012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5.1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합성곱</a:t>
            </a:r>
            <a:r>
              <a:rPr lang="ko-KR" altLang="en-US" sz="2000" dirty="0"/>
              <a:t> 신경망 소개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066C6F-10CF-4B79-B892-93F9B9FF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233" y="328474"/>
            <a:ext cx="3562905" cy="291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8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F486A2-F255-4E12-BC7C-0B8CB2AFF612}"/>
              </a:ext>
            </a:extLst>
          </p:cNvPr>
          <p:cNvSpPr txBox="1"/>
          <p:nvPr/>
        </p:nvSpPr>
        <p:spPr>
          <a:xfrm>
            <a:off x="1035728" y="328474"/>
            <a:ext cx="10120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5.1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합성곱</a:t>
            </a:r>
            <a:r>
              <a:rPr lang="ko-KR" altLang="en-US" sz="2000" dirty="0"/>
              <a:t> 신경망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6268F-F3C3-478A-AA9C-AE8612E058D0}"/>
              </a:ext>
            </a:extLst>
          </p:cNvPr>
          <p:cNvSpPr txBox="1"/>
          <p:nvPr/>
        </p:nvSpPr>
        <p:spPr>
          <a:xfrm>
            <a:off x="988380" y="923278"/>
            <a:ext cx="101678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MNIST </a:t>
            </a:r>
            <a:r>
              <a:rPr lang="ko-KR" altLang="en-US" dirty="0"/>
              <a:t>예제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첫 번째 합성 곱 층 </a:t>
            </a:r>
            <a:r>
              <a:rPr lang="en-US" altLang="ko-KR" dirty="0"/>
              <a:t>: 28, 28, 1 </a:t>
            </a:r>
            <a:r>
              <a:rPr lang="ko-KR" altLang="en-US" dirty="0"/>
              <a:t>크기의 특성 </a:t>
            </a:r>
            <a:r>
              <a:rPr lang="ko-KR" altLang="en-US" dirty="0" err="1"/>
              <a:t>맵을</a:t>
            </a:r>
            <a:r>
              <a:rPr lang="ko-KR" altLang="en-US" dirty="0"/>
              <a:t> 입력으로 받아 </a:t>
            </a:r>
            <a:r>
              <a:rPr lang="en-US" altLang="ko-KR" dirty="0"/>
              <a:t>26, 26, 32 </a:t>
            </a:r>
            <a:r>
              <a:rPr lang="ko-KR" altLang="en-US" dirty="0"/>
              <a:t>크기의 특성 맵 출력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입력에 대해 </a:t>
            </a:r>
            <a:r>
              <a:rPr lang="en-US" altLang="ko-KR" dirty="0"/>
              <a:t>32</a:t>
            </a:r>
            <a:r>
              <a:rPr lang="ko-KR" altLang="en-US" dirty="0"/>
              <a:t>개의 필터를 적용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32</a:t>
            </a:r>
            <a:r>
              <a:rPr lang="ko-KR" altLang="en-US" dirty="0"/>
              <a:t>개의 출력 채널 각각은 </a:t>
            </a:r>
            <a:r>
              <a:rPr lang="en-US" altLang="ko-KR" dirty="0"/>
              <a:t>26 x 26 </a:t>
            </a:r>
            <a:r>
              <a:rPr lang="ko-KR" altLang="en-US" dirty="0"/>
              <a:t>크기의 배열 값을 가짐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입력에 대한 필터의 응답 맵 </a:t>
            </a:r>
            <a:r>
              <a:rPr lang="en-US" altLang="ko-KR" dirty="0"/>
              <a:t>: </a:t>
            </a:r>
            <a:r>
              <a:rPr lang="ko-KR" altLang="en-US" dirty="0"/>
              <a:t>입력의 각 위치에서 필터 패턴에 대한 응답을 나타냄</a:t>
            </a:r>
            <a:endParaRPr lang="en-US" altLang="ko-K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97DF2E9-7BA1-4514-8AFC-512ED5090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138" y="1280381"/>
            <a:ext cx="10120544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layers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Conv2D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  <a:ea typeface="Courier New" panose="02070309020205020404" pitchFamily="49" charset="0"/>
              </a:rPr>
              <a:t>32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, 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  <a:ea typeface="Courier New" panose="02070309020205020404" pitchFamily="49" charset="0"/>
              </a:rPr>
              <a:t>3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  <a:ea typeface="Courier New" panose="02070309020205020404" pitchFamily="49" charset="0"/>
              </a:rPr>
              <a:t>3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activation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Courier New" panose="02070309020205020404" pitchFamily="49" charset="0"/>
              </a:rPr>
              <a:t>'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Courier New" panose="02070309020205020404" pitchFamily="49" charset="0"/>
              </a:rPr>
              <a:t>relu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Arial Unicode MS"/>
                <a:ea typeface="Courier New" panose="02070309020205020404" pitchFamily="49" charset="0"/>
              </a:rPr>
              <a:t>'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input_shape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  <a:ea typeface="Courier New" panose="02070309020205020404" pitchFamily="49" charset="0"/>
              </a:rPr>
              <a:t>28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  <a:ea typeface="Courier New" panose="02070309020205020404" pitchFamily="49" charset="0"/>
              </a:rPr>
              <a:t>28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,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/>
                <a:ea typeface="Courier New" panose="02070309020205020404" pitchFamily="49" charset="0"/>
              </a:rPr>
              <a:t>1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Courier New" panose="02070309020205020404" pitchFamily="49" charset="0"/>
              </a:rPr>
              <a:t>)))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19ABDE5-3D3E-4731-893B-1C9D9488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138" y="1676168"/>
            <a:ext cx="468149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conv2d_1 (Conv2D) 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None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, 26, 26, 32) 320 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B33538-EA88-4C29-A48E-0A4B41C5C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553" y="3783141"/>
            <a:ext cx="5214152" cy="274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32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6Hox9mqYEa.JddjP_OC2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VHu5mHs0ESwkTC6AxNV_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wHtqt11EqGNn.JICHuh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ftR0v82UOx40hfpIcJH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ai4M6pjdkyRK5BmJFQk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_qTDyAf0KT44QR3HDSV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t1h.egbUiY5c0as_UvM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Q13dL79jUisopsREZOY4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9fYaizy7EWWUory3RIX8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DIiHWoZUiN44cahPKCl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0U1JKnec0yTRssZS_A7TA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1141</Words>
  <Application>Microsoft Office PowerPoint</Application>
  <PresentationFormat>와이드스크린</PresentationFormat>
  <Paragraphs>238</Paragraphs>
  <Slides>27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Arial Unicode MS</vt:lpstr>
      <vt:lpstr>Sandoll 고딕Neo1유니코드 03 Lt</vt:lpstr>
      <vt:lpstr>Sandoll 고딕Neo2유니 06 Bd</vt:lpstr>
      <vt:lpstr>맑은 고딕</vt:lpstr>
      <vt:lpstr>Arial</vt:lpstr>
      <vt:lpstr>Symbol</vt:lpstr>
      <vt:lpstr>Wingdings</vt:lpstr>
      <vt:lpstr>Office 테마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영환</dc:creator>
  <cp:lastModifiedBy>최 영환</cp:lastModifiedBy>
  <cp:revision>22</cp:revision>
  <dcterms:created xsi:type="dcterms:W3CDTF">2021-01-13T02:31:56Z</dcterms:created>
  <dcterms:modified xsi:type="dcterms:W3CDTF">2021-01-13T08:55:28Z</dcterms:modified>
</cp:coreProperties>
</file>