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4" r:id="rId4"/>
    <p:sldId id="265" r:id="rId5"/>
    <p:sldId id="266" r:id="rId6"/>
    <p:sldId id="267" r:id="rId7"/>
    <p:sldId id="269" r:id="rId8"/>
    <p:sldId id="268" r:id="rId9"/>
    <p:sldId id="271" r:id="rId10"/>
    <p:sldId id="270" r:id="rId11"/>
    <p:sldId id="273" r:id="rId12"/>
    <p:sldId id="272" r:id="rId13"/>
    <p:sldId id="274" r:id="rId14"/>
    <p:sldId id="275" r:id="rId15"/>
    <p:sldId id="279" r:id="rId16"/>
    <p:sldId id="281" r:id="rId17"/>
    <p:sldId id="280" r:id="rId18"/>
    <p:sldId id="276" r:id="rId19"/>
    <p:sldId id="284" r:id="rId20"/>
    <p:sldId id="286" r:id="rId21"/>
    <p:sldId id="285" r:id="rId22"/>
    <p:sldId id="287" r:id="rId23"/>
    <p:sldId id="288" r:id="rId24"/>
    <p:sldId id="289" r:id="rId25"/>
    <p:sldId id="290" r:id="rId26"/>
    <p:sldId id="292" r:id="rId27"/>
    <p:sldId id="296" r:id="rId28"/>
    <p:sldId id="293" r:id="rId29"/>
    <p:sldId id="294" r:id="rId30"/>
    <p:sldId id="295" r:id="rId31"/>
    <p:sldId id="297" r:id="rId32"/>
    <p:sldId id="298" r:id="rId33"/>
    <p:sldId id="260" r:id="rId34"/>
  </p:sldIdLst>
  <p:sldSz cx="9144000" cy="6858000" type="screen4x3"/>
  <p:notesSz cx="6858000" cy="9144000"/>
  <p:custDataLst>
    <p:tags r:id="rId3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E92"/>
    <a:srgbClr val="000000"/>
    <a:srgbClr val="04BEFE"/>
    <a:srgbClr val="4481EB"/>
    <a:srgbClr val="1F1F1F"/>
    <a:srgbClr val="246AE8"/>
    <a:srgbClr val="01ACE9"/>
    <a:srgbClr val="0C2E6A"/>
    <a:srgbClr val="1E3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8161" autoAdjust="0"/>
  </p:normalViewPr>
  <p:slideViewPr>
    <p:cSldViewPr>
      <p:cViewPr varScale="1">
        <p:scale>
          <a:sx n="57" d="100"/>
          <a:sy n="57" d="100"/>
        </p:scale>
        <p:origin x="93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AE2C-7F25-4931-BAAF-0F4B341E3FA3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10D5-B300-403A-A878-5936AC74D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4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9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1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8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7.xml"/><Relationship Id="rId7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47.xml"/><Relationship Id="rId7" Type="http://schemas.openxmlformats.org/officeDocument/2006/relationships/image" Target="../media/image24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3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3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jpe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1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2490281"/>
            <a:ext cx="78488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</a:t>
            </a:r>
            <a:r>
              <a:rPr lang="ko-KR" altLang="en-US" sz="5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55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5500" dirty="0">
                <a:latin typeface="Sandoll 고딕Neo2유니 06 Bd" pitchFamily="34" charset="-127"/>
                <a:ea typeface="Sandoll 고딕Neo2유니 06 Bd" pitchFamily="34" charset="-127"/>
              </a:rPr>
              <a:t> 학습 시각화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5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2"/>
    </mc:Choice>
    <mc:Fallback xmlns="">
      <p:transition spd="slow" advTm="5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88F804-DA96-4474-93DF-438B44AA9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4"/>
          <a:stretch/>
        </p:blipFill>
        <p:spPr bwMode="auto">
          <a:xfrm>
            <a:off x="204226" y="6381328"/>
            <a:ext cx="8735548" cy="2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90CFDF-3F48-4663-98C4-35FD61C58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1179658"/>
            <a:ext cx="6269648" cy="51522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ABFB7B-F4E1-4FC1-8E0A-A9833B1587A8}"/>
              </a:ext>
            </a:extLst>
          </p:cNvPr>
          <p:cNvSpPr/>
          <p:nvPr/>
        </p:nvSpPr>
        <p:spPr>
          <a:xfrm>
            <a:off x="4914925" y="3392995"/>
            <a:ext cx="3888432" cy="656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0CA0E-9FF8-4B7C-9006-6C820BEE3A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32040" y="342900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임의의 실수인 층의 출력을 그래프로 나타내기 좋게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0~255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사이의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정수로 바꾸었다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74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9"/>
    </mc:Choice>
    <mc:Fallback xmlns="">
      <p:transition spd="slow" advTm="142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4374BF-CE1C-4722-AC20-4B613B9C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6214"/>
            <a:ext cx="8064897" cy="504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3"/>
    </mc:Choice>
    <mc:Fallback xmlns="">
      <p:transition spd="slow" advTm="64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764AAA3-04D5-494C-A3A5-5E1E1523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5119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6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"/>
    </mc:Choice>
    <mc:Fallback xmlns="">
      <p:transition spd="slow" advTm="39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AA2E833-111D-45CA-ABED-3DB5CF56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740"/>
            <a:ext cx="5307508" cy="270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D64F3-F3F1-40DE-B4F6-533F9CF2A22D}"/>
              </a:ext>
            </a:extLst>
          </p:cNvPr>
          <p:cNvSpPr txBox="1"/>
          <p:nvPr/>
        </p:nvSpPr>
        <p:spPr>
          <a:xfrm>
            <a:off x="467544" y="3974718"/>
            <a:ext cx="8064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→ 첫번째 층은 여러 종류의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ans KR"/>
              </a:rPr>
              <a:t>edge detection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을 모아 놓은 것으로 보이고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</a:p>
          <a:p>
            <a:pPr algn="l"/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초기 사진에 있는 거의 모든 정보가 유지된다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en-US" altLang="ko-KR" sz="10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→ 상위층으로 갈 수록 더 추상적으로 되고 시각적으로 이해하기 어려워 진다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sz="10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→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ans KR"/>
              </a:rPr>
              <a:t>고양이 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ans KR"/>
              </a:rPr>
              <a:t>고양이 눈 처럼 고수준 개념을 인코딩 하게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상위층의 표현은 이미지의 시각적 콘텐츠에 대한 정보가 줄어들고 이미지 클래스에 관한 정보가 점점 증가한다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sz="10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→ </a:t>
            </a:r>
            <a:r>
              <a:rPr lang="ko-KR" altLang="en-US" sz="1600" b="1" i="0" dirty="0" err="1">
                <a:solidFill>
                  <a:srgbClr val="333333"/>
                </a:solidFill>
                <a:effectLst/>
                <a:latin typeface="Noto Sans KR"/>
              </a:rPr>
              <a:t>비어있는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oto Sans KR"/>
              </a:rPr>
              <a:t> 활성화가 층이 깊어짐에 따라 늘어난다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ans KR"/>
              </a:rPr>
              <a:t>첫번째 층에서는 모든 필터가 입력 이미지에 활성화되었지만 층이 올라가면서 활성화되지 않는 필터들이 생긴다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3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26"/>
    </mc:Choice>
    <mc:Fallback xmlns="">
      <p:transition spd="slow" advTm="400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31540" y="1700808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각 필터가 반응하는 시각적 패턴을 그리는 방법</a:t>
            </a:r>
            <a:endParaRPr lang="en-US" altLang="ko-KR" b="0" i="0" dirty="0">
              <a:solidFill>
                <a:srgbClr val="333333"/>
              </a:solidFill>
              <a:effectLst/>
              <a:latin typeface="Noto Sans"/>
            </a:endParaRPr>
          </a:p>
          <a:p>
            <a:pPr algn="l"/>
            <a:endParaRPr lang="en-US" altLang="ko-KR" sz="10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빈 입력 이미지에서 시작해서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Noto Sans"/>
              </a:rPr>
              <a:t>특정 필터의 응답을 최대화하기 위해 </a:t>
            </a:r>
            <a:r>
              <a:rPr lang="ko-KR" altLang="en-US" b="0" i="0" dirty="0" err="1">
                <a:solidFill>
                  <a:srgbClr val="C00000"/>
                </a:solidFill>
                <a:effectLst/>
                <a:latin typeface="Noto Sans"/>
              </a:rPr>
              <a:t>컨브넷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Noto Sans"/>
              </a:rPr>
              <a:t> 입력 이미지에 경사 상승법을 적용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☞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결과적으로 입력 이미지는 선택된 필터가 최대로 응답하는 이미지가 될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88AFA-FAA3-4E1A-8F26-400F45A41F53}"/>
              </a:ext>
            </a:extLst>
          </p:cNvPr>
          <p:cNvSpPr txBox="1"/>
          <p:nvPr/>
        </p:nvSpPr>
        <p:spPr>
          <a:xfrm>
            <a:off x="431540" y="3156645"/>
            <a:ext cx="8388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특정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"/>
              </a:rPr>
              <a:t>ConvNet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층의 한 필터 값을 최대화하는 손실 함수 정의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활성화 값을 최대화하기 위해 입력 이미지를 변경하도록 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Noto Sans"/>
              </a:rPr>
              <a:t>확률적 경사 </a:t>
            </a:r>
            <a:r>
              <a:rPr lang="ko-KR" altLang="en-US" b="0" i="0" u="sng" dirty="0" err="1">
                <a:solidFill>
                  <a:srgbClr val="333333"/>
                </a:solidFill>
                <a:effectLst/>
                <a:latin typeface="Noto Sans"/>
              </a:rPr>
              <a:t>상승법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사용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89876A-2D85-4A1A-8629-C063FA493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4111414"/>
            <a:ext cx="5184576" cy="20915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005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323528" y="155679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경사 상승법을 구현하기 위해 모델의 입력에 대한 손실의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그래디언트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필요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☞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케라스의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backend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모듈에 있는 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gradients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함수를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latin typeface="+mj-lt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2DD79-70C8-4A27-A734-291F365F28BC}"/>
              </a:ext>
            </a:extLst>
          </p:cNvPr>
          <p:cNvSpPr txBox="1"/>
          <p:nvPr/>
        </p:nvSpPr>
        <p:spPr>
          <a:xfrm>
            <a:off x="387113" y="3429000"/>
            <a:ext cx="8280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경사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상승법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과정을 부드럽게 하기 위해 사용하는 한 가지 기법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그래디언트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텐서를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L2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노름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텐서에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있는 값을 제곱합의 제곱근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으로 나누어 정규화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☞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입력 이미지에 적용할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수정량의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크기를 항상 일정 범위 안에 놓을 수 있다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523BB6-2D61-48EF-A894-02FBBC520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58" y="4752881"/>
            <a:ext cx="5702387" cy="6043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848DEC-2C34-4CD4-B7A8-B92E580710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2326675"/>
            <a:ext cx="8458200" cy="7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0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335401" y="1400118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입력 이미지에 대해 손실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텐서와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그래디언트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계산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endParaRPr lang="en-US" altLang="ko-KR" sz="10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케라스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백엔드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함수를 사용하여 처리</a:t>
            </a:r>
            <a:endParaRPr lang="en-US" altLang="ko-KR" sz="1000" dirty="0">
              <a:solidFill>
                <a:srgbClr val="333333"/>
              </a:solidFill>
              <a:latin typeface="+mj-lt"/>
            </a:endParaRPr>
          </a:p>
          <a:p>
            <a:pPr marL="285750" indent="-285750" algn="l">
              <a:buFontTx/>
              <a:buChar char="-"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iterate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넘파이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텐서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(크기가 1인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텐서의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리스트)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입력</a:t>
            </a:r>
            <a:endParaRPr lang="en-US" altLang="ko-KR" dirty="0">
              <a:solidFill>
                <a:srgbClr val="000000"/>
              </a:solidFill>
              <a:latin typeface="+mj-lt"/>
              <a:ea typeface="Helvetica Neue"/>
            </a:endParaRPr>
          </a:p>
          <a:p>
            <a:pPr algn="l"/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손실과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그래디언트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두 개의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넘파이텐서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반환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21F349-D7D2-4540-B9F7-BBE0A48FA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9" y="2754335"/>
            <a:ext cx="5268457" cy="1039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D76B68-8851-4245-BE56-296CE737C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4414894"/>
            <a:ext cx="5591175" cy="2085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DFBEF-515C-452D-BF14-E2CA889846DB}"/>
              </a:ext>
            </a:extLst>
          </p:cNvPr>
          <p:cNvSpPr txBox="1"/>
          <p:nvPr/>
        </p:nvSpPr>
        <p:spPr>
          <a:xfrm>
            <a:off x="576313" y="4097830"/>
            <a:ext cx="559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파이썬 루프를 만들어 확률적 경사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상승법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구성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A75B34-1EA0-41A5-89CD-41CF7AF567EE}"/>
              </a:ext>
            </a:extLst>
          </p:cNvPr>
          <p:cNvSpPr/>
          <p:nvPr/>
        </p:nvSpPr>
        <p:spPr>
          <a:xfrm>
            <a:off x="755576" y="2538775"/>
            <a:ext cx="14401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1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9A6C06-694A-4E87-9617-B10D2B07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47260"/>
            <a:ext cx="8496944" cy="1031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결과 이미지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텐서는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(1, 150, 150, 3)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크기의 부동 소수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텐서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이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텐서의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값은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[0, 255]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사이의 정수가 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니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따라서 출력 가능한 이미지로 변경하기 위해 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처리할 필요가 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377838-BEEB-4006-9A52-AFCAA58B4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1484784"/>
            <a:ext cx="5572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7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323528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코드를 모아서 층의 이름과 필터 번호를 입력으로 받는 함수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 함수는 필터 활성화를 최대화하는 패턴을 이미지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텐서로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출력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91B79-14C9-4106-AEE3-6F23CEEF0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942517"/>
            <a:ext cx="6409532" cy="45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323528" y="5909596"/>
            <a:ext cx="8280920" cy="47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block3_conv1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층의 필터 0은 물방울 패턴에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반응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85E36-0658-46C0-9F69-07DD974C2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1556792"/>
            <a:ext cx="7724775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EF74B4-FA63-4D70-B5F9-82314D3F9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2233396"/>
            <a:ext cx="3440585" cy="34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419033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학습 시각화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323528" y="1700808"/>
            <a:ext cx="8280920" cy="103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0D1A26"/>
                </a:solidFill>
                <a:effectLst/>
                <a:latin typeface="Noto Sans KR"/>
              </a:rPr>
              <a:t>딥러닝 모델은 블랙박스다</a:t>
            </a:r>
            <a:r>
              <a:rPr lang="en-US" altLang="ko-KR" sz="2000" b="1" i="0" dirty="0">
                <a:solidFill>
                  <a:srgbClr val="0D1A26"/>
                </a:solidFill>
                <a:effectLst/>
                <a:latin typeface="Noto Sans KR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학습에서 표현된 특징들이 사람이 이해하기 쉬운 형태가 아니다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321553" y="2872681"/>
            <a:ext cx="8280920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일부 딥러닝 모델에서는 어느정도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맞으나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,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컨브넷에서는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전혀 아니다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44125-E520-4DE0-B99E-D7D6996C8ADA}"/>
              </a:ext>
            </a:extLst>
          </p:cNvPr>
          <p:cNvSpPr txBox="1"/>
          <p:nvPr/>
        </p:nvSpPr>
        <p:spPr>
          <a:xfrm>
            <a:off x="321553" y="373677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컨브넷의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표현은 시각적인 개념을 학습한 것이므로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시각화하기 좋다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7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43"/>
    </mc:Choice>
    <mc:Fallback xmlns="">
      <p:transition spd="slow" advTm="209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09575" y="154459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모든 층에 있는 필터 시각화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294B12-B7E2-4C8C-A801-369412E11A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0165"/>
          <a:stretch/>
        </p:blipFill>
        <p:spPr>
          <a:xfrm>
            <a:off x="294219" y="1945089"/>
            <a:ext cx="8324850" cy="3505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35325F-0819-4013-9EA6-0FD82D91561E}"/>
              </a:ext>
            </a:extLst>
          </p:cNvPr>
          <p:cNvSpPr txBox="1"/>
          <p:nvPr/>
        </p:nvSpPr>
        <p:spPr>
          <a:xfrm>
            <a:off x="3008263" y="2318353"/>
            <a:ext cx="615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각 층에서 처음 64개의 필터만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  <a:ea typeface="Helvetica Neue"/>
              </a:rPr>
              <a:t>사용하여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합성곱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블럭의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 첫 번째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  <a:ea typeface="Helvetica Neue"/>
              </a:rPr>
              <a:t>층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C0C0C0"/>
              </a:highlight>
              <a:latin typeface="+mj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cs typeface="Courier New" panose="02070309020205020404" pitchFamily="49" charset="0"/>
              </a:rPr>
              <a:t>block1_conv1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,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cs typeface="Courier New" panose="02070309020205020404" pitchFamily="49" charset="0"/>
              </a:rPr>
              <a:t>block2_conv1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,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cs typeface="Courier New" panose="02070309020205020404" pitchFamily="49" charset="0"/>
              </a:rPr>
              <a:t>block3_conv1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,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cs typeface="Courier New" panose="02070309020205020404" pitchFamily="49" charset="0"/>
              </a:rPr>
              <a:t>block4_conv1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,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cs typeface="Courier New" panose="02070309020205020404" pitchFamily="49" charset="0"/>
              </a:rPr>
              <a:t>block5_conv1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  <a:ea typeface="Helvetica Neue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C0C0C0"/>
              </a:highlight>
              <a:latin typeface="+mj-lt"/>
              <a:ea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4CDEC-0C2C-4A97-B4EB-73BEC0CB8A1D}"/>
              </a:ext>
            </a:extLst>
          </p:cNvPr>
          <p:cNvSpPr txBox="1"/>
          <p:nvPr/>
        </p:nvSpPr>
        <p:spPr>
          <a:xfrm>
            <a:off x="285904" y="5481808"/>
            <a:ext cx="832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64 × 64 필터 패턴의 8 × 8 그리드로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정렬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Helvetica Neue"/>
              </a:rPr>
              <a:t>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각 필터 패턴 사이에 검은 색 마진을 약간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둔다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4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611E11-7E41-47D5-8A61-C1A0F1F3A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1200401"/>
            <a:ext cx="8410575" cy="904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4A8B76-0DF7-4112-B506-99E347973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2208911"/>
            <a:ext cx="2251852" cy="44225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BE49D5-7963-498F-ABA6-02CD9BB381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2038" y="2188747"/>
            <a:ext cx="2251852" cy="44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필터 시각화하기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E2E71D-DA25-47A4-890F-45AE3460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84784"/>
            <a:ext cx="84249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모델에 있는 첫 번째 층(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  <a:cs typeface="Courier New" panose="02070309020205020404" pitchFamily="49" charset="0"/>
              </a:rPr>
              <a:t>block1_conv1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)의 필터는 간단한 대각선 방향의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에지와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색깔(또는 어떤 경우에 색깔이 있는 에지)을 인코딩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다</a:t>
            </a:r>
            <a:endParaRPr lang="en-US" altLang="ko-KR" dirty="0">
              <a:solidFill>
                <a:srgbClr val="000000"/>
              </a:solidFill>
              <a:latin typeface="+mj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  <a:cs typeface="Courier New" panose="02070309020205020404" pitchFamily="49" charset="0"/>
              </a:rPr>
              <a:t>block2_conv1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의 필터는 에지나 색깔의 조합으로 만들어진 간단한 질감을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인코딩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더 상위 층의 필터는 깃털, 눈, 나뭇잎 등과 같은 자연적인 이미지에서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찾을 수 있는 질감을 닮아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가기 시작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5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323528" y="1556792"/>
            <a:ext cx="849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0D1A26"/>
                </a:solidFill>
                <a:effectLst/>
                <a:latin typeface="+mj-lt"/>
              </a:rPr>
              <a:t>히트맵</a:t>
            </a:r>
            <a:r>
              <a:rPr lang="ko-KR" altLang="en-US" b="1" i="0" dirty="0">
                <a:solidFill>
                  <a:srgbClr val="0D1A26"/>
                </a:solidFill>
                <a:effectLst/>
                <a:latin typeface="+mj-lt"/>
              </a:rPr>
              <a:t> 시각화</a:t>
            </a:r>
            <a:endParaRPr lang="ko-KR" altLang="en-US" b="0" i="0" dirty="0">
              <a:solidFill>
                <a:srgbClr val="0D1A26"/>
              </a:solidFill>
              <a:effectLst/>
              <a:latin typeface="+mj-lt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이미지의 어느 부분이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컨브넷의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최종 분류 결정에 기여하는지 이해하는데 유용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분류에 실수가 있는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컨브넷의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결정과정을 디버깅하는데 도움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이미지에 특정 물체가 있는 위치를 파악하는데 사용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이러한 종류의 기법을 클래스 활성화 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(Class Activation Map, CAM)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시각화라고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r>
              <a:rPr lang="en-US" altLang="ko-KR" sz="1500" b="1" i="0" dirty="0">
                <a:solidFill>
                  <a:srgbClr val="333333"/>
                </a:solidFill>
                <a:effectLst/>
                <a:latin typeface="+mj-lt"/>
              </a:rPr>
              <a:t>(Grad-CAM : Visual </a:t>
            </a:r>
            <a:r>
              <a:rPr lang="en-US" altLang="ko-KR" sz="1500" b="1" i="0" dirty="0" err="1">
                <a:solidFill>
                  <a:srgbClr val="333333"/>
                </a:solidFill>
                <a:effectLst/>
                <a:latin typeface="+mj-lt"/>
              </a:rPr>
              <a:t>Explannations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+mj-lt"/>
              </a:rPr>
              <a:t> from Deep Networks via Gradient-based Localization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+mj-lt"/>
              </a:rPr>
              <a:t>에서 사용된 기법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endParaRPr lang="en-US" altLang="ko-KR" sz="1500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endParaRPr lang="en-US" altLang="ko-KR" sz="15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420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323528" y="1522237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입력 이미지가 주어지면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합성곱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층에 있는 특성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j-lt"/>
              </a:rPr>
              <a:t>맵의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 출력 추출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그 다음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특성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+mj-lt"/>
              </a:rPr>
              <a:t>맵의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 모든 출력 채널에 대한 클래스의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+mj-lt"/>
              </a:rPr>
              <a:t>그래디언트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 평균을 곱한다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☞ 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lt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입력 이미지가 각 채널을 활성화하는 정도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lt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에 대한 공간적인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+mj-lt"/>
              </a:rPr>
              <a:t>맵을</a:t>
            </a:r>
            <a:endParaRPr lang="ko-KR" altLang="en-US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j-lt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클래스에 대한 각 채널의 중요도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lt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로 가중치를 부여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j-lt"/>
              </a:rPr>
              <a:t>하여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j-lt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입력 이미지가 클래스를 활성화하는 정도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lt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에 대한 공간적인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+mj-lt"/>
              </a:rPr>
              <a:t>맵을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j-lt"/>
              </a:rPr>
              <a:t> 만드는 것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DB46C5-71BE-4100-BD59-1EF2EB586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16" y="4067649"/>
            <a:ext cx="8496944" cy="117870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E8BB10-6194-460C-84A1-F763A0911606}"/>
              </a:ext>
            </a:extLst>
          </p:cNvPr>
          <p:cNvCxnSpPr>
            <a:cxnSpLocks/>
          </p:cNvCxnSpPr>
          <p:nvPr/>
        </p:nvCxnSpPr>
        <p:spPr>
          <a:xfrm>
            <a:off x="3347864" y="4293096"/>
            <a:ext cx="3600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7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539552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초원을 걷는 어미와 새끼 아프리카 코끼리의 이미지 적용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크리에이티브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커먼즈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(Creative Commons)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라이선스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US" altLang="ko-KR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17411" name="Picture 3" descr="elephants">
            <a:extLst>
              <a:ext uri="{FF2B5EF4-FFF2-40B4-BE49-F238E27FC236}">
                <a16:creationId xmlns:a16="http://schemas.microsoft.com/office/drawing/2014/main" id="{860088A5-0BAF-4F40-9526-A1B72053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6237"/>
            <a:ext cx="6336704" cy="42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9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5D0E4C-0302-46A7-B10C-8D3863BDD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93" y="1552975"/>
            <a:ext cx="8497679" cy="3240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FB5DE-3B22-498E-B342-36922782A830}"/>
              </a:ext>
            </a:extLst>
          </p:cNvPr>
          <p:cNvSpPr txBox="1"/>
          <p:nvPr/>
        </p:nvSpPr>
        <p:spPr>
          <a:xfrm>
            <a:off x="322793" y="119671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이 이미지를 VGG16 모델이 인식할 수 있도록 변환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Helvetica Neu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40A425-8E31-4887-B6CA-223BD18A3ED5}"/>
              </a:ext>
            </a:extLst>
          </p:cNvPr>
          <p:cNvSpPr/>
          <p:nvPr/>
        </p:nvSpPr>
        <p:spPr>
          <a:xfrm>
            <a:off x="5004048" y="3059668"/>
            <a:ext cx="34557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224 × 224 크기의 이미지에서 훈련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7230-CA58-45A0-A4A1-8F668449ABFE}"/>
              </a:ext>
            </a:extLst>
          </p:cNvPr>
          <p:cNvSpPr/>
          <p:nvPr/>
        </p:nvSpPr>
        <p:spPr>
          <a:xfrm>
            <a:off x="2483768" y="2063548"/>
            <a:ext cx="65443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keras.applications.vgg16.preprocess_input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함수에 규칙에 따라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전처리</a:t>
            </a:r>
            <a:endParaRPr lang="ko-KR" alt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614224-AF1F-4CBC-A1B2-0E9FC615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399" y="4828999"/>
            <a:ext cx="4622073" cy="1201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이미지를 로드해서 224 × 224 크기로 변경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  </a:t>
            </a:r>
            <a:endParaRPr lang="en-US" altLang="ko-KR" b="1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→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넘파이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float32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텐서로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바꾼 다음 </a:t>
            </a:r>
            <a:endParaRPr lang="en-US" altLang="ko-KR" dirty="0">
              <a:solidFill>
                <a:srgbClr val="000000"/>
              </a:solidFill>
              <a:latin typeface="+mj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→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전처리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 함수 적용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87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A6C4A-96B3-41F6-8C4D-0636FF242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378616"/>
            <a:ext cx="8460940" cy="1080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4074E3-2353-41D7-97F4-85FEF6EE88A2}"/>
              </a:ext>
            </a:extLst>
          </p:cNvPr>
          <p:cNvSpPr/>
          <p:nvPr/>
        </p:nvSpPr>
        <p:spPr>
          <a:xfrm>
            <a:off x="5067200" y="1917844"/>
            <a:ext cx="3888432" cy="399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84784-B996-448B-911C-54492557C3DF}"/>
              </a:ext>
            </a:extLst>
          </p:cNvPr>
          <p:cNvSpPr txBox="1"/>
          <p:nvPr/>
        </p:nvSpPr>
        <p:spPr>
          <a:xfrm>
            <a:off x="5052312" y="197895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이미지에서 사전 훈련된 네트워크를 실행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A244A5-E389-4C24-A9E1-558A2FD93415}"/>
              </a:ext>
            </a:extLst>
          </p:cNvPr>
          <p:cNvSpPr/>
          <p:nvPr/>
        </p:nvSpPr>
        <p:spPr>
          <a:xfrm>
            <a:off x="5574992" y="2500835"/>
            <a:ext cx="33657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5580112" y="2500835"/>
            <a:ext cx="33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예측 벡터를 이해하기 쉽게 디코딩</a:t>
            </a:r>
            <a:endParaRPr lang="en-US" altLang="ko-KR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FC38E7-239E-4187-AA59-F7CD56F70F4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27784" y="2148230"/>
            <a:ext cx="2424528" cy="38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DC64D7-E301-4B4C-ADA7-E25267FCB6D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92080" y="2670112"/>
            <a:ext cx="288032" cy="38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04DCE4-D267-46E6-8513-CF9FF16B308C}"/>
              </a:ext>
            </a:extLst>
          </p:cNvPr>
          <p:cNvSpPr txBox="1"/>
          <p:nvPr/>
        </p:nvSpPr>
        <p:spPr>
          <a:xfrm>
            <a:off x="341530" y="3933056"/>
            <a:ext cx="8460940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 이미지에 대한 상위 세 개의 예측 클래스는 다음과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n-US" altLang="ko-KR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아프리카 코끼리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(92.5%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확률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코끼리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(tusker) (7%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확률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인도 코끼리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(0.4%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확률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6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CBA1E-E034-4999-A920-F6464BF6AD38}"/>
              </a:ext>
            </a:extLst>
          </p:cNvPr>
          <p:cNvSpPr txBox="1"/>
          <p:nvPr/>
        </p:nvSpPr>
        <p:spPr>
          <a:xfrm>
            <a:off x="467544" y="3429000"/>
            <a:ext cx="85109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예측 벡터에서 최대로 활성화된 항목은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아프리카 코끼리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'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클래스에 대한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386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번 인덱스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→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네트워크는 이 이미지는 아프리카 코끼리를 담고 있다고 인식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AEB45F-4E91-46E1-9404-E8967F1DF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34" y="2276872"/>
            <a:ext cx="8313551" cy="8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8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42CC-242A-48E3-9FA1-51275BB41C31}"/>
              </a:ext>
            </a:extLst>
          </p:cNvPr>
          <p:cNvSpPr txBox="1"/>
          <p:nvPr/>
        </p:nvSpPr>
        <p:spPr>
          <a:xfrm>
            <a:off x="467544" y="1191816"/>
            <a:ext cx="856895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Grad-CAM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처리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→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이미지에서 가장 아프리카 코끼리 같은 부위를 시각화하기 위해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91DA26-A25A-423E-B1B6-C39384F39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96" y="2060848"/>
            <a:ext cx="8640960" cy="44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학습 시각화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431540" y="1700808"/>
            <a:ext cx="8280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i="0" dirty="0">
                <a:solidFill>
                  <a:srgbClr val="333333"/>
                </a:solidFill>
                <a:effectLst/>
                <a:latin typeface="Noto Sans KR"/>
              </a:rPr>
              <a:t>『 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Noto Sans KR"/>
              </a:rPr>
              <a:t>사용이 편하고 유용한 세 가지 기법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Noto Sans KR"/>
              </a:rPr>
              <a:t>』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  <a:endParaRPr lang="en-US" altLang="ko-KR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9B7C4-5CA7-4A95-A1EC-28498B977CB2}"/>
              </a:ext>
            </a:extLst>
          </p:cNvPr>
          <p:cNvSpPr txBox="1"/>
          <p:nvPr/>
        </p:nvSpPr>
        <p:spPr>
          <a:xfrm>
            <a:off x="539552" y="2348880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1.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 KR"/>
              </a:rPr>
              <a:t>컨브넷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 중간층의 출력을 시각화 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☞  연속된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컨브넷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층이 입력을 어떻게 변형시키는지 이해하고 개별적인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컨브넷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필터의 의미를 파악하는데 도움이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2.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 KR"/>
              </a:rPr>
              <a:t>컨브넷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 필터를 시각화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☞ 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컨브넷의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필터가 찾으려는 시각적인 패턴과 개념이 무엇인지 상세하게 이해하는데 도움이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3.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클래스 활성화에 대한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 KR"/>
              </a:rPr>
              <a:t>히트맵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(heatmap)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을 이미지에 시각화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n-cs"/>
              </a:rPr>
              <a:t>☞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이미지의 어느 부분이 주어진 클래스에 속하는 데 기여했는지 이해하고 이미지에서 객체 위치를 추정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(localization)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하는데 도움이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0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6"/>
    </mc:Choice>
    <mc:Fallback xmlns="">
      <p:transition spd="slow" advTm="4441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24740-6375-4A4C-B3C9-282C621D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19" y="1561887"/>
            <a:ext cx="8325561" cy="11032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C10FE9-03A9-45D8-94EA-CDB6CE062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62" y="2672080"/>
            <a:ext cx="3685289" cy="37617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B8DC7BF-2F96-48BF-82FA-C20634122785}"/>
              </a:ext>
            </a:extLst>
          </p:cNvPr>
          <p:cNvSpPr/>
          <p:nvPr/>
        </p:nvSpPr>
        <p:spPr>
          <a:xfrm>
            <a:off x="4211960" y="1428289"/>
            <a:ext cx="47525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540C1-1D82-4169-8A38-CD050667BD7B}"/>
              </a:ext>
            </a:extLst>
          </p:cNvPr>
          <p:cNvSpPr txBox="1"/>
          <p:nvPr/>
        </p:nvSpPr>
        <p:spPr>
          <a:xfrm>
            <a:off x="4177144" y="1428289"/>
            <a:ext cx="4752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시각화를 위해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히트맵을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사이로 정규화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6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5B0E08-0830-4D6B-857A-C998BC183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64" y="1484784"/>
            <a:ext cx="82232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496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5.4.3</a:t>
            </a:r>
            <a:r>
              <a:rPr lang="ko-KR" altLang="en-US" sz="3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클래스 활성화의 </a:t>
            </a:r>
            <a:r>
              <a:rPr lang="ko-KR" altLang="en-US" sz="3500" dirty="0" err="1">
                <a:latin typeface="Sandoll 고딕Neo2유니 06 Bd" pitchFamily="34" charset="-127"/>
                <a:ea typeface="Sandoll 고딕Neo2유니 06 Bd" pitchFamily="34" charset="-127"/>
              </a:rPr>
              <a:t>히트맵</a:t>
            </a:r>
            <a:r>
              <a:rPr lang="ko-KR" altLang="en-US" sz="3500" dirty="0">
                <a:latin typeface="Sandoll 고딕Neo2유니 06 Bd" pitchFamily="34" charset="-127"/>
                <a:ea typeface="Sandoll 고딕Neo2유니 06 Bd" pitchFamily="34" charset="-127"/>
              </a:rPr>
              <a:t> 시각화하기</a:t>
            </a:r>
          </a:p>
        </p:txBody>
      </p:sp>
      <p:pic>
        <p:nvPicPr>
          <p:cNvPr id="18434" name="Picture 2" descr="elephant cam">
            <a:extLst>
              <a:ext uri="{FF2B5EF4-FFF2-40B4-BE49-F238E27FC236}">
                <a16:creationId xmlns:a16="http://schemas.microsoft.com/office/drawing/2014/main" id="{A3130415-9235-470B-BE4F-7D0B259E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97330"/>
            <a:ext cx="5489231" cy="366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68675-9FBF-483A-BA69-2B968B152B7D}"/>
              </a:ext>
            </a:extLst>
          </p:cNvPr>
          <p:cNvSpPr txBox="1"/>
          <p:nvPr/>
        </p:nvSpPr>
        <p:spPr>
          <a:xfrm>
            <a:off x="450921" y="1088814"/>
            <a:ext cx="84797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10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강하게 활성화된 코끼리 새끼의 귀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/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→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네트워크가 아프리카 코끼리와 인도 코끼리의 차이를 구분하는 방법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B6768-6B0B-4130-BD12-E02EC6A2D09F}"/>
              </a:ext>
            </a:extLst>
          </p:cNvPr>
          <p:cNvSpPr txBox="1"/>
          <p:nvPr/>
        </p:nvSpPr>
        <p:spPr>
          <a:xfrm>
            <a:off x="539552" y="5769186"/>
            <a:ext cx="7254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 왜 네트워크가 이 이미지에 아프리카 코끼리가 있다고 생각하는가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j-lt"/>
              </a:rPr>
              <a:t> 아프리카 코끼리가 사진 어디에 있는가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271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49289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174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323528" y="1772816"/>
            <a:ext cx="8280920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어떤 입력이 주어졌을 때 네트워크에 있는 여러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KR"/>
              </a:rPr>
              <a:t>합성곱과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KR"/>
              </a:rPr>
              <a:t>풀링층이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 출력하는 </a:t>
            </a:r>
            <a:r>
              <a:rPr lang="ko-KR" altLang="en-US" sz="2000" b="1" i="0" dirty="0" err="1">
                <a:solidFill>
                  <a:srgbClr val="333333"/>
                </a:solidFill>
                <a:effectLst/>
                <a:latin typeface="Noto Sans KR"/>
              </a:rPr>
              <a:t>특성맵을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Noto Sans KR"/>
              </a:rPr>
              <a:t> 시각화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 하는 것</a:t>
            </a:r>
            <a:endParaRPr lang="en-US" altLang="ko-KR" sz="20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700" dirty="0">
                <a:solidFill>
                  <a:srgbClr val="333333"/>
                </a:solidFill>
                <a:latin typeface="Noto Sans KR"/>
              </a:rPr>
              <a:t>( </a:t>
            </a:r>
            <a:r>
              <a:rPr lang="ko-KR" altLang="en-US" sz="1700" dirty="0">
                <a:solidFill>
                  <a:srgbClr val="333333"/>
                </a:solidFill>
                <a:latin typeface="Noto Sans KR"/>
              </a:rPr>
              <a:t>층의 출력이 활성화 함수의 출력이라서 종종 활성화</a:t>
            </a:r>
            <a:r>
              <a:rPr lang="en-US" altLang="ko-KR" sz="1700" dirty="0">
                <a:solidFill>
                  <a:srgbClr val="333333"/>
                </a:solidFill>
                <a:latin typeface="Noto Sans KR"/>
              </a:rPr>
              <a:t>(activation)</a:t>
            </a:r>
            <a:r>
              <a:rPr lang="ko-KR" altLang="en-US" sz="1700" dirty="0">
                <a:solidFill>
                  <a:srgbClr val="333333"/>
                </a:solidFill>
                <a:latin typeface="Noto Sans KR"/>
              </a:rPr>
              <a:t>라고</a:t>
            </a:r>
            <a:r>
              <a:rPr lang="en-US" altLang="ko-KR" sz="17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700" dirty="0">
                <a:solidFill>
                  <a:srgbClr val="333333"/>
                </a:solidFill>
                <a:latin typeface="Noto Sans KR"/>
              </a:rPr>
              <a:t>부른다</a:t>
            </a:r>
            <a:r>
              <a:rPr lang="en-US" altLang="ko-KR" sz="1700" dirty="0">
                <a:solidFill>
                  <a:srgbClr val="333333"/>
                </a:solidFill>
                <a:latin typeface="Noto Sans KR"/>
              </a:rPr>
              <a:t>)</a:t>
            </a:r>
            <a:endParaRPr lang="en-US" altLang="ko-KR" sz="17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endParaRPr lang="en-US" altLang="ko-KR" sz="25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네트워크에 의해 학습된 필터들이 어떻게 입력을 분해하는지 알 수 있다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5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4"/>
    </mc:Choice>
    <mc:Fallback xmlns="">
      <p:transition spd="slow" advTm="178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4FE2E-4231-4402-8123-85A6BE9F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4619625" cy="5257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323528" y="155679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i="0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+mj-lt"/>
              </a:rPr>
              <a:t>사용한 모델은 고양이와 강아지를</a:t>
            </a:r>
            <a:endParaRPr lang="en-US" altLang="ko-KR" i="0" dirty="0">
              <a:solidFill>
                <a:srgbClr val="333333"/>
              </a:solidFill>
              <a:effectLst/>
              <a:highlight>
                <a:srgbClr val="C0C0C0"/>
              </a:highlight>
              <a:latin typeface="+mj-lt"/>
            </a:endParaRPr>
          </a:p>
          <a:p>
            <a:pPr algn="l"/>
            <a:r>
              <a:rPr lang="ko-KR" altLang="en-US" i="0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+mj-lt"/>
              </a:rPr>
              <a:t> 이진 분류하는</a:t>
            </a:r>
            <a:r>
              <a:rPr lang="en-US" altLang="ko-KR" dirty="0">
                <a:solidFill>
                  <a:srgbClr val="333333"/>
                </a:solidFill>
                <a:highlight>
                  <a:srgbClr val="C0C0C0"/>
                </a:highlight>
                <a:latin typeface="+mj-lt"/>
              </a:rPr>
              <a:t> </a:t>
            </a:r>
            <a:r>
              <a:rPr lang="ko-KR" altLang="en-US" i="0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+mj-lt"/>
              </a:rPr>
              <a:t>컨브넷</a:t>
            </a:r>
            <a:r>
              <a:rPr lang="ko-KR" altLang="en-US" i="0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+mj-lt"/>
              </a:rPr>
              <a:t> 모델</a:t>
            </a:r>
            <a:endParaRPr lang="en-US" altLang="ko-KR" i="0" dirty="0">
              <a:solidFill>
                <a:srgbClr val="333333"/>
              </a:solidFill>
              <a:effectLst/>
              <a:highlight>
                <a:srgbClr val="C0C0C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1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9"/>
    </mc:Choice>
    <mc:Fallback xmlns="">
      <p:transition spd="slow" advTm="79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3301A4C-72C2-4E78-ADE2-2A0481145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87572"/>
            <a:ext cx="7420827" cy="2694655"/>
          </a:xfrm>
          <a:prstGeom prst="rect">
            <a:avLst/>
          </a:prstGeom>
        </p:spPr>
      </p:pic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2AB5CE-B55F-40E1-890C-FA3EB617EDA8}"/>
              </a:ext>
            </a:extLst>
          </p:cNvPr>
          <p:cNvSpPr/>
          <p:nvPr/>
        </p:nvSpPr>
        <p:spPr>
          <a:xfrm>
            <a:off x="1619672" y="4186270"/>
            <a:ext cx="7200800" cy="2585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9BFC5-A25D-4BEE-A71F-E37220C37606}"/>
              </a:ext>
            </a:extLst>
          </p:cNvPr>
          <p:cNvSpPr txBox="1"/>
          <p:nvPr/>
        </p:nvSpPr>
        <p:spPr>
          <a:xfrm>
            <a:off x="3967448" y="597097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고양이 사진 출력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50A344-67BB-4C67-8354-53F460904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818" y="4240869"/>
            <a:ext cx="2445012" cy="24762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8DBAD2-736E-42AB-9F95-8E9501155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9442" y="4861350"/>
            <a:ext cx="4326734" cy="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"/>
    </mc:Choice>
    <mc:Fallback xmlns="">
      <p:transition spd="slow" advTm="8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323528" y="1700808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확인하고 싶은 특성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KR"/>
              </a:rPr>
              <a:t>맵을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 추출하기 위해 이미지 배치를 입력으로 받아</a:t>
            </a: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모든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KR"/>
              </a:rPr>
              <a:t>합성곱과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KR"/>
              </a:rPr>
              <a:t>풀링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 층의 활성화를 출력하는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Noto Sans KR"/>
              </a:rPr>
              <a:t>keras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모델을 만든다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입력 이미지가 들어 올 때 원본 모델의 활성화 값 반환</a:t>
            </a:r>
            <a:endParaRPr lang="en-US" altLang="ko-KR" sz="20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B3C9FE-975C-442B-B257-58291C165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49" y="3011859"/>
            <a:ext cx="8560623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1"/>
    </mc:Choice>
    <mc:Fallback xmlns="">
      <p:transition spd="slow" advTm="168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275685" y="143178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고양이 이미지에 대한 활성화 값 출력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AEB1B3-B10C-4C83-8989-EA61E48F8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1801116"/>
            <a:ext cx="8528683" cy="6542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A4E587-6211-49C3-897C-B79950A44A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2769864"/>
            <a:ext cx="8528682" cy="830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706CE-134B-4E17-A6D6-A802062BEE1F}"/>
              </a:ext>
            </a:extLst>
          </p:cNvPr>
          <p:cNvSpPr txBox="1"/>
          <p:nvPr/>
        </p:nvSpPr>
        <p:spPr>
          <a:xfrm>
            <a:off x="283469" y="2435769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고양이 이미지에 대한 첫 번째 </a:t>
            </a:r>
            <a:r>
              <a:rPr lang="ko-KR" altLang="en-US" dirty="0" err="1"/>
              <a:t>합성곱</a:t>
            </a:r>
            <a:r>
              <a:rPr lang="ko-KR" altLang="en-US" dirty="0"/>
              <a:t> 층의 활성화 값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A97735-3FD1-4C45-805C-56EFF73CD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2" r="18345"/>
          <a:stretch/>
        </p:blipFill>
        <p:spPr bwMode="auto">
          <a:xfrm>
            <a:off x="4147727" y="3949956"/>
            <a:ext cx="4293011" cy="2692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90A2F-8FCF-44A4-8A6C-DA4D784D29CF}"/>
              </a:ext>
            </a:extLst>
          </p:cNvPr>
          <p:cNvSpPr txBox="1"/>
          <p:nvPr/>
        </p:nvSpPr>
        <p:spPr>
          <a:xfrm>
            <a:off x="4033951" y="353878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각 층의 </a:t>
            </a:r>
            <a:r>
              <a:rPr lang="en-US" altLang="ko-KR" dirty="0">
                <a:highlight>
                  <a:srgbClr val="C0C0C0"/>
                </a:highlight>
              </a:rPr>
              <a:t>shape</a:t>
            </a:r>
            <a:endParaRPr lang="ko-KR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51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6"/>
    </mc:Choice>
    <mc:Fallback xmlns="">
      <p:transition spd="slow" advTm="37266"/>
    </mc:Fallback>
  </mc:AlternateContent>
  <p:extLst>
    <p:ext uri="{3A86A75C-4F4B-4683-9AE1-C65F6400EC91}">
      <p14:laserTraceLst xmlns:p14="http://schemas.microsoft.com/office/powerpoint/2010/main">
        <p14:tracePtLst>
          <p14:tracePt t="13129" x="0" y="0"/>
        </p14:tracePtLst>
        <p14:tracePtLst>
          <p14:tracePt t="16310" x="2266950" y="6280150"/>
          <p14:tracePt t="30514" x="3841750" y="6789738"/>
          <p14:tracePt t="30531" x="4037013" y="6746875"/>
          <p14:tracePt t="30543" x="4095750" y="6731000"/>
          <p14:tracePt t="30555" x="4156075" y="6721475"/>
          <p14:tracePt t="30570" x="4206875" y="6713538"/>
          <p14:tracePt t="30581" x="4224338" y="6713538"/>
          <p14:tracePt t="30598" x="4232275" y="6713538"/>
          <p14:tracePt t="30608" x="4240213" y="6713538"/>
          <p14:tracePt t="30626" x="4249738" y="6713538"/>
          <p14:tracePt t="30699" x="4257675" y="6713538"/>
          <p14:tracePt t="30817" x="4265613" y="6713538"/>
          <p14:tracePt t="30905" x="4275138" y="6713538"/>
          <p14:tracePt t="30927" x="4291013" y="6705600"/>
          <p14:tracePt t="30944" x="4341813" y="6696075"/>
          <p14:tracePt t="30962" x="4419600" y="6688138"/>
          <p14:tracePt t="30972" x="4435475" y="6688138"/>
          <p14:tracePt t="30988" x="4460875" y="6680200"/>
          <p14:tracePt t="30993" x="4478338" y="6680200"/>
          <p14:tracePt t="31011" x="4486275" y="6680200"/>
          <p14:tracePt t="31021" x="4495800" y="6680200"/>
          <p14:tracePt t="31057" x="4503738" y="6680200"/>
          <p14:tracePt t="31345" x="4503738" y="6670675"/>
          <p14:tracePt t="31363" x="4529138" y="6670675"/>
          <p14:tracePt t="31393" x="4605338" y="6670675"/>
          <p14:tracePt t="31415" x="4699000" y="6670675"/>
          <p14:tracePt t="31425" x="4767263" y="6670675"/>
          <p14:tracePt t="31441" x="4852988" y="6670675"/>
          <p14:tracePt t="31453" x="4886325" y="6670675"/>
          <p14:tracePt t="31462" x="4903788" y="6670675"/>
          <p14:tracePt t="31477" x="4919663" y="6670675"/>
          <p14:tracePt t="31496" x="4946650" y="6670675"/>
          <p14:tracePt t="31522" x="4962525" y="6670675"/>
          <p14:tracePt t="31543" x="4972050" y="6670675"/>
          <p14:tracePt t="31580" x="4979988" y="6670675"/>
          <p14:tracePt t="32306" x="4987925" y="6670675"/>
          <p14:tracePt t="32335" x="5013325" y="6670675"/>
          <p14:tracePt t="32355" x="5030788" y="6670675"/>
          <p14:tracePt t="32362" x="5038725" y="6670675"/>
          <p14:tracePt t="32373" x="5048250" y="6670675"/>
          <p14:tracePt t="32396" x="5056188" y="6670675"/>
          <p14:tracePt t="32412" x="5064125" y="6670675"/>
          <p14:tracePt t="32423" x="5073650" y="6670675"/>
          <p14:tracePt t="32447" x="5091113" y="6670675"/>
          <p14:tracePt t="32471" x="5099050" y="6670675"/>
          <p14:tracePt t="32505" x="5106988" y="6670675"/>
          <p14:tracePt t="32532" x="5116513" y="6670675"/>
          <p14:tracePt t="32570" x="5124450" y="6670675"/>
          <p14:tracePt t="32591" x="5132388" y="6670675"/>
          <p14:tracePt t="32619" x="5141913" y="6670675"/>
          <p14:tracePt t="32657" x="5149850" y="6670675"/>
          <p14:tracePt t="32688" x="5157788" y="6662738"/>
          <p14:tracePt t="32783" x="5167313" y="6662738"/>
          <p14:tracePt t="33087" x="5175250" y="6662738"/>
          <p14:tracePt t="33133" x="5183188" y="6662738"/>
          <p14:tracePt t="33162" x="5192713" y="6662738"/>
          <p14:tracePt t="33194" x="5200650" y="6662738"/>
          <p14:tracePt t="33271" x="5208588" y="6662738"/>
          <p14:tracePt t="33288" x="5218113" y="6662738"/>
          <p14:tracePt t="33351" x="5226050" y="6662738"/>
          <p14:tracePt t="33373" x="5235575" y="6662738"/>
          <p14:tracePt t="33402" x="5243513" y="6662738"/>
          <p14:tracePt t="33466" x="5251450" y="6662738"/>
          <p14:tracePt t="34132" x="5243513" y="6662738"/>
          <p14:tracePt t="34152" x="5226050" y="6662738"/>
          <p14:tracePt t="34169" x="5208588" y="6662738"/>
          <p14:tracePt t="34181" x="5183188" y="6662738"/>
          <p14:tracePt t="34193" x="5167313" y="6662738"/>
          <p14:tracePt t="34199" x="5157788" y="6662738"/>
          <p14:tracePt t="34209" x="5149850" y="6662738"/>
          <p14:tracePt t="34221" x="5141913" y="6662738"/>
          <p14:tracePt t="34240" x="5132388" y="6662738"/>
          <p14:tracePt t="34270" x="5116513" y="6662738"/>
          <p14:tracePt t="34291" x="5106988" y="6662738"/>
          <p14:tracePt t="34308" x="5099050" y="6662738"/>
          <p14:tracePt t="34334" x="5091113" y="6662738"/>
          <p14:tracePt t="34351" x="5081588" y="6662738"/>
          <p14:tracePt t="34364" x="5073650" y="6662738"/>
          <p14:tracePt t="34376" x="5064125" y="6662738"/>
          <p14:tracePt t="34390" x="5056188" y="6662738"/>
          <p14:tracePt t="34403" x="5048250" y="6662738"/>
          <p14:tracePt t="34418" x="5038725" y="6662738"/>
          <p14:tracePt t="34425" x="5030788" y="6662738"/>
          <p14:tracePt t="34445" x="5022850" y="6662738"/>
          <p14:tracePt t="34455" x="5013325" y="6662738"/>
          <p14:tracePt t="34506" x="5005388" y="6662738"/>
          <p14:tracePt t="34521" x="4997450" y="6670675"/>
          <p14:tracePt t="34552" x="4979988" y="6670675"/>
          <p14:tracePt t="34569" x="4972050" y="6670675"/>
          <p14:tracePt t="34610" x="4962525" y="6670675"/>
          <p14:tracePt t="34620" x="4954588" y="6670675"/>
          <p14:tracePt t="34688" x="4946650" y="6670675"/>
          <p14:tracePt t="34757" x="4937125" y="6670675"/>
          <p14:tracePt t="34867" x="4946650" y="6670675"/>
          <p14:tracePt t="34883" x="4954588" y="6670675"/>
          <p14:tracePt t="34895" x="4972050" y="6670675"/>
          <p14:tracePt t="34906" x="4979988" y="6670675"/>
          <p14:tracePt t="34922" x="5013325" y="6670675"/>
          <p14:tracePt t="34943" x="5081588" y="6670675"/>
          <p14:tracePt t="34961" x="5106988" y="6670675"/>
          <p14:tracePt t="34973" x="5167313" y="6670675"/>
          <p14:tracePt t="34991" x="5243513" y="6670675"/>
          <p14:tracePt t="35002" x="5276850" y="6670675"/>
          <p14:tracePt t="35019" x="5319713" y="6670675"/>
          <p14:tracePt t="35040" x="5337175" y="6670675"/>
          <p14:tracePt t="35050" x="5345113" y="6670675"/>
          <p14:tracePt t="35061" x="5353050" y="6670675"/>
          <p14:tracePt t="35073" x="5362575" y="6670675"/>
          <p14:tracePt t="35160" x="5370513" y="6670675"/>
          <p14:tracePt t="35577" x="5311775" y="6696075"/>
          <p14:tracePt t="35586" x="5192713" y="67564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5.4.1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중간층의 활성화 시각화하기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759714" y="5161647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0" i="0" dirty="0">
                <a:solidFill>
                  <a:srgbClr val="333333"/>
                </a:solidFill>
                <a:effectLst/>
                <a:latin typeface="Noto Sans KR"/>
              </a:rPr>
              <a:t>☞  첫번째 층의 활성화 중에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Noto Sans KR"/>
              </a:rPr>
              <a:t>20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Noto Sans KR"/>
              </a:rPr>
              <a:t>번째 커널과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Noto Sans KR"/>
              </a:rPr>
              <a:t>17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Noto Sans KR"/>
              </a:rPr>
              <a:t>번째 커널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Noto Sans KR"/>
              </a:rPr>
              <a:t>채널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A403E-7529-4390-9F56-5F8DBD8B2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04" y="1491685"/>
            <a:ext cx="3355957" cy="3367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7770C5-3F7B-483C-8B3E-B799EAB1C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174" y="1491685"/>
            <a:ext cx="3427965" cy="3381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FBD5F-9374-4433-9917-58422C048088}"/>
              </a:ext>
            </a:extLst>
          </p:cNvPr>
          <p:cNvSpPr txBox="1"/>
          <p:nvPr/>
        </p:nvSpPr>
        <p:spPr>
          <a:xfrm>
            <a:off x="725177" y="5773448"/>
            <a:ext cx="69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밝은 녹색 점이 해당 채널이 감지하고 있는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4"/>
    </mc:Choice>
    <mc:Fallback xmlns="">
      <p:transition spd="slow" advTm="132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s1YwcR8UG08sQwT55Rb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1135</Words>
  <Application>Microsoft Office PowerPoint</Application>
  <PresentationFormat>화면 슬라이드 쇼(4:3)</PresentationFormat>
  <Paragraphs>158</Paragraphs>
  <Slides>33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Helvetica Neue</vt:lpstr>
      <vt:lpstr>Noto Sans</vt:lpstr>
      <vt:lpstr>Noto Sans KR</vt:lpstr>
      <vt:lpstr>Sandoll 고딕Neo1유니코드 03 Lt</vt:lpstr>
      <vt:lpstr>Sandoll 고딕Neo2유니 06 Bd</vt:lpstr>
      <vt:lpstr>맑은 고딕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최서원</dc:creator>
  <cp:lastModifiedBy>수지</cp:lastModifiedBy>
  <cp:revision>54</cp:revision>
  <dcterms:created xsi:type="dcterms:W3CDTF">2020-01-14T01:52:45Z</dcterms:created>
  <dcterms:modified xsi:type="dcterms:W3CDTF">2021-01-13T04:54:27Z</dcterms:modified>
</cp:coreProperties>
</file>