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du0825@naver.com" initials="k" lastIdx="1" clrIdx="0">
    <p:extLst>
      <p:ext uri="{19B8F6BF-5375-455C-9EA6-DF929625EA0E}">
        <p15:presenceInfo xmlns:p15="http://schemas.microsoft.com/office/powerpoint/2012/main" userId="09851a3da765d8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27:13.709" idx="1">
    <p:pos x="7152" y="4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27:13.709" idx="1">
    <p:pos x="7152" y="4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27:13.709" idx="1">
    <p:pos x="7152" y="4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27:13.709" idx="1">
    <p:pos x="7152" y="47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0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42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0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4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0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6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C3529A-FACF-424F-A957-1AEC9444B020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A29727-0B7E-46AF-A66F-7AAFC3E6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70937"/>
            <a:ext cx="9144000" cy="74094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7</a:t>
            </a:r>
            <a:r>
              <a:rPr lang="ko-KR" altLang="en-US" sz="4000" dirty="0" smtClean="0"/>
              <a:t>장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8989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딥러닝을</a:t>
            </a:r>
            <a:r>
              <a:rPr lang="ko-KR" altLang="en-US" sz="4000" dirty="0" smtClean="0"/>
              <a:t> 위한 고급 도구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368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7.2 </a:t>
            </a:r>
            <a:r>
              <a:rPr lang="ko-KR" altLang="en-US" sz="1200" dirty="0" err="1"/>
              <a:t>케라스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콜백과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텐서보드를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사용한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모델 검사와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840104"/>
            <a:ext cx="10515600" cy="5804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en-US" altLang="ko-KR" sz="2500" dirty="0" smtClean="0">
                <a:solidFill>
                  <a:srgbClr val="00B0F0"/>
                </a:solidFill>
              </a:rPr>
              <a:t> </a:t>
            </a:r>
            <a:r>
              <a:rPr lang="en-US" altLang="ko-KR" sz="2500" dirty="0" err="1" smtClean="0">
                <a:solidFill>
                  <a:srgbClr val="00B0F0"/>
                </a:solidFill>
              </a:rPr>
              <a:t>ReduceLROnPlateau</a:t>
            </a:r>
            <a:r>
              <a:rPr lang="en-US" altLang="ko-KR" sz="2500" dirty="0" smtClean="0">
                <a:solidFill>
                  <a:srgbClr val="00B0F0"/>
                </a:solidFill>
              </a:rPr>
              <a:t> 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콜백</a:t>
            </a: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검증 손실이 향상되지 않을 때 </a:t>
            </a:r>
            <a:r>
              <a:rPr lang="ko-KR" altLang="en-US" sz="2000" dirty="0" err="1" smtClean="0"/>
              <a:t>학습률을</a:t>
            </a:r>
            <a:r>
              <a:rPr lang="ko-KR" altLang="en-US" sz="2000" dirty="0" smtClean="0"/>
              <a:t> 작게 할 수 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학습률을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작게하거나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크게 하면 훈련 도중 지역 최솟값에서 효과적으로 빠져나올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smtClean="0"/>
              <a:t>Import </a:t>
            </a:r>
            <a:r>
              <a:rPr lang="en-US" altLang="ko-KR" sz="1500" dirty="0" err="1" smtClean="0"/>
              <a:t>keras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 smtClean="0"/>
              <a:t>Callbacks_list</a:t>
            </a:r>
            <a:r>
              <a:rPr lang="en-US" altLang="ko-KR" sz="1500" dirty="0" smtClean="0"/>
              <a:t> = [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 smtClean="0"/>
              <a:t>keras.callbacks.ReduceLROnPlateau</a:t>
            </a:r>
            <a:r>
              <a:rPr lang="en-US" altLang="ko-KR" sz="1500" dirty="0" smtClean="0"/>
              <a:t>(                        </a:t>
            </a:r>
          </a:p>
          <a:p>
            <a:pPr marL="0" indent="0">
              <a:buNone/>
            </a:pPr>
            <a:r>
              <a:rPr lang="en-US" altLang="ko-KR" sz="1500" dirty="0" smtClean="0"/>
              <a:t>	      monitor = ‘</a:t>
            </a:r>
            <a:r>
              <a:rPr lang="en-US" altLang="ko-KR" sz="1500" dirty="0" err="1" smtClean="0"/>
              <a:t>val_loss</a:t>
            </a:r>
            <a:r>
              <a:rPr lang="en-US" altLang="ko-KR" sz="1500" dirty="0" smtClean="0"/>
              <a:t>’ ,                               #</a:t>
            </a:r>
            <a:r>
              <a:rPr lang="ko-KR" altLang="en-US" sz="1500" dirty="0" smtClean="0"/>
              <a:t>모델의 검증 손실을 모니터링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      factor = 0.1,                                              #</a:t>
            </a:r>
            <a:r>
              <a:rPr lang="ko-KR" altLang="en-US" sz="1500" dirty="0" err="1" smtClean="0"/>
              <a:t>콜백이</a:t>
            </a:r>
            <a:r>
              <a:rPr lang="ko-KR" altLang="en-US" sz="1500" dirty="0" smtClean="0"/>
              <a:t> 호출될 때 </a:t>
            </a:r>
            <a:r>
              <a:rPr lang="ko-KR" altLang="en-US" sz="1500" dirty="0" err="1" smtClean="0"/>
              <a:t>학습률을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배로 줄임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 </a:t>
            </a:r>
            <a:r>
              <a:rPr lang="en-US" altLang="ko-KR" sz="1500" dirty="0" smtClean="0"/>
              <a:t>     patience = 10,                                            #</a:t>
            </a:r>
            <a:r>
              <a:rPr lang="ko-KR" altLang="en-US" sz="1500" dirty="0" smtClean="0"/>
              <a:t>검증 손실이 </a:t>
            </a:r>
            <a:r>
              <a:rPr lang="en-US" altLang="ko-KR" sz="1500" dirty="0" smtClean="0"/>
              <a:t>10</a:t>
            </a:r>
            <a:r>
              <a:rPr lang="ko-KR" altLang="en-US" sz="1500" dirty="0" err="1" smtClean="0"/>
              <a:t>에포크동안</a:t>
            </a:r>
            <a:r>
              <a:rPr lang="ko-KR" altLang="en-US" sz="1500" dirty="0" smtClean="0"/>
              <a:t>  좋아지지 않으면 </a:t>
            </a:r>
            <a:r>
              <a:rPr lang="ko-KR" altLang="en-US" sz="1500" dirty="0" err="1" smtClean="0"/>
              <a:t>콜백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]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Model.fit</a:t>
            </a:r>
            <a:r>
              <a:rPr lang="en-US" altLang="ko-KR" sz="1500" dirty="0" smtClean="0"/>
              <a:t>(x, y,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epochs = 10,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 smtClean="0"/>
              <a:t>batch_size</a:t>
            </a:r>
            <a:r>
              <a:rPr lang="en-US" altLang="ko-KR" sz="1500" dirty="0" smtClean="0"/>
              <a:t> = 32,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callbacks = </a:t>
            </a:r>
            <a:r>
              <a:rPr lang="en-US" altLang="ko-KR" sz="1500" dirty="0" err="1" smtClean="0"/>
              <a:t>callbacks_list</a:t>
            </a:r>
            <a:r>
              <a:rPr lang="en-US" altLang="ko-KR" sz="1500" dirty="0" smtClean="0"/>
              <a:t>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 smtClean="0"/>
              <a:t>validation_data</a:t>
            </a:r>
            <a:r>
              <a:rPr lang="en-US" altLang="ko-KR" sz="1500" dirty="0" smtClean="0"/>
              <a:t> = (</a:t>
            </a:r>
            <a:r>
              <a:rPr lang="en-US" altLang="ko-KR" sz="1500" dirty="0" err="1" smtClean="0"/>
              <a:t>x_val</a:t>
            </a:r>
            <a:r>
              <a:rPr lang="en-US" altLang="ko-KR" sz="15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2155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7.2 </a:t>
            </a:r>
            <a:r>
              <a:rPr lang="ko-KR" altLang="en-US" sz="1200" dirty="0" err="1"/>
              <a:t>케라스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콜백과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텐서보드를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사용한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모델 검사와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840104"/>
            <a:ext cx="10515600" cy="580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en-US" altLang="ko-KR" sz="2500" dirty="0" smtClean="0">
                <a:solidFill>
                  <a:srgbClr val="00B0F0"/>
                </a:solidFill>
              </a:rPr>
              <a:t> 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텐서보드</a:t>
            </a:r>
            <a:r>
              <a:rPr lang="ko-KR" altLang="en-US" sz="2500" dirty="0">
                <a:solidFill>
                  <a:srgbClr val="00B0F0"/>
                </a:solidFill>
              </a:rPr>
              <a:t> </a:t>
            </a:r>
            <a:r>
              <a:rPr lang="en-US" altLang="ko-KR" sz="2500" dirty="0" smtClean="0">
                <a:solidFill>
                  <a:srgbClr val="00B0F0"/>
                </a:solidFill>
              </a:rPr>
              <a:t>: 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텐서플로의</a:t>
            </a:r>
            <a:r>
              <a:rPr lang="ko-KR" altLang="en-US" sz="2500" dirty="0" smtClean="0">
                <a:solidFill>
                  <a:srgbClr val="00B0F0"/>
                </a:solidFill>
              </a:rPr>
              <a:t> 시각화 프레임워크</a:t>
            </a: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훈련 모델의 내부에서 일어나는 모든 것을 시각적으로 모니터링할 수 있게 도와준다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훈련하는 동안 측정 지표를 시각적으로 모니터링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모델 구조를 시각화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활성화 출력과 </a:t>
            </a:r>
            <a:r>
              <a:rPr lang="ko-KR" altLang="en-US" sz="2000" dirty="0" err="1" smtClean="0"/>
              <a:t>그래디언트의</a:t>
            </a:r>
            <a:r>
              <a:rPr lang="ko-KR" altLang="en-US" sz="2000" dirty="0" smtClean="0"/>
              <a:t> 히스토그램을 그림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3D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임베딩을</a:t>
            </a:r>
            <a:r>
              <a:rPr lang="ko-KR" altLang="en-US" sz="2000" dirty="0" smtClean="0"/>
              <a:t> 표현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105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797560" y="2811145"/>
            <a:ext cx="10515600" cy="8362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 smtClean="0"/>
              <a:t>7.1 </a:t>
            </a:r>
            <a:r>
              <a:rPr lang="ko-KR" altLang="en-US" sz="4000" dirty="0" err="1" smtClean="0"/>
              <a:t>케라스의</a:t>
            </a:r>
            <a:r>
              <a:rPr lang="ko-KR" altLang="en-US" sz="4000" dirty="0" smtClean="0"/>
              <a:t> 함수형 </a:t>
            </a:r>
            <a:r>
              <a:rPr lang="en-US" altLang="ko-KR" sz="4000" dirty="0" smtClean="0"/>
              <a:t>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937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61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7.1 Sequential </a:t>
            </a:r>
            <a:r>
              <a:rPr lang="ko-KR" altLang="en-US" sz="1200" dirty="0" smtClean="0"/>
              <a:t>모델을 넘어서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케라스의</a:t>
            </a:r>
            <a:r>
              <a:rPr lang="ko-KR" altLang="en-US" sz="1200" dirty="0" smtClean="0"/>
              <a:t> 함수형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749540"/>
            <a:ext cx="10515600" cy="286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smtClean="0">
                <a:solidFill>
                  <a:srgbClr val="00B0F0"/>
                </a:solidFill>
              </a:rPr>
              <a:t>다중 입력 모델</a:t>
            </a: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여러 종류의 데이터를 토대로 입력이 구성되어 있는 모델이다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각 입력에 대한 모델을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학습을 한 후 각 예측을 가중평균한다</a:t>
            </a:r>
            <a:r>
              <a:rPr lang="en-US" altLang="ko-KR" sz="2200" dirty="0" smtClean="0"/>
              <a:t>.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09240" y="534416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10480" y="535940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411720" y="531876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V="1">
            <a:off x="3606800" y="4632960"/>
            <a:ext cx="23012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0"/>
          </p:cNvCxnSpPr>
          <p:nvPr/>
        </p:nvCxnSpPr>
        <p:spPr>
          <a:xfrm flipV="1">
            <a:off x="5908040" y="4607560"/>
            <a:ext cx="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</p:cNvCxnSpPr>
          <p:nvPr/>
        </p:nvCxnSpPr>
        <p:spPr>
          <a:xfrm flipH="1" flipV="1">
            <a:off x="5908040" y="4607560"/>
            <a:ext cx="23012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110480" y="411480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08040" y="38506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5740" y="4194294"/>
            <a:ext cx="14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병합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4160" y="35846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예측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67660" y="605536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28560" y="605536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사진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68900" y="605536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 설명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0" idx="0"/>
          </p:cNvCxnSpPr>
          <p:nvPr/>
        </p:nvCxnSpPr>
        <p:spPr>
          <a:xfrm flipV="1">
            <a:off x="8267700" y="5816600"/>
            <a:ext cx="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0"/>
            <a:endCxn id="5" idx="2"/>
          </p:cNvCxnSpPr>
          <p:nvPr/>
        </p:nvCxnSpPr>
        <p:spPr>
          <a:xfrm flipV="1">
            <a:off x="5908040" y="5816600"/>
            <a:ext cx="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0"/>
            <a:endCxn id="4" idx="2"/>
          </p:cNvCxnSpPr>
          <p:nvPr/>
        </p:nvCxnSpPr>
        <p:spPr>
          <a:xfrm flipV="1">
            <a:off x="3606800" y="580136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61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7.1 Sequential </a:t>
            </a:r>
            <a:r>
              <a:rPr lang="ko-KR" altLang="en-US" sz="1200" dirty="0" smtClean="0"/>
              <a:t>모델을 넘어서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케라스의</a:t>
            </a:r>
            <a:r>
              <a:rPr lang="ko-KR" altLang="en-US" sz="1200" dirty="0" smtClean="0"/>
              <a:t> 함수형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749540"/>
            <a:ext cx="10515600" cy="269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500" dirty="0" smtClean="0">
                <a:solidFill>
                  <a:srgbClr val="00B0F0"/>
                </a:solidFill>
              </a:rPr>
              <a:t>다중 출력 모델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어떠한 작업은 입력 데이터에서 여러 개의 타깃 속성을 예측해야 하는데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이러할때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주로 다중 출력 모델로 구성합니다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49040" y="439674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1920" y="4382254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8420" y="5359400"/>
            <a:ext cx="159512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941060" y="581660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4160" y="5421868"/>
            <a:ext cx="14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4160" y="35846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6350" y="3772515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3035" y="376936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정보</a:t>
            </a:r>
            <a:r>
              <a:rPr lang="en-US" altLang="ko-KR" dirty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3" idx="0"/>
          </p:cNvCxnSpPr>
          <p:nvPr/>
        </p:nvCxnSpPr>
        <p:spPr>
          <a:xfrm flipV="1">
            <a:off x="5935980" y="4865747"/>
            <a:ext cx="1333500" cy="49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0"/>
          </p:cNvCxnSpPr>
          <p:nvPr/>
        </p:nvCxnSpPr>
        <p:spPr>
          <a:xfrm flipH="1" flipV="1">
            <a:off x="4588510" y="4849614"/>
            <a:ext cx="1347470" cy="50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0"/>
            <a:endCxn id="19" idx="2"/>
          </p:cNvCxnSpPr>
          <p:nvPr/>
        </p:nvCxnSpPr>
        <p:spPr>
          <a:xfrm flipV="1">
            <a:off x="4546600" y="4141847"/>
            <a:ext cx="8890" cy="25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0"/>
            <a:endCxn id="20" idx="2"/>
          </p:cNvCxnSpPr>
          <p:nvPr/>
        </p:nvCxnSpPr>
        <p:spPr>
          <a:xfrm flipH="1" flipV="1">
            <a:off x="7242175" y="4138692"/>
            <a:ext cx="27305" cy="2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8280" y="6083161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7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61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7.1 Sequential </a:t>
            </a:r>
            <a:r>
              <a:rPr lang="ko-KR" altLang="en-US" sz="1200" dirty="0" smtClean="0"/>
              <a:t>모델을 넘어서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케라스의</a:t>
            </a:r>
            <a:r>
              <a:rPr lang="ko-KR" altLang="en-US" sz="1200" dirty="0" smtClean="0"/>
              <a:t> 함수형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749540"/>
            <a:ext cx="10515600" cy="5448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smtClean="0">
                <a:solidFill>
                  <a:srgbClr val="00B0F0"/>
                </a:solidFill>
              </a:rPr>
              <a:t>함수형 </a:t>
            </a:r>
            <a:r>
              <a:rPr lang="en-US" altLang="ko-KR" sz="2500" dirty="0" smtClean="0">
                <a:solidFill>
                  <a:srgbClr val="00B0F0"/>
                </a:solidFill>
              </a:rPr>
              <a:t>API</a:t>
            </a:r>
          </a:p>
          <a:p>
            <a:pPr marL="0" indent="0">
              <a:buNone/>
            </a:pPr>
            <a:r>
              <a:rPr lang="ko-KR" altLang="en-US" sz="2000" dirty="0" smtClean="0"/>
              <a:t>여러 경우의 다중 입력 모델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다중 출력 모델 등 </a:t>
            </a:r>
            <a:r>
              <a:rPr lang="ko-KR" altLang="en-US" sz="2000" dirty="0" err="1" smtClean="0"/>
              <a:t>케라스의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Sequential </a:t>
            </a:r>
            <a:r>
              <a:rPr lang="ko-KR" altLang="en-US" sz="2000" dirty="0" smtClean="0"/>
              <a:t>클래스를 사용해서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구현하지 못한다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</a:t>
            </a:r>
            <a:r>
              <a:rPr lang="ko-KR" altLang="en-US" sz="2000" dirty="0" err="1" smtClean="0"/>
              <a:t>케라스에서</a:t>
            </a:r>
            <a:r>
              <a:rPr lang="ko-KR" altLang="en-US" sz="2000" dirty="0" smtClean="0"/>
              <a:t> 일반적이고 유연한 방법인 함수형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함수형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에서는 직접 </a:t>
            </a:r>
            <a:r>
              <a:rPr lang="ko-KR" altLang="en-US" sz="2000" dirty="0" err="1" smtClean="0"/>
              <a:t>텐서들의</a:t>
            </a:r>
            <a:r>
              <a:rPr lang="ko-KR" altLang="en-US" sz="2000" dirty="0" smtClean="0"/>
              <a:t> 입출력을 다루고 함수처럼 층을 사용하여 </a:t>
            </a:r>
            <a:r>
              <a:rPr lang="ko-KR" altLang="en-US" sz="2000" dirty="0" err="1" smtClean="0"/>
              <a:t>텐서를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입력받고</a:t>
            </a:r>
            <a:r>
              <a:rPr lang="ko-KR" altLang="en-US" sz="2000" dirty="0" smtClean="0"/>
              <a:t> 출력한다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smtClean="0">
                <a:solidFill>
                  <a:srgbClr val="00B0F0"/>
                </a:solidFill>
              </a:rPr>
              <a:t>함수형 </a:t>
            </a:r>
            <a:r>
              <a:rPr lang="en-US" altLang="ko-KR" sz="2500" dirty="0" smtClean="0">
                <a:solidFill>
                  <a:srgbClr val="00B0F0"/>
                </a:solidFill>
              </a:rPr>
              <a:t>API</a:t>
            </a:r>
            <a:r>
              <a:rPr lang="ko-KR" altLang="en-US" sz="2500" dirty="0" smtClean="0">
                <a:solidFill>
                  <a:srgbClr val="00B0F0"/>
                </a:solidFill>
              </a:rPr>
              <a:t>를 이용한 다중 입력 모델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 err="1" smtClean="0"/>
              <a:t>Keras.layers.add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keras.layers.concatenate</a:t>
            </a:r>
            <a:r>
              <a:rPr lang="ko-KR" altLang="en-US" sz="2000" dirty="0" smtClean="0"/>
              <a:t>등의 함수를 이용해 서로 다른 입력 가지</a:t>
            </a:r>
            <a:r>
              <a:rPr lang="en-US" altLang="ko-KR" sz="2000" dirty="0" smtClean="0"/>
              <a:t>(branch)</a:t>
            </a:r>
            <a:r>
              <a:rPr lang="ko-KR" altLang="en-US" sz="2000" dirty="0" smtClean="0"/>
              <a:t>를 합치고 </a:t>
            </a:r>
            <a:r>
              <a:rPr lang="ko-KR" altLang="en-US" sz="2000" dirty="0" err="1" smtClean="0"/>
              <a:t>텐서를</a:t>
            </a:r>
            <a:r>
              <a:rPr lang="ko-KR" altLang="en-US" sz="2000" dirty="0" smtClean="0"/>
              <a:t> 더하거나 이어 붙인다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smtClean="0">
                <a:solidFill>
                  <a:srgbClr val="00B0F0"/>
                </a:solidFill>
              </a:rPr>
              <a:t>함수형 </a:t>
            </a:r>
            <a:r>
              <a:rPr lang="en-US" altLang="ko-KR" sz="2500" dirty="0" smtClean="0">
                <a:solidFill>
                  <a:srgbClr val="00B0F0"/>
                </a:solidFill>
              </a:rPr>
              <a:t>API</a:t>
            </a:r>
            <a:r>
              <a:rPr lang="ko-KR" altLang="en-US" sz="2500" dirty="0" smtClean="0">
                <a:solidFill>
                  <a:srgbClr val="00B0F0"/>
                </a:solidFill>
              </a:rPr>
              <a:t>를 이용한 다중 출력 모델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앞에서 설명하였듯이 함수형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사용하여 데이터에 있는 여러 속성들을 동시에 예측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하는 네트워크이다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8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61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7.1 Sequential </a:t>
            </a:r>
            <a:r>
              <a:rPr lang="ko-KR" altLang="en-US" sz="1200" dirty="0" smtClean="0"/>
              <a:t>모델을 넘어서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케라스의</a:t>
            </a:r>
            <a:r>
              <a:rPr lang="ko-KR" altLang="en-US" sz="1200" dirty="0" smtClean="0"/>
              <a:t> 함수형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749540"/>
            <a:ext cx="10515600" cy="5448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인셉션</a:t>
            </a:r>
            <a:r>
              <a:rPr lang="ko-KR" altLang="en-US" sz="2500" dirty="0" smtClean="0">
                <a:solidFill>
                  <a:srgbClr val="00B0F0"/>
                </a:solidFill>
              </a:rPr>
              <a:t> 모듈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err="1" smtClean="0"/>
              <a:t>합성곱</a:t>
            </a:r>
            <a:r>
              <a:rPr lang="ko-KR" altLang="en-US" sz="2000" dirty="0" smtClean="0"/>
              <a:t> 신경망에서 인기있는 네트워크 구조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2000" dirty="0" smtClean="0"/>
              <a:t>나란히 분리된 가지를 따라 모듈을 쌓아 독립된 작은 네트워크처럼 구성하고 </a:t>
            </a:r>
            <a:r>
              <a:rPr lang="en-US" altLang="ko-KR" sz="2000" dirty="0" smtClean="0"/>
              <a:t>1X1</a:t>
            </a:r>
            <a:r>
              <a:rPr lang="ko-KR" altLang="en-US" sz="2000" dirty="0" err="1" smtClean="0"/>
              <a:t>합성곱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시작해서 </a:t>
            </a:r>
            <a:r>
              <a:rPr lang="en-US" altLang="ko-KR" sz="2000" dirty="0" smtClean="0"/>
              <a:t>3X3</a:t>
            </a:r>
            <a:r>
              <a:rPr lang="ko-KR" altLang="en-US" sz="2000" dirty="0" err="1" smtClean="0"/>
              <a:t>합성곱이</a:t>
            </a:r>
            <a:r>
              <a:rPr lang="ko-KR" altLang="en-US" sz="2000" dirty="0" smtClean="0"/>
              <a:t> 뒤따르고 마지막에 </a:t>
            </a:r>
            <a:r>
              <a:rPr lang="ko-KR" altLang="en-US" sz="2000" dirty="0" err="1" smtClean="0"/>
              <a:t>전체출력</a:t>
            </a:r>
            <a:r>
              <a:rPr lang="ko-KR" altLang="en-US" sz="2000" dirty="0" smtClean="0"/>
              <a:t> 특성이 합쳐진다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2000" dirty="0" smtClean="0"/>
              <a:t>이러한 구성은 네트워크가 따로따로 공간 특성과 채널 방향의 특성을 학습하도록 돕는다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한꺼번에 학습하는 것보다 효과가 더 높음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잔차</a:t>
            </a:r>
            <a:r>
              <a:rPr lang="ko-KR" altLang="en-US" sz="2500" dirty="0" smtClean="0">
                <a:solidFill>
                  <a:srgbClr val="00B0F0"/>
                </a:solidFill>
              </a:rPr>
              <a:t> 연결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그래프 형태의 네트워크 컴포넌트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개 층 이상을 가진 모델에 </a:t>
            </a:r>
            <a:r>
              <a:rPr lang="ko-KR" altLang="en-US" sz="2000" dirty="0" err="1" smtClean="0"/>
              <a:t>잔차연결을</a:t>
            </a:r>
            <a:r>
              <a:rPr lang="ko-KR" altLang="en-US" sz="2000" dirty="0" smtClean="0"/>
              <a:t> 추가하면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소실과 표현 </a:t>
            </a:r>
            <a:r>
              <a:rPr lang="ko-KR" altLang="en-US" sz="2000" dirty="0" err="1" smtClean="0"/>
              <a:t>병목해결하는데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도움이된다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4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480" y="2427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7.2 </a:t>
            </a:r>
            <a:r>
              <a:rPr lang="ko-KR" altLang="en-US" sz="4000" dirty="0" err="1" smtClean="0"/>
              <a:t>케라스</a:t>
            </a:r>
            <a:r>
              <a:rPr lang="en-US" altLang="ko-KR" sz="4000" dirty="0" smtClean="0"/>
              <a:t> </a:t>
            </a:r>
            <a:r>
              <a:rPr lang="ko-KR" altLang="en-US" sz="4000" dirty="0" err="1" smtClean="0"/>
              <a:t>콜백과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텐서보드를</a:t>
            </a:r>
            <a:r>
              <a:rPr lang="ko-KR" altLang="en-US" sz="4000" dirty="0" smtClean="0"/>
              <a:t> 사용한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err="1" smtClean="0"/>
              <a:t>딥러닝</a:t>
            </a:r>
            <a:r>
              <a:rPr lang="ko-KR" altLang="en-US" sz="4000" dirty="0" smtClean="0"/>
              <a:t> 모델 검사와 모니터링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52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7.2 </a:t>
            </a:r>
            <a:r>
              <a:rPr lang="ko-KR" altLang="en-US" sz="1200" dirty="0" err="1"/>
              <a:t>케라스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콜백과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텐서보드를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사용한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모델 검사와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840104"/>
            <a:ext cx="10515600" cy="5804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콜백을</a:t>
            </a:r>
            <a:r>
              <a:rPr lang="ko-KR" altLang="en-US" sz="2500" dirty="0" smtClean="0">
                <a:solidFill>
                  <a:srgbClr val="00B0F0"/>
                </a:solidFill>
              </a:rPr>
              <a:t> 사용하여 모델의 훈련 과정 제어</a:t>
            </a:r>
            <a:endParaRPr lang="en-US" altLang="ko-KR" sz="25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9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/>
              <a:t>모델을 훈련할 때 문제가 발생하는 지점에서 모델의 상태와 성능에 대한 모든 정보에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접근하고 훈련 중지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모델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가중치 적재 또는 모델 상태 변경 등을 처리하기 위해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콜백을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200" dirty="0" err="1" smtClean="0"/>
              <a:t>콜백을</a:t>
            </a:r>
            <a:r>
              <a:rPr lang="ko-KR" altLang="en-US" sz="1200" dirty="0" smtClean="0"/>
              <a:t> 대표적으로 사용하는 사례들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500" dirty="0" smtClean="0"/>
              <a:t>모델 체크포인트 저장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조기 종료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훈련하는 동안 </a:t>
            </a:r>
            <a:r>
              <a:rPr lang="ko-KR" altLang="en-US" sz="1500" dirty="0" err="1" smtClean="0"/>
              <a:t>하이퍼파라미터</a:t>
            </a:r>
            <a:r>
              <a:rPr lang="ko-KR" altLang="en-US" sz="1500" dirty="0" smtClean="0"/>
              <a:t> 값을 </a:t>
            </a:r>
            <a:r>
              <a:rPr lang="ko-KR" altLang="en-US" sz="1500" dirty="0" err="1" smtClean="0"/>
              <a:t>독적으로</a:t>
            </a:r>
            <a:r>
              <a:rPr lang="ko-KR" altLang="en-US" sz="1500" dirty="0" smtClean="0"/>
              <a:t> 조정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훈련과 검증 지표를 로그에 기록하거나 모델이 학습한 표현이 업데이트될 때마다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시각화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667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955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7.2 </a:t>
            </a:r>
            <a:r>
              <a:rPr lang="ko-KR" altLang="en-US" sz="1200" dirty="0" err="1"/>
              <a:t>케라스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콜백과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텐서보드를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사용한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모델 검사와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838200" y="840104"/>
            <a:ext cx="10515600" cy="5804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en-US" altLang="ko-KR" sz="2500" dirty="0" err="1" smtClean="0">
                <a:solidFill>
                  <a:srgbClr val="00B0F0"/>
                </a:solidFill>
              </a:rPr>
              <a:t>ModelCheckpoint</a:t>
            </a:r>
            <a:r>
              <a:rPr lang="en-US" altLang="ko-KR" sz="2500" dirty="0">
                <a:solidFill>
                  <a:srgbClr val="00B0F0"/>
                </a:solidFill>
              </a:rPr>
              <a:t>,</a:t>
            </a:r>
            <a:r>
              <a:rPr lang="ko-KR" altLang="en-US" sz="2500" dirty="0" smtClean="0">
                <a:solidFill>
                  <a:srgbClr val="00B0F0"/>
                </a:solidFill>
              </a:rPr>
              <a:t> </a:t>
            </a:r>
            <a:r>
              <a:rPr lang="en-US" altLang="ko-KR" sz="2500" dirty="0" err="1" smtClean="0">
                <a:solidFill>
                  <a:srgbClr val="00B0F0"/>
                </a:solidFill>
              </a:rPr>
              <a:t>EarlyStopping</a:t>
            </a:r>
            <a:r>
              <a:rPr lang="en-US" altLang="ko-KR" sz="2500" dirty="0" smtClean="0">
                <a:solidFill>
                  <a:srgbClr val="00B0F0"/>
                </a:solidFill>
              </a:rPr>
              <a:t> </a:t>
            </a:r>
            <a:r>
              <a:rPr lang="ko-KR" altLang="en-US" sz="2500" dirty="0" err="1" smtClean="0">
                <a:solidFill>
                  <a:srgbClr val="00B0F0"/>
                </a:solidFill>
              </a:rPr>
              <a:t>콜백</a:t>
            </a:r>
            <a:endParaRPr lang="en-US" altLang="ko-KR" sz="25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2000" dirty="0" err="1" smtClean="0"/>
              <a:t>EarlyStopping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콜백을</a:t>
            </a:r>
            <a:r>
              <a:rPr lang="ko-KR" altLang="en-US" sz="2000" dirty="0" smtClean="0"/>
              <a:t> 사용하면 정해진 </a:t>
            </a:r>
            <a:r>
              <a:rPr lang="ko-KR" altLang="en-US" sz="2000" dirty="0" err="1" smtClean="0"/>
              <a:t>에포크</a:t>
            </a:r>
            <a:r>
              <a:rPr lang="ko-KR" altLang="en-US" sz="2000" dirty="0" smtClean="0"/>
              <a:t> 동안 모니터링되는 지표가 향상되지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않을 때 훈련을 중지 시킨다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ko-KR" altLang="en-US" sz="2000" dirty="0" err="1" smtClean="0"/>
              <a:t>에포크</a:t>
            </a:r>
            <a:r>
              <a:rPr lang="ko-KR" altLang="en-US" sz="2000" dirty="0" smtClean="0"/>
              <a:t> 횟수를 따로 </a:t>
            </a:r>
            <a:r>
              <a:rPr lang="ko-KR" altLang="en-US" sz="2000" dirty="0" err="1" smtClean="0"/>
              <a:t>제한할것</a:t>
            </a:r>
            <a:r>
              <a:rPr lang="ko-KR" altLang="en-US" sz="2000" dirty="0" smtClean="0"/>
              <a:t> 없이 마지막에 다다랐을 </a:t>
            </a:r>
            <a:r>
              <a:rPr lang="ko-KR" altLang="en-US" sz="2000" dirty="0" err="1" smtClean="0"/>
              <a:t>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최고 성능을 달성한 모델이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smtClean="0"/>
              <a:t>Import </a:t>
            </a:r>
            <a:r>
              <a:rPr lang="en-US" altLang="ko-KR" sz="1500" dirty="0" err="1" smtClean="0"/>
              <a:t>keras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err="1" smtClean="0"/>
              <a:t>Callbacks_list</a:t>
            </a:r>
            <a:r>
              <a:rPr lang="en-US" altLang="ko-KR" sz="1500" dirty="0" smtClean="0"/>
              <a:t> = [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 smtClean="0"/>
              <a:t>keras.callbacks.EarlyStopping</a:t>
            </a:r>
            <a:r>
              <a:rPr lang="en-US" altLang="ko-KR" sz="1500" dirty="0" smtClean="0"/>
              <a:t>(                        #</a:t>
            </a:r>
            <a:r>
              <a:rPr lang="ko-KR" altLang="en-US" sz="1500" dirty="0" smtClean="0"/>
              <a:t>성능 향상이 멈추면 </a:t>
            </a:r>
            <a:r>
              <a:rPr lang="ko-KR" altLang="en-US" sz="1500" dirty="0" err="1" smtClean="0"/>
              <a:t>훈련중지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      monitor = ‘</a:t>
            </a:r>
            <a:r>
              <a:rPr lang="en-US" altLang="ko-KR" sz="1500" dirty="0" err="1" smtClean="0"/>
              <a:t>val_acc</a:t>
            </a:r>
            <a:r>
              <a:rPr lang="en-US" altLang="ko-KR" sz="1500" dirty="0" smtClean="0"/>
              <a:t>’ ,                                   #</a:t>
            </a:r>
            <a:r>
              <a:rPr lang="ko-KR" altLang="en-US" sz="1500" dirty="0" smtClean="0"/>
              <a:t>모델의 검증 정확도를 모니터링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      patience = 1,                                                  #2</a:t>
            </a:r>
            <a:r>
              <a:rPr lang="ko-KR" altLang="en-US" sz="1500" dirty="0" err="1" smtClean="0"/>
              <a:t>에포크동안</a:t>
            </a:r>
            <a:r>
              <a:rPr lang="ko-KR" altLang="en-US" sz="1500" dirty="0" smtClean="0"/>
              <a:t> 정확도가 향상되지않으면 중지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),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err="1" smtClean="0"/>
              <a:t>keras.callbacks.ModelCheckpoint</a:t>
            </a:r>
            <a:r>
              <a:rPr lang="en-US" altLang="ko-KR" sz="1500" dirty="0" smtClean="0"/>
              <a:t>(                  #</a:t>
            </a:r>
            <a:r>
              <a:rPr lang="ko-KR" altLang="en-US" sz="1500" dirty="0" err="1" smtClean="0"/>
              <a:t>에포크마다</a:t>
            </a:r>
            <a:r>
              <a:rPr lang="ko-KR" altLang="en-US" sz="1500" dirty="0" smtClean="0"/>
              <a:t> 현재 가중치를 저장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 </a:t>
            </a:r>
            <a:r>
              <a:rPr lang="en-US" altLang="ko-KR" sz="1500" dirty="0" smtClean="0"/>
              <a:t>     </a:t>
            </a:r>
            <a:r>
              <a:rPr lang="en-US" altLang="ko-KR" sz="1500" dirty="0" err="1" smtClean="0"/>
              <a:t>filepath</a:t>
            </a:r>
            <a:r>
              <a:rPr lang="en-US" altLang="ko-KR" sz="1500" dirty="0" smtClean="0"/>
              <a:t> = ‘model.h5’ , 		   #</a:t>
            </a:r>
            <a:r>
              <a:rPr lang="ko-KR" altLang="en-US" sz="1500" dirty="0" smtClean="0"/>
              <a:t>모델 파일 경로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      monitor = ‘</a:t>
            </a:r>
            <a:r>
              <a:rPr lang="en-US" altLang="ko-KR" sz="1500" dirty="0" err="1" smtClean="0"/>
              <a:t>val_loss</a:t>
            </a:r>
            <a:r>
              <a:rPr lang="en-US" altLang="ko-KR" sz="1500" dirty="0" smtClean="0"/>
              <a:t>’ ,                                  #</a:t>
            </a:r>
            <a:r>
              <a:rPr lang="en-US" altLang="ko-KR" sz="1500" dirty="0" err="1" smtClean="0"/>
              <a:t>val_loss</a:t>
            </a:r>
            <a:r>
              <a:rPr lang="ko-KR" altLang="en-US" sz="1500" dirty="0" smtClean="0"/>
              <a:t>가 좋아지지 않으면 파일을 덮어쓰지 않음</a:t>
            </a:r>
            <a:r>
              <a:rPr lang="en-US" altLang="ko-KR" sz="1500" dirty="0" smtClean="0"/>
              <a:t>,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      </a:t>
            </a:r>
            <a:r>
              <a:rPr lang="en-US" altLang="ko-KR" sz="1500" dirty="0" err="1" smtClean="0"/>
              <a:t>save_best_only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= TRUE ,		      </a:t>
            </a:r>
            <a:r>
              <a:rPr lang="ko-KR" altLang="en-US" sz="1500" dirty="0" err="1" smtClean="0"/>
              <a:t>훈련하는동안</a:t>
            </a:r>
            <a:r>
              <a:rPr lang="ko-KR" altLang="en-US" sz="1500" dirty="0" smtClean="0"/>
              <a:t> 가장 좋은 모델이 </a:t>
            </a:r>
            <a:r>
              <a:rPr lang="ko-KR" altLang="en-US" sz="1500" dirty="0" err="1" smtClean="0"/>
              <a:t>저장이됨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53977418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209</TotalTime>
  <Words>499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Tw Cen MT</vt:lpstr>
      <vt:lpstr>물방울</vt:lpstr>
      <vt:lpstr>7장 </vt:lpstr>
      <vt:lpstr>PowerPoint 프레젠테이션</vt:lpstr>
      <vt:lpstr>7.1 Sequential 모델을 넘어서 : 케라스의 함수형 API</vt:lpstr>
      <vt:lpstr>7.1 Sequential 모델을 넘어서 : 케라스의 함수형 API</vt:lpstr>
      <vt:lpstr>7.1 Sequential 모델을 넘어서 : 케라스의 함수형 API</vt:lpstr>
      <vt:lpstr>7.1 Sequential 모델을 넘어서 : 케라스의 함수형 API</vt:lpstr>
      <vt:lpstr>7.2 케라스 콜백과 텐서보드를 사용한 딥러닝 모델 검사와 모니터링</vt:lpstr>
      <vt:lpstr>7.2 케라스 콜백과 텐서보드를 사용한 딥러닝 모델 검사와 모니터링</vt:lpstr>
      <vt:lpstr>7.2 케라스 콜백과 텐서보드를 사용한 딥러닝 모델 검사와 모니터링</vt:lpstr>
      <vt:lpstr>7.2 케라스 콜백과 텐서보드를 사용한 딥러닝 모델 검사와 모니터링</vt:lpstr>
      <vt:lpstr>7.2 케라스 콜백과 텐서보드를 사용한 딥러닝 모델 검사와 모니터링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</dc:title>
  <dc:creator>kkdu0825@naver.com</dc:creator>
  <cp:lastModifiedBy>kkdu0825@naver.com</cp:lastModifiedBy>
  <cp:revision>35</cp:revision>
  <dcterms:created xsi:type="dcterms:W3CDTF">2021-01-06T12:55:32Z</dcterms:created>
  <dcterms:modified xsi:type="dcterms:W3CDTF">2021-01-07T03:35:43Z</dcterms:modified>
</cp:coreProperties>
</file>