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2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EDB64-A3B0-4520-8EA3-4EC2648EB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EB677-2DA8-4247-844E-77A02F56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F345-8845-42D3-8DB3-D09091D4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90061-3747-4CD7-8734-0FBE693A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D89F6-170D-421D-A769-5624101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A18B-15DE-42F1-A23F-707ACE56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13034A-972C-4DDB-927E-E4D19F9EF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9E0AF-9E0E-4AB1-B491-33D3915A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07A51-8407-422A-B0AC-470F3B04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A0D6-7524-4883-924F-0E436DC5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DEA08-4380-4372-9FAE-12E45800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7D033-1BE8-4D8D-8BD2-7EB91226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6E8E3-D871-46B1-A558-04F84A20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E5751-D630-4865-A5EF-27507411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7E81D-55B8-4B9E-8A77-E8E61D80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6B4F9-2FA3-46FE-970B-0FB3FA7E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DBCAE-063E-43EC-AE68-9751D621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2CC76-9D46-4143-ACF0-E0B12D86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5D64F-5472-4DD3-850E-F1EFA380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7BFA9-77DF-40D7-B359-FF1A7B2B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FA1F2-D5AA-45B3-A280-43AAA88A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F6EFE-59A1-4629-8274-99E4D92C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CC256-92B3-4417-8FF8-7A935661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AC06E-6165-4AA2-9B1F-A6E4554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2CF07-A599-4581-8FA3-717A1660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06AD-D31A-4F21-A643-916D025A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E439E-91C4-40E9-85EE-06C12349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44984-0227-4F97-83D6-1544E83B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ADC7B-E976-4199-ABDB-D851435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B88DD7-0FAB-4AEB-A90D-37460BC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9766F-E2C7-47AA-A50A-4DAF419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61F87-FC00-4A69-85A7-E444A58E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3F541-2FE8-4439-8B80-F3C4A957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1790E-D140-4771-9978-1D71D3091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358017-12B6-4359-8D44-595858243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D9BD65-02A5-4140-8314-D2231965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458DCA-79B0-4F02-9056-45469E14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EDD9F-CA2F-4D40-876A-3ED2D91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1A3E7-D122-4AA1-BD78-A0286B2C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07C5F-FA41-448D-AC02-D023A4C4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BC328F-3FED-4CD1-9145-C04B91C3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9DEA07-EBE6-4FE6-B627-C242D949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DFF9C-7ECE-4001-A87B-EA2A3424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50346-74A4-4F3A-A98B-B8B964D7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E2D1DF-1C7D-4266-A44A-3E28E2EF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05E15-832C-4192-A71F-BF4586D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A3B1-0C8D-4D51-9B65-86CC4985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B6328-9644-441E-AF89-9C1662DA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C663D-2F81-4779-B054-449382FA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ADAC5-7783-4739-ADED-7323474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DC648-7E6A-4677-A953-224D46E4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696EB-0D93-408F-8AE6-D3ABEE79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3565B-82ED-4682-B385-7FC673B6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1574DD-50A7-4754-8522-1805F467C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039C0-E2AE-4D8F-9D63-414938DB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72FD3-C002-434C-BEA4-866B1D23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27A61-3D03-43A0-86D2-969CB92C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76E2C-DBB8-4C1A-8288-6061A48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162A8-5358-4DAA-A83E-35049F69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7B9AB-FE2A-4F68-8C4A-E1190F94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CD7BA-8495-4F3A-8B61-FF5BF034D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FD5D-41E2-4B0F-85D0-DFD7937F877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F5012-BF41-483F-B22A-05E03EEBA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D94E1-06C0-4B0D-99F7-A19DE1B6A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A921-AB6C-4DAE-8C71-42FB9FEC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0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B7F0E-AD69-4485-8948-AB849943C048}"/>
              </a:ext>
            </a:extLst>
          </p:cNvPr>
          <p:cNvSpPr txBox="1"/>
          <p:nvPr/>
        </p:nvSpPr>
        <p:spPr>
          <a:xfrm>
            <a:off x="1592920" y="2720256"/>
            <a:ext cx="923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5.3 </a:t>
            </a:r>
            <a:r>
              <a:rPr lang="ko-KR" altLang="en-US" sz="4800" dirty="0">
                <a:latin typeface="Sandoll 고딕Neo2유니 06 Bd" pitchFamily="34" charset="-127"/>
                <a:ea typeface="Sandoll 고딕Neo2유니 06 Bd" pitchFamily="34" charset="-127"/>
              </a:rPr>
              <a:t>사전 훈련된 </a:t>
            </a:r>
            <a:r>
              <a:rPr lang="ko-KR" altLang="en-US" sz="48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800" dirty="0">
                <a:latin typeface="Sandoll 고딕Neo2유니 06 Bd" pitchFamily="34" charset="-127"/>
                <a:ea typeface="Sandoll 고딕Neo2유니 06 Bd" pitchFamily="34" charset="-127"/>
              </a:rPr>
              <a:t>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E6BB5-FFAE-4330-BA30-9016B4547100}"/>
              </a:ext>
            </a:extLst>
          </p:cNvPr>
          <p:cNvSpPr/>
          <p:nvPr/>
        </p:nvSpPr>
        <p:spPr>
          <a:xfrm>
            <a:off x="2277598" y="3722245"/>
            <a:ext cx="7636804" cy="634574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168163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55C8C-F376-439F-917F-2580D9277B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5.3.2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미세조정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C0833-EB9F-4F14-923B-9B6EB641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58" y="0"/>
            <a:ext cx="26710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90093-E77A-4971-BC57-F931F761BCD4}"/>
              </a:ext>
            </a:extLst>
          </p:cNvPr>
          <p:cNvSpPr txBox="1"/>
          <p:nvPr/>
        </p:nvSpPr>
        <p:spPr>
          <a:xfrm>
            <a:off x="180974" y="1184558"/>
            <a:ext cx="830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미세조정은 특성 추출에 사용했던 동결 모델의 상위 층 몇 개를 동결에서 해제하고 모델에 새로 추가한 층</a:t>
            </a:r>
            <a:r>
              <a:rPr lang="en-US" altLang="ko-KR" dirty="0"/>
              <a:t>(</a:t>
            </a:r>
            <a:r>
              <a:rPr lang="ko-KR" altLang="en-US" dirty="0"/>
              <a:t>여기서는 완전 연결분류기</a:t>
            </a:r>
            <a:r>
              <a:rPr lang="en-US" altLang="ko-KR" dirty="0"/>
              <a:t>)</a:t>
            </a:r>
            <a:r>
              <a:rPr lang="ko-KR" altLang="en-US" dirty="0"/>
              <a:t>과 함께 훈련하는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54296-3118-405F-9F11-F6ED9B67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0" y="3512628"/>
            <a:ext cx="4031457" cy="22551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B44FD-B2A6-4205-95B3-1D5915A21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683" y="3531628"/>
            <a:ext cx="4827319" cy="21418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AD5E60-7536-4324-92E5-32AE9FED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4" y="1790700"/>
            <a:ext cx="5421301" cy="16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FBF06-81EB-4D9E-82D3-C076E682E41C}"/>
              </a:ext>
            </a:extLst>
          </p:cNvPr>
          <p:cNvSpPr txBox="1"/>
          <p:nvPr/>
        </p:nvSpPr>
        <p:spPr>
          <a:xfrm>
            <a:off x="180974" y="5836722"/>
            <a:ext cx="403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층까지 모든 층 동결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0F83E-1132-48A4-9D42-7DEEB4202738}"/>
              </a:ext>
            </a:extLst>
          </p:cNvPr>
          <p:cNvSpPr txBox="1"/>
          <p:nvPr/>
        </p:nvSpPr>
        <p:spPr>
          <a:xfrm>
            <a:off x="4411683" y="5836722"/>
            <a:ext cx="403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미세 조정하기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9E5494-4505-483E-9C26-7E20F1CF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28975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22B019-60C2-45FC-A40B-104194D61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74" y="0"/>
            <a:ext cx="369550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04EC4-459B-413D-9D4F-9E261ABA9039}"/>
              </a:ext>
            </a:extLst>
          </p:cNvPr>
          <p:cNvSpPr txBox="1"/>
          <p:nvPr/>
        </p:nvSpPr>
        <p:spPr>
          <a:xfrm>
            <a:off x="2402807" y="4707452"/>
            <a:ext cx="18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지수이동평균</a:t>
            </a:r>
            <a:r>
              <a:rPr lang="en-US" altLang="ko-KR" b="1" dirty="0">
                <a:solidFill>
                  <a:srgbClr val="C00000"/>
                </a:solidFill>
              </a:rPr>
              <a:t>-&gt;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9F0AE-09AB-4C58-90EB-4DAFF3AC7554}"/>
              </a:ext>
            </a:extLst>
          </p:cNvPr>
          <p:cNvSpPr txBox="1"/>
          <p:nvPr/>
        </p:nvSpPr>
        <p:spPr>
          <a:xfrm>
            <a:off x="6100900" y="3537640"/>
            <a:ext cx="178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검증정확도가</a:t>
            </a:r>
            <a:r>
              <a:rPr lang="ko-KR" altLang="en-US" b="1" dirty="0"/>
              <a:t> 대략 </a:t>
            </a:r>
            <a:r>
              <a:rPr lang="en-US" altLang="ko-KR" b="1" dirty="0"/>
              <a:t>1%</a:t>
            </a:r>
            <a:r>
              <a:rPr lang="ko-KR" altLang="en-US" b="1" dirty="0"/>
              <a:t>이상 향상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83138-3512-4E55-8C01-6F5D28C9D44B}"/>
              </a:ext>
            </a:extLst>
          </p:cNvPr>
          <p:cNvSpPr txBox="1"/>
          <p:nvPr/>
        </p:nvSpPr>
        <p:spPr>
          <a:xfrm>
            <a:off x="6100900" y="5487168"/>
            <a:ext cx="178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손실곡선은</a:t>
            </a:r>
            <a:endParaRPr lang="en-US" altLang="ko-KR" b="1" dirty="0"/>
          </a:p>
          <a:p>
            <a:r>
              <a:rPr lang="ko-KR" altLang="en-US" b="1" dirty="0"/>
              <a:t>악화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389D02-1FAC-46F5-9888-3A7FFBF3D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23" y="0"/>
            <a:ext cx="4779777" cy="1608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1DFF6-052E-45B3-8725-B2D8D3543955}"/>
              </a:ext>
            </a:extLst>
          </p:cNvPr>
          <p:cNvSpPr txBox="1"/>
          <p:nvPr/>
        </p:nvSpPr>
        <p:spPr>
          <a:xfrm>
            <a:off x="7465219" y="1685925"/>
            <a:ext cx="45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94% </a:t>
            </a:r>
            <a:r>
              <a:rPr lang="ko-KR" altLang="en-US" dirty="0"/>
              <a:t>정도의 테스트 정확도</a:t>
            </a:r>
          </a:p>
        </p:txBody>
      </p:sp>
    </p:spTree>
    <p:extLst>
      <p:ext uri="{BB962C8B-B14F-4D97-AF65-F5344CB8AC3E}">
        <p14:creationId xmlns:p14="http://schemas.microsoft.com/office/powerpoint/2010/main" val="31861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3A7C8-FA1E-4853-8010-40B8DFF6A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5.3.3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C764-161A-4D62-A41F-4E6CB62EE66B}"/>
              </a:ext>
            </a:extLst>
          </p:cNvPr>
          <p:cNvSpPr txBox="1"/>
          <p:nvPr/>
        </p:nvSpPr>
        <p:spPr>
          <a:xfrm>
            <a:off x="323528" y="1319274"/>
            <a:ext cx="10737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</a:t>
            </a:r>
            <a:r>
              <a:rPr lang="ko-KR" altLang="en-US" dirty="0" err="1"/>
              <a:t>컨브넷은</a:t>
            </a:r>
            <a:r>
              <a:rPr lang="ko-KR" altLang="en-US" dirty="0"/>
              <a:t> 컴퓨터 비전 작업에 가장 뛰어난 머신 러닝 모델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아주 작은 데이터셋에서도 처음부터 훈련해서 괜찮은 성능을 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작은 데이터셋에서는 과적합이 큰 문제</a:t>
            </a:r>
            <a:r>
              <a:rPr lang="en-US" altLang="ko-KR" dirty="0"/>
              <a:t>. </a:t>
            </a:r>
            <a:r>
              <a:rPr lang="ko-KR" altLang="en-US" dirty="0"/>
              <a:t>데이터 증식은 이미지 데이터를 다룰 때 과대적합을 막을 수 있는 강력한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특성 추출 방식으로 새로운 데이터셋에 기존 </a:t>
            </a:r>
            <a:r>
              <a:rPr lang="ko-KR" altLang="en-US" dirty="0" err="1"/>
              <a:t>컨브넷을</a:t>
            </a:r>
            <a:r>
              <a:rPr lang="ko-KR" altLang="en-US" dirty="0"/>
              <a:t> 쉽게 재사용</a:t>
            </a:r>
            <a:r>
              <a:rPr lang="en-US" altLang="ko-KR" dirty="0"/>
              <a:t>. </a:t>
            </a:r>
            <a:r>
              <a:rPr lang="ko-KR" altLang="en-US" dirty="0"/>
              <a:t>작은 이미지 데이터셋으로 작업할 때 효과적인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특성 추출을 보완하기 위해 미세조정을 사용</a:t>
            </a:r>
            <a:r>
              <a:rPr lang="en-US" altLang="ko-KR" dirty="0"/>
              <a:t>. </a:t>
            </a:r>
            <a:r>
              <a:rPr lang="ko-KR" altLang="en-US" dirty="0"/>
              <a:t>미세조정은 기존 모델에서 사전에 학습된 표현의 일부를 새로운 문제에 적응시킴</a:t>
            </a:r>
            <a:r>
              <a:rPr lang="en-US" altLang="ko-KR" dirty="0"/>
              <a:t>. </a:t>
            </a:r>
            <a:r>
              <a:rPr lang="ko-KR" altLang="en-US" dirty="0"/>
              <a:t>이 기법은 조금 더 성능을 끌어올림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75BE2-85E9-413B-8B71-2767621837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5.3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사전 훈련된 </a:t>
            </a:r>
            <a:r>
              <a:rPr lang="ko-KR" altLang="en-US" sz="4000" dirty="0" err="1">
                <a:latin typeface="Sandoll 고딕Neo2유니 06 Bd" pitchFamily="34" charset="-127"/>
                <a:ea typeface="Sandoll 고딕Neo2유니 06 Bd" pitchFamily="34" charset="-127"/>
              </a:rPr>
              <a:t>컨브넷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 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29A54-C36D-474D-B9A4-A01F8696B53A}"/>
              </a:ext>
            </a:extLst>
          </p:cNvPr>
          <p:cNvSpPr txBox="1"/>
          <p:nvPr/>
        </p:nvSpPr>
        <p:spPr>
          <a:xfrm>
            <a:off x="74146" y="1377538"/>
            <a:ext cx="11789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</a:t>
            </a:r>
            <a:r>
              <a:rPr lang="ko-KR" altLang="en-US" dirty="0" err="1"/>
              <a:t>사전훈련된</a:t>
            </a:r>
            <a:r>
              <a:rPr lang="ko-KR" altLang="en-US" dirty="0"/>
              <a:t> 네트워크는 일반적으로 대규모 이미지 분류 문제를 위해 대량의 데이터셋에서 미리 훈련되어 저장된 네트워크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Ex) </a:t>
            </a:r>
            <a:r>
              <a:rPr lang="en-US" altLang="ko-KR" dirty="0"/>
              <a:t>ImageNet</a:t>
            </a:r>
            <a:r>
              <a:rPr lang="ko-KR" altLang="en-US" dirty="0"/>
              <a:t>데이터셋</a:t>
            </a:r>
            <a:r>
              <a:rPr lang="en-US" altLang="ko-KR" dirty="0"/>
              <a:t>(</a:t>
            </a:r>
            <a:r>
              <a:rPr lang="ko-KR" altLang="en-US" dirty="0"/>
              <a:t>대부분 동물</a:t>
            </a:r>
            <a:r>
              <a:rPr lang="en-US" altLang="ko-KR" dirty="0"/>
              <a:t>,</a:t>
            </a:r>
            <a:r>
              <a:rPr lang="ko-KR" altLang="en-US" dirty="0"/>
              <a:t>생활용품</a:t>
            </a:r>
            <a:r>
              <a:rPr lang="en-US" altLang="ko-KR" dirty="0"/>
              <a:t>)</a:t>
            </a:r>
            <a:r>
              <a:rPr lang="ko-KR" altLang="en-US" dirty="0"/>
              <a:t>에 네트워크를 훈련 </a:t>
            </a:r>
            <a:r>
              <a:rPr lang="en-US" altLang="ko-KR" dirty="0"/>
              <a:t>-&gt; </a:t>
            </a:r>
            <a:r>
              <a:rPr lang="ko-KR" altLang="en-US" dirty="0"/>
              <a:t>가구아이템 식별 등 </a:t>
            </a:r>
            <a:r>
              <a:rPr lang="ko-KR" altLang="en-US" dirty="0" err="1"/>
              <a:t>다른용도로</a:t>
            </a:r>
            <a:r>
              <a:rPr lang="ko-KR" altLang="en-US" dirty="0"/>
              <a:t>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이때 원본 데이터넷이 충분히 크고 일반적이라면 사전 훈련된 네트워크에 의해 학습된 특성의 계층 구조는   실제 세상에 대한 일반적인 모델로 효율적인 </a:t>
            </a:r>
            <a:r>
              <a:rPr lang="ko-KR" altLang="en-US" dirty="0" err="1"/>
              <a:t>역할함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5.3</a:t>
            </a:r>
            <a:r>
              <a:rPr lang="ko-KR" altLang="en-US" dirty="0"/>
              <a:t>절에서는 </a:t>
            </a:r>
            <a:r>
              <a:rPr lang="en-US" altLang="ko-KR" dirty="0"/>
              <a:t>ImageNet</a:t>
            </a:r>
            <a:r>
              <a:rPr lang="ko-KR" altLang="en-US" dirty="0"/>
              <a:t>데이터셋에서 훈련된 대규모 </a:t>
            </a:r>
            <a:r>
              <a:rPr lang="ko-KR" altLang="en-US" dirty="0" err="1"/>
              <a:t>컨브넷</a:t>
            </a:r>
            <a:r>
              <a:rPr lang="ko-KR" altLang="en-US" dirty="0"/>
              <a:t> </a:t>
            </a:r>
            <a:r>
              <a:rPr lang="en-US" altLang="ko-KR" dirty="0"/>
              <a:t>VGG16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-&gt; ImageNet</a:t>
            </a:r>
            <a:r>
              <a:rPr lang="ko-KR" altLang="en-US" dirty="0"/>
              <a:t>데이터셋</a:t>
            </a:r>
            <a:r>
              <a:rPr lang="en-US" altLang="ko-KR" dirty="0"/>
              <a:t>(1,400</a:t>
            </a:r>
            <a:r>
              <a:rPr lang="ko-KR" altLang="en-US" dirty="0"/>
              <a:t>만 개의 </a:t>
            </a:r>
            <a:r>
              <a:rPr lang="ko-KR" altLang="en-US" dirty="0" err="1"/>
              <a:t>레이블된</a:t>
            </a:r>
            <a:r>
              <a:rPr lang="ko-KR" altLang="en-US" dirty="0"/>
              <a:t> 이미지와 </a:t>
            </a:r>
            <a:r>
              <a:rPr lang="en-US" altLang="ko-KR" dirty="0"/>
              <a:t>1,000</a:t>
            </a:r>
            <a:r>
              <a:rPr lang="ko-KR" altLang="en-US" dirty="0"/>
              <a:t>개의 클래스로 구성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-&gt; VGG16 : ImageNet </a:t>
            </a:r>
            <a:r>
              <a:rPr lang="ko-KR" altLang="en-US" dirty="0"/>
              <a:t>데이터셋에 널리 사용되는 </a:t>
            </a:r>
            <a:r>
              <a:rPr lang="ko-KR" altLang="en-US" dirty="0" err="1"/>
              <a:t>컨브넷</a:t>
            </a:r>
            <a:r>
              <a:rPr lang="ko-KR" altLang="en-US" dirty="0"/>
              <a:t>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사전 훈련된 네트워크 사용방법 </a:t>
            </a:r>
            <a:r>
              <a:rPr lang="en-US" altLang="ko-KR" dirty="0"/>
              <a:t>: </a:t>
            </a:r>
            <a:r>
              <a:rPr lang="ko-KR" altLang="en-US" dirty="0"/>
              <a:t>특성 추출</a:t>
            </a:r>
            <a:r>
              <a:rPr lang="en-US" altLang="ko-KR" dirty="0"/>
              <a:t>, </a:t>
            </a:r>
            <a:r>
              <a:rPr lang="ko-KR" altLang="en-US" dirty="0"/>
              <a:t>미세 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8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A3427-9711-4E89-AC7B-D810672924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15715" y="25540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andoll 고딕Neo2유니 06 Bd" pitchFamily="34" charset="-127"/>
                <a:ea typeface="Sandoll 고딕Neo2유니 06 Bd" pitchFamily="34" charset="-127"/>
              </a:rPr>
              <a:t>CONTENTS</a:t>
            </a:r>
            <a:endParaRPr lang="ko-KR" altLang="en-US" sz="4800" dirty="0">
              <a:latin typeface="Sandoll 고딕Neo2유니 06 Bd" pitchFamily="34" charset="-127"/>
              <a:ea typeface="Sandoll 고딕Neo2유니 06 B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D1462D-68A4-40EC-9375-C43AC07F6547}"/>
              </a:ext>
            </a:extLst>
          </p:cNvPr>
          <p:cNvGrpSpPr/>
          <p:nvPr/>
        </p:nvGrpSpPr>
        <p:grpSpPr>
          <a:xfrm>
            <a:off x="-4611" y="1484785"/>
            <a:ext cx="5859855" cy="972896"/>
            <a:chOff x="-4611" y="1484784"/>
            <a:chExt cx="5944762" cy="112614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CA1C03E-7937-479B-AA3E-5A1C62E09E7D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452FE2-1833-4936-9FD5-E0126BC03D47}"/>
                  </a:ext>
                </a:extLst>
              </p:cNvPr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435338CC-69BF-4752-82E9-E0D12EF8F315}"/>
                  </a:ext>
                </a:extLst>
              </p:cNvPr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오각형 16">
                <a:extLst>
                  <a:ext uri="{FF2B5EF4-FFF2-40B4-BE49-F238E27FC236}">
                    <a16:creationId xmlns:a16="http://schemas.microsoft.com/office/drawing/2014/main" id="{4E89DC07-8789-4A19-89E3-7D42C923F4A8}"/>
                  </a:ext>
                </a:extLst>
              </p:cNvPr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CA8866-8905-4ADE-9C9B-D2E0AA881C1C}"/>
                </a:ext>
              </a:extLst>
            </p:cNvPr>
            <p:cNvSpPr txBox="1"/>
            <p:nvPr/>
          </p:nvSpPr>
          <p:spPr>
            <a:xfrm>
              <a:off x="1587014" y="194397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5.3.1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특성 추출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5A6E22-AE1E-44E0-8B10-A2167D403D53}"/>
              </a:ext>
            </a:extLst>
          </p:cNvPr>
          <p:cNvGrpSpPr/>
          <p:nvPr/>
        </p:nvGrpSpPr>
        <p:grpSpPr>
          <a:xfrm>
            <a:off x="-4611" y="2767722"/>
            <a:ext cx="6214753" cy="882334"/>
            <a:chOff x="-4611" y="2626123"/>
            <a:chExt cx="6304803" cy="10213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CBA6E3-720C-4813-A8F8-33B2386013AA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11043E6-7E9B-41B7-9423-B302929BD92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>
                <a:extLst>
                  <a:ext uri="{FF2B5EF4-FFF2-40B4-BE49-F238E27FC236}">
                    <a16:creationId xmlns:a16="http://schemas.microsoft.com/office/drawing/2014/main" id="{E086768D-75CD-4C9E-995A-349F2B1AF867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오각형 17">
                <a:extLst>
                  <a:ext uri="{FF2B5EF4-FFF2-40B4-BE49-F238E27FC236}">
                    <a16:creationId xmlns:a16="http://schemas.microsoft.com/office/drawing/2014/main" id="{F2B52377-1C03-45F4-9420-859612053B6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CE0CC-04BC-4AF6-94A6-B9CDCF1E86F0}"/>
                </a:ext>
              </a:extLst>
            </p:cNvPr>
            <p:cNvSpPr txBox="1"/>
            <p:nvPr/>
          </p:nvSpPr>
          <p:spPr>
            <a:xfrm>
              <a:off x="1586136" y="3037496"/>
              <a:ext cx="29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5.3.2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미세 조정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D340DF-22A0-44C4-ACC0-1B9190EDEAF1}"/>
              </a:ext>
            </a:extLst>
          </p:cNvPr>
          <p:cNvGrpSpPr/>
          <p:nvPr/>
        </p:nvGrpSpPr>
        <p:grpSpPr>
          <a:xfrm>
            <a:off x="1" y="3908209"/>
            <a:ext cx="6565105" cy="892391"/>
            <a:chOff x="1" y="3694611"/>
            <a:chExt cx="6660231" cy="103295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A68ADD7-D609-4B52-9B20-C1103A57905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1C5267F-27FD-4607-8F16-F4B7ABA1078D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FD871E99-67A6-424E-A582-6CC06754EBD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오각형 18">
                <a:extLst>
                  <a:ext uri="{FF2B5EF4-FFF2-40B4-BE49-F238E27FC236}">
                    <a16:creationId xmlns:a16="http://schemas.microsoft.com/office/drawing/2014/main" id="{9D6007D5-355A-4C66-A025-A6FDE1DEE1D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AC63D8-7D4A-4E4B-ACE9-1695E1C1014F}"/>
                </a:ext>
              </a:extLst>
            </p:cNvPr>
            <p:cNvSpPr txBox="1"/>
            <p:nvPr/>
          </p:nvSpPr>
          <p:spPr>
            <a:xfrm>
              <a:off x="1585257" y="4131018"/>
              <a:ext cx="334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5.3.3 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7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59926-F8A5-4BCA-8034-7BDAE4755A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3528" y="47667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andoll 고딕Neo2유니 06 Bd" pitchFamily="34" charset="-127"/>
                <a:ea typeface="Sandoll 고딕Neo2유니 06 Bd" pitchFamily="34" charset="-127"/>
              </a:rPr>
              <a:t>5.3.1 </a:t>
            </a:r>
            <a:r>
              <a:rPr lang="ko-KR" altLang="en-US" sz="4000" dirty="0">
                <a:latin typeface="Sandoll 고딕Neo2유니 06 Bd" pitchFamily="34" charset="-127"/>
                <a:ea typeface="Sandoll 고딕Neo2유니 06 Bd" pitchFamily="34" charset="-127"/>
              </a:rPr>
              <a:t>특성추출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285A4-6689-48AD-9AE8-99E981399054}"/>
              </a:ext>
            </a:extLst>
          </p:cNvPr>
          <p:cNvSpPr txBox="1"/>
          <p:nvPr/>
        </p:nvSpPr>
        <p:spPr>
          <a:xfrm>
            <a:off x="5120790" y="1102816"/>
            <a:ext cx="407664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● 특성추출은 사전에 학습된 네트워크의 표현을 사용해 새로운 샘플에서 흥미로운 특성을 뽑아내는 것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새로운 분류기를 처음부터 훈련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Q. </a:t>
            </a:r>
            <a:r>
              <a:rPr lang="ko-KR" altLang="en-US" sz="1600" b="1" dirty="0"/>
              <a:t>왜 </a:t>
            </a:r>
            <a:r>
              <a:rPr lang="ko-KR" altLang="en-US" sz="1600" b="1" dirty="0" err="1"/>
              <a:t>합성곱</a:t>
            </a:r>
            <a:r>
              <a:rPr lang="ko-KR" altLang="en-US" sz="1600" b="1" dirty="0"/>
              <a:t> 층만 재사용하고 완전연결  분류기는 재사용하지 않을까</a:t>
            </a:r>
            <a:r>
              <a:rPr lang="en-US" altLang="ko-KR" sz="1600" b="1" dirty="0"/>
              <a:t>?</a:t>
            </a:r>
          </a:p>
          <a:p>
            <a:r>
              <a:rPr lang="ko-KR" altLang="en-US" sz="1600" dirty="0"/>
              <a:t>재사용이 가능하지만 권장</a:t>
            </a:r>
            <a:r>
              <a:rPr lang="en-US" altLang="ko-KR" sz="1600" dirty="0"/>
              <a:t>X. </a:t>
            </a:r>
          </a:p>
          <a:p>
            <a:r>
              <a:rPr lang="ko-KR" altLang="en-US" sz="1600" dirty="0"/>
              <a:t>분류기에는 학습한 표현은 모델이 훈련된 클래스 집합에 특화되어 있음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</a:t>
            </a:r>
            <a:r>
              <a:rPr lang="en-US" altLang="ko-KR" sz="1600" dirty="0" err="1"/>
              <a:t>Keras.applications</a:t>
            </a:r>
            <a:r>
              <a:rPr lang="en-US" altLang="ko-KR" sz="1600" dirty="0"/>
              <a:t> </a:t>
            </a:r>
            <a:r>
              <a:rPr lang="ko-KR" altLang="en-US" sz="1600" dirty="0"/>
              <a:t>모듈에서 사용 가능한 이미지 분류 모델 ▼</a:t>
            </a:r>
            <a:endParaRPr lang="en-US" altLang="ko-KR" sz="1600" dirty="0"/>
          </a:p>
          <a:p>
            <a:r>
              <a:rPr lang="en-US" altLang="ko-KR" sz="1600" b="1" dirty="0" err="1"/>
              <a:t>Xception</a:t>
            </a:r>
            <a:r>
              <a:rPr lang="en-US" altLang="ko-KR" sz="1600" b="1" dirty="0"/>
              <a:t>, Inception V3, ResNet50, VGG16, VGG19, </a:t>
            </a:r>
            <a:r>
              <a:rPr lang="en-US" altLang="ko-KR" sz="1600" b="1" dirty="0" err="1"/>
              <a:t>MobileNet</a:t>
            </a:r>
            <a:r>
              <a:rPr lang="en-US" altLang="ko-KR" sz="1600" b="1" dirty="0"/>
              <a:t> 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모두 </a:t>
            </a:r>
            <a:r>
              <a:rPr lang="en-US" altLang="ko-KR" sz="1600" dirty="0"/>
              <a:t>ImageNet </a:t>
            </a:r>
            <a:r>
              <a:rPr lang="ko-KR" altLang="en-US" sz="1600" dirty="0"/>
              <a:t>데이터셋에서 훈련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1269E-86EE-414B-A48F-8BD34881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5"/>
          <a:stretch/>
        </p:blipFill>
        <p:spPr>
          <a:xfrm>
            <a:off x="323528" y="4375548"/>
            <a:ext cx="4742023" cy="1120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DD0FE9-27AD-4D68-85CC-F367ADD9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21" y="1184558"/>
            <a:ext cx="4742023" cy="3043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749154-BC1D-4A88-A978-30FC54A12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162" y="0"/>
            <a:ext cx="289083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A4620-FF11-4B9E-BA73-059BEF128C2F}"/>
              </a:ext>
            </a:extLst>
          </p:cNvPr>
          <p:cNvSpPr txBox="1"/>
          <p:nvPr/>
        </p:nvSpPr>
        <p:spPr>
          <a:xfrm>
            <a:off x="115709" y="5545388"/>
            <a:ext cx="734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●매개변수</a:t>
            </a:r>
            <a:endParaRPr lang="en-US" altLang="ko-KR" sz="1800" b="1" dirty="0"/>
          </a:p>
          <a:p>
            <a:r>
              <a:rPr lang="en-US" altLang="ko-KR" sz="1800" dirty="0"/>
              <a:t>  Weights : </a:t>
            </a:r>
            <a:r>
              <a:rPr lang="ko-KR" altLang="en-US" sz="1800" dirty="0"/>
              <a:t>모델을 초기화할 가중치 체크포인트</a:t>
            </a:r>
            <a:endParaRPr lang="en-US" altLang="ko-KR" sz="1800" dirty="0"/>
          </a:p>
          <a:p>
            <a:r>
              <a:rPr lang="en-US" altLang="ko-KR" sz="1800" dirty="0"/>
              <a:t>  </a:t>
            </a:r>
            <a:r>
              <a:rPr lang="en-US" altLang="ko-KR" sz="1800" dirty="0" err="1"/>
              <a:t>Include_top</a:t>
            </a:r>
            <a:r>
              <a:rPr lang="en-US" altLang="ko-KR" sz="1800" dirty="0"/>
              <a:t> : </a:t>
            </a:r>
            <a:r>
              <a:rPr lang="ko-KR" altLang="en-US" sz="1800" dirty="0"/>
              <a:t>네트워크의 최상위 완전 연결 분류기를 포함할지 지정</a:t>
            </a:r>
            <a:endParaRPr lang="en-US" altLang="ko-KR" sz="1800" dirty="0"/>
          </a:p>
          <a:p>
            <a:r>
              <a:rPr lang="en-US" altLang="ko-KR" sz="1800" dirty="0"/>
              <a:t>  </a:t>
            </a:r>
            <a:r>
              <a:rPr lang="en-US" altLang="ko-KR" sz="1800" dirty="0" err="1"/>
              <a:t>Input_shape</a:t>
            </a:r>
            <a:r>
              <a:rPr lang="en-US" altLang="ko-KR" sz="1800" dirty="0"/>
              <a:t> : </a:t>
            </a:r>
            <a:r>
              <a:rPr lang="ko-KR" altLang="en-US" sz="1800" dirty="0"/>
              <a:t>네트워크에 주입할 이미지 </a:t>
            </a:r>
            <a:r>
              <a:rPr lang="ko-KR" altLang="en-US" sz="1800" dirty="0" err="1"/>
              <a:t>텐서의</a:t>
            </a:r>
            <a:r>
              <a:rPr lang="ko-KR" altLang="en-US" sz="1800" dirty="0"/>
              <a:t> 크기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5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FB33D-0F5A-4113-ADEF-B6E12C92CF43}"/>
              </a:ext>
            </a:extLst>
          </p:cNvPr>
          <p:cNvSpPr txBox="1"/>
          <p:nvPr/>
        </p:nvSpPr>
        <p:spPr>
          <a:xfrm>
            <a:off x="550069" y="342900"/>
            <a:ext cx="1094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불러온 </a:t>
            </a:r>
            <a:r>
              <a:rPr lang="en-US" altLang="ko-KR" dirty="0"/>
              <a:t>VGG16</a:t>
            </a:r>
            <a:r>
              <a:rPr lang="ko-KR" altLang="en-US" dirty="0"/>
              <a:t>네트워크의 최종 특성 </a:t>
            </a:r>
            <a:r>
              <a:rPr lang="ko-KR" altLang="en-US" dirty="0" err="1"/>
              <a:t>맵의</a:t>
            </a:r>
            <a:r>
              <a:rPr lang="ko-KR" altLang="en-US" dirty="0"/>
              <a:t> 크기는 </a:t>
            </a:r>
            <a:r>
              <a:rPr lang="en-US" altLang="ko-KR" dirty="0"/>
              <a:t>(4,4,512). </a:t>
            </a:r>
            <a:r>
              <a:rPr lang="ko-KR" altLang="en-US" dirty="0"/>
              <a:t>이 특성 위에 완전 연결 층을 놓음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72D447-C837-4D8F-B9FD-B66BF16BEDE5}"/>
              </a:ext>
            </a:extLst>
          </p:cNvPr>
          <p:cNvSpPr/>
          <p:nvPr/>
        </p:nvSpPr>
        <p:spPr>
          <a:xfrm>
            <a:off x="460334" y="1434829"/>
            <a:ext cx="5140366" cy="1416969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1.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데이터 증식을 사용하지 않는 빠른 특성 추출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4CA4F-D4B5-41DF-A062-C1470870FADD}"/>
              </a:ext>
            </a:extLst>
          </p:cNvPr>
          <p:cNvSpPr/>
          <p:nvPr/>
        </p:nvSpPr>
        <p:spPr>
          <a:xfrm>
            <a:off x="6082089" y="1434829"/>
            <a:ext cx="5140366" cy="1416969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2.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데이터 증식을 사용한 특성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9F25B-1143-4359-80FD-FA0485D53519}"/>
              </a:ext>
            </a:extLst>
          </p:cNvPr>
          <p:cNvSpPr txBox="1"/>
          <p:nvPr/>
        </p:nvSpPr>
        <p:spPr>
          <a:xfrm>
            <a:off x="6096000" y="3267539"/>
            <a:ext cx="5955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준비된 모델</a:t>
            </a:r>
            <a:r>
              <a:rPr lang="en-US" altLang="ko-KR" dirty="0"/>
              <a:t>(</a:t>
            </a:r>
            <a:r>
              <a:rPr lang="en-US" altLang="ko-KR" dirty="0" err="1"/>
              <a:t>conv_base</a:t>
            </a:r>
            <a:r>
              <a:rPr lang="en-US" altLang="ko-KR" dirty="0"/>
              <a:t>) </a:t>
            </a:r>
            <a:r>
              <a:rPr lang="ko-KR" altLang="en-US" dirty="0"/>
              <a:t>위에 </a:t>
            </a:r>
            <a:r>
              <a:rPr lang="en-US" altLang="ko-KR" dirty="0"/>
              <a:t>Dense </a:t>
            </a:r>
            <a:r>
              <a:rPr lang="ko-KR" altLang="en-US" dirty="0"/>
              <a:t>층을 쌓아 확장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 </a:t>
            </a:r>
            <a:r>
              <a:rPr lang="en-US" altLang="ko-KR" dirty="0" err="1"/>
              <a:t>Conv_base</a:t>
            </a:r>
            <a:r>
              <a:rPr lang="en-US" altLang="ko-KR" dirty="0"/>
              <a:t> </a:t>
            </a:r>
            <a:r>
              <a:rPr lang="ko-KR" altLang="en-US" dirty="0"/>
              <a:t>모델을 확장하고 입력데이터를 사용하여            </a:t>
            </a:r>
            <a:endParaRPr lang="en-US" altLang="ko-KR" dirty="0"/>
          </a:p>
          <a:p>
            <a:r>
              <a:rPr lang="ko-KR" altLang="en-US" dirty="0"/>
              <a:t>    엔드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엔드로 실행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연산비용이 크므로 </a:t>
            </a:r>
            <a:r>
              <a:rPr lang="en-US" altLang="ko-KR" dirty="0"/>
              <a:t>GPU</a:t>
            </a:r>
            <a:r>
              <a:rPr lang="ko-KR" altLang="en-US" dirty="0"/>
              <a:t>를 사용해야함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 훨씬 느리고 비용이 많이 </a:t>
            </a:r>
            <a:r>
              <a:rPr lang="ko-KR" altLang="en-US" dirty="0" err="1"/>
              <a:t>듬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6A8AB-7178-48C3-ACC0-6DDC3E1E67A6}"/>
              </a:ext>
            </a:extLst>
          </p:cNvPr>
          <p:cNvSpPr txBox="1"/>
          <p:nvPr/>
        </p:nvSpPr>
        <p:spPr>
          <a:xfrm>
            <a:off x="347662" y="3341358"/>
            <a:ext cx="5955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 err="1"/>
              <a:t>ImageDataGenerator</a:t>
            </a:r>
            <a:r>
              <a:rPr lang="ko-KR" altLang="en-US" dirty="0"/>
              <a:t>를 사용해 이미지와 레이블을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넘파이</a:t>
            </a:r>
            <a:r>
              <a:rPr lang="ko-KR" altLang="en-US" dirty="0"/>
              <a:t> 배열로 추출해 디스크에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 </a:t>
            </a:r>
            <a:r>
              <a:rPr lang="en-US" altLang="ko-KR" dirty="0" err="1"/>
              <a:t>conv_base</a:t>
            </a:r>
            <a:r>
              <a:rPr lang="ko-KR" altLang="en-US" dirty="0"/>
              <a:t>모델의 </a:t>
            </a:r>
            <a:r>
              <a:rPr lang="en-US" altLang="ko-KR" dirty="0" err="1"/>
              <a:t>predic</a:t>
            </a:r>
            <a:r>
              <a:rPr lang="ko-KR" altLang="en-US" dirty="0"/>
              <a:t>메서드를 호출해 이 이미지</a:t>
            </a:r>
            <a:endParaRPr lang="en-US" altLang="ko-KR" dirty="0"/>
          </a:p>
          <a:p>
            <a:r>
              <a:rPr lang="ko-KR" altLang="en-US" dirty="0"/>
              <a:t>    에서 특성을 추출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독립된 완전 연결분류기에 입력으로 사용</a:t>
            </a:r>
            <a:endParaRPr lang="en-US" altLang="ko-KR" dirty="0"/>
          </a:p>
          <a:p>
            <a:r>
              <a:rPr lang="ko-KR" altLang="en-US" dirty="0"/>
              <a:t>● 빠르고 비용이 </a:t>
            </a:r>
            <a:r>
              <a:rPr lang="ko-KR" altLang="en-US" dirty="0" err="1"/>
              <a:t>적게듬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66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6D09FD-AEC8-473D-9C3C-DB91BC29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281319" cy="5650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D55B19-FD4B-4A54-8B6F-44E5AE1C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3587"/>
            <a:ext cx="7308056" cy="7867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E1FADC-5DBF-4C18-B9EC-5D99ED6E871B}"/>
              </a:ext>
            </a:extLst>
          </p:cNvPr>
          <p:cNvSpPr/>
          <p:nvPr/>
        </p:nvSpPr>
        <p:spPr>
          <a:xfrm>
            <a:off x="7051634" y="0"/>
            <a:ext cx="5140366" cy="557214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1.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데이터 증식을 사용하지 않는 빠른 특성 추출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6D1C4-37DE-4C83-83C2-1F554F82EE8B}"/>
              </a:ext>
            </a:extLst>
          </p:cNvPr>
          <p:cNvSpPr txBox="1"/>
          <p:nvPr/>
        </p:nvSpPr>
        <p:spPr>
          <a:xfrm>
            <a:off x="8281319" y="712520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Conv_base</a:t>
            </a:r>
            <a:r>
              <a:rPr lang="ko-KR" altLang="en-US" dirty="0"/>
              <a:t>모델의 </a:t>
            </a:r>
            <a:r>
              <a:rPr lang="en-US" altLang="ko-KR" dirty="0"/>
              <a:t>predict </a:t>
            </a:r>
            <a:r>
              <a:rPr lang="ko-KR" altLang="en-US" dirty="0"/>
              <a:t>메서드를 호출해 이미지에서 특성 추출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F86F4-2648-448A-A3FF-A9934A78CB29}"/>
              </a:ext>
            </a:extLst>
          </p:cNvPr>
          <p:cNvSpPr txBox="1"/>
          <p:nvPr/>
        </p:nvSpPr>
        <p:spPr>
          <a:xfrm>
            <a:off x="8281319" y="4619501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추출된 특성의 크기는</a:t>
            </a:r>
            <a:endParaRPr lang="en-US" altLang="ko-KR" dirty="0"/>
          </a:p>
          <a:p>
            <a:r>
              <a:rPr lang="en-US" altLang="ko-KR" dirty="0"/>
              <a:t>(samples, 4, 4, 512)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6D7EC-9431-4033-8F0A-A02DFA9E9FB3}"/>
              </a:ext>
            </a:extLst>
          </p:cNvPr>
          <p:cNvSpPr txBox="1"/>
          <p:nvPr/>
        </p:nvSpPr>
        <p:spPr>
          <a:xfrm>
            <a:off x="7436192" y="5883611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 연결 분류기 주입 전</a:t>
            </a:r>
            <a:endParaRPr lang="en-US" altLang="ko-KR" dirty="0"/>
          </a:p>
          <a:p>
            <a:r>
              <a:rPr lang="en-US" altLang="ko-KR" dirty="0"/>
              <a:t>(samples, 8192) </a:t>
            </a:r>
            <a:r>
              <a:rPr lang="ko-KR" altLang="en-US" dirty="0"/>
              <a:t>크기로 펼침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62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493771-F116-473E-B48B-41DCE306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2169" cy="2803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8AFF62-6A19-4A2E-80FA-306B50180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" t="583" b="2618"/>
          <a:stretch/>
        </p:blipFill>
        <p:spPr>
          <a:xfrm>
            <a:off x="0" y="2907505"/>
            <a:ext cx="4493419" cy="3950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CA00B7-FE3D-42F8-BCF1-AA32E15E7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2" y="2907505"/>
            <a:ext cx="2871788" cy="39252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7CE2-48E3-4A45-8209-FB53CAC6B7C0}"/>
              </a:ext>
            </a:extLst>
          </p:cNvPr>
          <p:cNvSpPr/>
          <p:nvPr/>
        </p:nvSpPr>
        <p:spPr>
          <a:xfrm>
            <a:off x="7051634" y="0"/>
            <a:ext cx="5140366" cy="644002"/>
          </a:xfrm>
          <a:prstGeom prst="rect">
            <a:avLst/>
          </a:prstGeom>
          <a:solidFill>
            <a:srgbClr val="04BEF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1.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데이터 증식을 사용하지 않는 빠른 특성 추출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F8E3E-54B3-4EAB-B525-616DD592C9F5}"/>
              </a:ext>
            </a:extLst>
          </p:cNvPr>
          <p:cNvSpPr txBox="1"/>
          <p:nvPr/>
        </p:nvSpPr>
        <p:spPr>
          <a:xfrm>
            <a:off x="2185058" y="71252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완전연결 분류기 정의하고 훈련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0BFAA-61FF-40CB-82AB-98D97D080B34}"/>
              </a:ext>
            </a:extLst>
          </p:cNvPr>
          <p:cNvSpPr txBox="1"/>
          <p:nvPr/>
        </p:nvSpPr>
        <p:spPr>
          <a:xfrm>
            <a:off x="7410202" y="4981699"/>
            <a:ext cx="4334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90%</a:t>
            </a:r>
            <a:r>
              <a:rPr lang="ko-KR" altLang="en-US" dirty="0"/>
              <a:t>의 검증 정확도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비율로 </a:t>
            </a:r>
            <a:r>
              <a:rPr lang="ko-KR" altLang="en-US" dirty="0" err="1"/>
              <a:t>드롭아웃</a:t>
            </a:r>
            <a:r>
              <a:rPr lang="ko-KR" altLang="en-US" dirty="0"/>
              <a:t> 사용했지만      과대적합 나타남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과대적합을 막기위해 필수적인 데이터 증식을 사용하지 않기 때문에</a:t>
            </a:r>
          </a:p>
        </p:txBody>
      </p:sp>
    </p:spTree>
    <p:extLst>
      <p:ext uri="{BB962C8B-B14F-4D97-AF65-F5344CB8AC3E}">
        <p14:creationId xmlns:p14="http://schemas.microsoft.com/office/powerpoint/2010/main" val="294496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439949-AE93-4175-A08D-709FF72F4B8A}"/>
              </a:ext>
            </a:extLst>
          </p:cNvPr>
          <p:cNvSpPr/>
          <p:nvPr/>
        </p:nvSpPr>
        <p:spPr>
          <a:xfrm>
            <a:off x="7051634" y="0"/>
            <a:ext cx="5140366" cy="701152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2.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데이터 증식을 사용한 특성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99427-01E9-4981-800D-812277E5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17359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0D2EE6-DC43-4854-A3CC-088ABD5C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931"/>
            <a:ext cx="5124450" cy="2954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46C101-C0AC-4A50-B009-024C0429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0854"/>
            <a:ext cx="4302919" cy="2092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2EBCF-1B22-41CE-A3A3-E3658DA2DC7C}"/>
              </a:ext>
            </a:extLst>
          </p:cNvPr>
          <p:cNvSpPr txBox="1"/>
          <p:nvPr/>
        </p:nvSpPr>
        <p:spPr>
          <a:xfrm>
            <a:off x="4352306" y="5581403"/>
            <a:ext cx="716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동결</a:t>
            </a:r>
            <a:r>
              <a:rPr lang="en-US" altLang="ko-KR" dirty="0"/>
              <a:t>(</a:t>
            </a:r>
            <a:r>
              <a:rPr lang="ko-KR" altLang="en-US" dirty="0"/>
              <a:t>훈련하는 동안 가중치가 업데이트되지 않도록 막는다는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72D06-ACF8-4FFF-83B7-840E1FE707FF}"/>
              </a:ext>
            </a:extLst>
          </p:cNvPr>
          <p:cNvSpPr txBox="1"/>
          <p:nvPr/>
        </p:nvSpPr>
        <p:spPr>
          <a:xfrm>
            <a:off x="4359728" y="6057453"/>
            <a:ext cx="78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추가한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Dense</a:t>
            </a:r>
            <a:r>
              <a:rPr lang="ko-KR" altLang="en-US" dirty="0"/>
              <a:t>층 가중치만 훈련</a:t>
            </a:r>
            <a:r>
              <a:rPr lang="en-US" altLang="ko-KR" dirty="0"/>
              <a:t>. </a:t>
            </a:r>
            <a:r>
              <a:rPr lang="ko-KR" altLang="en-US" dirty="0"/>
              <a:t>층마다 </a:t>
            </a:r>
            <a:r>
              <a:rPr lang="en-US" altLang="ko-KR" dirty="0"/>
              <a:t>2</a:t>
            </a:r>
            <a:r>
              <a:rPr lang="ko-KR" altLang="en-US" dirty="0"/>
              <a:t>개씩 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텐서가</a:t>
            </a:r>
            <a:r>
              <a:rPr lang="ko-KR" altLang="en-US" dirty="0"/>
              <a:t>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76C09-5F76-476B-BCAF-F74D11D8EDEE}"/>
              </a:ext>
            </a:extLst>
          </p:cNvPr>
          <p:cNvSpPr txBox="1"/>
          <p:nvPr/>
        </p:nvSpPr>
        <p:spPr>
          <a:xfrm>
            <a:off x="5124450" y="1212739"/>
            <a:ext cx="51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기반 층 위에 완전 연결 분류기 추가</a:t>
            </a:r>
          </a:p>
        </p:txBody>
      </p:sp>
    </p:spTree>
    <p:extLst>
      <p:ext uri="{BB962C8B-B14F-4D97-AF65-F5344CB8AC3E}">
        <p14:creationId xmlns:p14="http://schemas.microsoft.com/office/powerpoint/2010/main" val="30992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73C47-9B9F-476D-8CB1-E9122F7D48D9}"/>
              </a:ext>
            </a:extLst>
          </p:cNvPr>
          <p:cNvSpPr/>
          <p:nvPr/>
        </p:nvSpPr>
        <p:spPr>
          <a:xfrm>
            <a:off x="7051634" y="0"/>
            <a:ext cx="5140366" cy="608284"/>
          </a:xfrm>
          <a:prstGeom prst="rect">
            <a:avLst/>
          </a:prstGeom>
          <a:solidFill>
            <a:srgbClr val="4481E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andoll 고딕Neo2유니 06 Bd" pitchFamily="34" charset="-127"/>
                <a:ea typeface="Sandoll 고딕Neo2유니 06 Bd" pitchFamily="34" charset="-127"/>
              </a:rPr>
              <a:t>2. </a:t>
            </a:r>
            <a:r>
              <a:rPr lang="ko-KR" altLang="en-US" dirty="0">
                <a:latin typeface="Sandoll 고딕Neo2유니 06 Bd" pitchFamily="34" charset="-127"/>
                <a:ea typeface="Sandoll 고딕Neo2유니 06 Bd" pitchFamily="34" charset="-127"/>
              </a:rPr>
              <a:t>데이터 증식을 사용한 특성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D0424-C1AC-46D0-A1C8-BF8C728A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9126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837D28-1F25-4781-955B-FF5E9E4D0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45"/>
          <a:stretch/>
        </p:blipFill>
        <p:spPr>
          <a:xfrm>
            <a:off x="8223068" y="2232561"/>
            <a:ext cx="3312191" cy="2630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8BF9E3-FC9B-401F-ABD9-8AA95099C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34"/>
          <a:stretch/>
        </p:blipFill>
        <p:spPr>
          <a:xfrm>
            <a:off x="7795556" y="676463"/>
            <a:ext cx="3929740" cy="4952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98DD7-EC70-4DD6-87A7-907EDE05084D}"/>
              </a:ext>
            </a:extLst>
          </p:cNvPr>
          <p:cNvSpPr txBox="1"/>
          <p:nvPr/>
        </p:nvSpPr>
        <p:spPr>
          <a:xfrm>
            <a:off x="7944592" y="5890161"/>
            <a:ext cx="410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정확도가 이전의 </a:t>
            </a:r>
            <a:r>
              <a:rPr lang="en-US" altLang="ko-KR" dirty="0"/>
              <a:t>1</a:t>
            </a:r>
            <a:r>
              <a:rPr lang="ko-KR" altLang="en-US" dirty="0"/>
              <a:t>번방법과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과대적합이 </a:t>
            </a:r>
            <a:r>
              <a:rPr lang="ko-KR" altLang="en-US" dirty="0" err="1"/>
              <a:t>줄음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485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7YMu_4KUuS39b6yWv3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635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Sandoll 고딕Neo1유니코드 03 Lt</vt:lpstr>
      <vt:lpstr>Sandoll 고딕Neo2유니 06 Bd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이현수</dc:creator>
  <cp:lastModifiedBy>이현수</cp:lastModifiedBy>
  <cp:revision>26</cp:revision>
  <dcterms:created xsi:type="dcterms:W3CDTF">2021-01-08T14:03:50Z</dcterms:created>
  <dcterms:modified xsi:type="dcterms:W3CDTF">2021-01-13T02:22:37Z</dcterms:modified>
</cp:coreProperties>
</file>