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9" r:id="rId10"/>
    <p:sldId id="270" r:id="rId11"/>
  </p:sldIdLst>
  <p:sldSz cx="9144000" cy="6858000" type="screen4x3"/>
  <p:notesSz cx="6858000" cy="9144000"/>
  <p:custDataLst>
    <p:tags r:id="rId1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EFE"/>
    <a:srgbClr val="103E92"/>
    <a:srgbClr val="000000"/>
    <a:srgbClr val="4481EB"/>
    <a:srgbClr val="1F1F1F"/>
    <a:srgbClr val="246AE8"/>
    <a:srgbClr val="01ACE9"/>
    <a:srgbClr val="0C2E6A"/>
    <a:srgbClr val="1E3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>
      <p:cViewPr varScale="1">
        <p:scale>
          <a:sx n="70" d="100"/>
          <a:sy n="70" d="100"/>
        </p:scale>
        <p:origin x="122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AE2C-7F25-4931-BAAF-0F4B341E3FA3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10D5-B300-403A-A878-5936AC74D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4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7D06-8E03-4871-9D44-9E5A3961E2C4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E0A5-CE0E-44B8-8427-4800D406E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316633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 smtClean="0">
                <a:latin typeface="Sandoll 고딕Neo2유니 06 Bd" pitchFamily="34" charset="-127"/>
                <a:ea typeface="Sandoll 고딕Neo2유니 06 Bd" pitchFamily="34" charset="-127"/>
              </a:rPr>
              <a:t>6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  <a:endParaRPr lang="ko-KR" altLang="en-US" sz="81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5586" y="3586514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Sandoll 고딕Neo1유니코드 03 Lt" pitchFamily="34" charset="-127"/>
                <a:ea typeface="Sandoll 고딕Neo1유니코드 03 Lt" pitchFamily="34" charset="-127"/>
              </a:rPr>
              <a:t>텍스트와 시퀀스를 위한 </a:t>
            </a:r>
            <a:r>
              <a:rPr lang="ko-KR" altLang="en-US" dirty="0" err="1" smtClean="0">
                <a:latin typeface="Sandoll 고딕Neo1유니코드 03 Lt" pitchFamily="34" charset="-127"/>
                <a:ea typeface="Sandoll 고딕Neo1유니코드 03 Lt" pitchFamily="34" charset="-127"/>
              </a:rPr>
              <a:t>딥러닝</a:t>
            </a:r>
            <a:endParaRPr lang="ko-KR" altLang="en-US" dirty="0">
              <a:latin typeface="Sandoll 고딕Neo1유니코드 03 Lt" pitchFamily="34" charset="-127"/>
              <a:ea typeface="Sandoll 고딕Neo1유니코드 03 L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B0F0"/>
                </a:solidFill>
              </a:rPr>
              <a:t>정리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algn="ctr"/>
            <a:endParaRPr lang="en-US" altLang="ko-KR" sz="2500" dirty="0">
              <a:solidFill>
                <a:srgbClr val="00B0F0"/>
              </a:solidFill>
            </a:endParaRPr>
          </a:p>
          <a:p>
            <a:r>
              <a:rPr lang="en-US" altLang="ko-KR" sz="2200" dirty="0" smtClean="0"/>
              <a:t>-RNN</a:t>
            </a:r>
            <a:r>
              <a:rPr lang="ko-KR" altLang="en-US" sz="2200" dirty="0" smtClean="0"/>
              <a:t>이 무엇이고 동작하는 방법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-LSTM</a:t>
            </a:r>
            <a:r>
              <a:rPr lang="ko-KR" altLang="en-US" sz="2200" dirty="0" smtClean="0"/>
              <a:t>이 무엇이고 긴 시퀀스에서 </a:t>
            </a:r>
            <a:r>
              <a:rPr lang="en-US" altLang="ko-KR" sz="2200" dirty="0" smtClean="0"/>
              <a:t>RNN</a:t>
            </a:r>
            <a:r>
              <a:rPr lang="ko-KR" altLang="en-US" sz="2200" dirty="0" smtClean="0"/>
              <a:t>보다 더 잘 작동하는 이유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-</a:t>
            </a:r>
            <a:r>
              <a:rPr lang="ko-KR" altLang="en-US" sz="2200" dirty="0" err="1" smtClean="0"/>
              <a:t>케라스의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RNN </a:t>
            </a:r>
            <a:r>
              <a:rPr lang="ko-KR" altLang="en-US" sz="2200" dirty="0" smtClean="0"/>
              <a:t>층을 사용하여 시퀀스 데이터를 처리하는 방법</a:t>
            </a:r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1600" dirty="0" err="1" smtClean="0"/>
              <a:t>p.s</a:t>
            </a:r>
            <a:r>
              <a:rPr lang="en-US" altLang="ko-KR" sz="1600" dirty="0" smtClean="0"/>
              <a:t> // </a:t>
            </a:r>
            <a:r>
              <a:rPr lang="ko-KR" altLang="en-US" sz="1600" dirty="0" smtClean="0"/>
              <a:t>사실 </a:t>
            </a:r>
            <a:r>
              <a:rPr lang="en-US" altLang="ko-KR" sz="1600" dirty="0" smtClean="0"/>
              <a:t>6.1~6.2</a:t>
            </a:r>
            <a:r>
              <a:rPr lang="ko-KR" altLang="en-US" sz="1600" dirty="0" smtClean="0"/>
              <a:t>장에 예제 코드가 많이 생략되었는데 작성자의 개인 사정으로 인해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예제 코드를 </a:t>
            </a:r>
            <a:r>
              <a:rPr lang="ko-KR" altLang="en-US" sz="1600" dirty="0" err="1" smtClean="0"/>
              <a:t>깃허브를</a:t>
            </a:r>
            <a:r>
              <a:rPr lang="ko-KR" altLang="en-US" sz="1600" dirty="0" smtClean="0"/>
              <a:t> 통해 받을 수 없는 </a:t>
            </a:r>
            <a:r>
              <a:rPr lang="ko-KR" altLang="en-US" sz="1600" dirty="0" err="1" smtClean="0"/>
              <a:t>상황이여서</a:t>
            </a:r>
            <a:r>
              <a:rPr lang="ko-KR" altLang="en-US" sz="1600" dirty="0" smtClean="0"/>
              <a:t> 내용이 많이 부실한 점</a:t>
            </a:r>
            <a:endParaRPr lang="en-US" altLang="ko-KR" sz="1600" dirty="0" smtClean="0"/>
          </a:p>
          <a:p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죄송합니다</a:t>
            </a:r>
            <a:r>
              <a:rPr lang="en-US" altLang="ko-KR" sz="1600" dirty="0" smtClean="0"/>
              <a:t>.</a:t>
            </a:r>
          </a:p>
          <a:p>
            <a:endParaRPr lang="en-US" altLang="ko-KR" sz="2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064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662639" y="1886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-4611" y="1484784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3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02882" y="1953812"/>
              <a:ext cx="296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6.1 </a:t>
              </a:r>
              <a:r>
                <a:rPr lang="ko-KR" altLang="en-US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텍스트 데이터 다루기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4611" y="2767722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9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3037496"/>
              <a:ext cx="29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6.2 </a:t>
              </a:r>
              <a:r>
                <a:rPr lang="ko-KR" altLang="en-US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순환 신경망 이해하기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" y="3908209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5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334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6.3 </a:t>
              </a:r>
              <a:r>
                <a:rPr lang="ko-KR" altLang="en-US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순환 신경망의 고급 사용법</a:t>
              </a:r>
              <a:endParaRPr lang="en-US" altLang="ko-KR" dirty="0" smtClean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0" y="5120265"/>
            <a:ext cx="7092280" cy="1045039"/>
            <a:chOff x="0" y="4834662"/>
            <a:chExt cx="7092280" cy="1045039"/>
          </a:xfrm>
        </p:grpSpPr>
        <p:grpSp>
          <p:nvGrpSpPr>
            <p:cNvPr id="22" name="그룹 21"/>
            <p:cNvGrpSpPr/>
            <p:nvPr>
              <p:custDataLst>
                <p:tags r:id="rId4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오각형 19"/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84378" y="5224540"/>
              <a:ext cx="3635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6.4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컨브넷을</a:t>
              </a:r>
              <a:r>
                <a:rPr lang="ko-KR" altLang="en-US" dirty="0" smtClean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사용한 시퀀스 처리</a:t>
              </a:r>
              <a:endParaRPr lang="ko-KR" altLang="en-US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419033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85293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6.1 </a:t>
            </a:r>
            <a:r>
              <a:rPr lang="ko-KR" altLang="en-US" sz="4000" b="1" dirty="0" smtClean="0"/>
              <a:t>텍스트 데이터 다루기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077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56895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00B0F0"/>
                </a:solidFill>
              </a:rPr>
              <a:t>텍스트 데이터 </a:t>
            </a:r>
            <a:endParaRPr lang="en-US" altLang="ko-KR" sz="2200" dirty="0" smtClean="0">
              <a:solidFill>
                <a:srgbClr val="00B0F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단어의 시퀀스나 문자의 시퀀스로 이해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문서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감성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 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 응답 등의 어플리케이션에 적합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200" dirty="0" smtClean="0">
                <a:solidFill>
                  <a:srgbClr val="00B0F0"/>
                </a:solidFill>
              </a:rPr>
              <a:t>텍스트 </a:t>
            </a:r>
            <a:r>
              <a:rPr lang="ko-KR" altLang="en-US" sz="2200" dirty="0" err="1" smtClean="0">
                <a:solidFill>
                  <a:srgbClr val="00B0F0"/>
                </a:solidFill>
              </a:rPr>
              <a:t>벡터화</a:t>
            </a:r>
            <a:endParaRPr lang="en-US" altLang="ko-KR" sz="2200" dirty="0">
              <a:solidFill>
                <a:srgbClr val="00B0F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입력 데이터로 텍스트 원본을 사용하지 못하기 때문에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텐서로</a:t>
            </a:r>
            <a:r>
              <a:rPr lang="ko-KR" altLang="en-US" dirty="0" smtClean="0"/>
              <a:t> 변환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텍스트를 단어나 문자로 나누고 하나의 벡터로 변환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텍스트를 나누는 </a:t>
            </a:r>
            <a:r>
              <a:rPr lang="ko-KR" altLang="en-US" dirty="0" err="1" smtClean="0"/>
              <a:t>이런단위는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토큰</a:t>
            </a:r>
            <a:r>
              <a:rPr lang="ko-KR" altLang="en-US" dirty="0" smtClean="0"/>
              <a:t>이라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나누는 작업은 </a:t>
            </a:r>
            <a:r>
              <a:rPr lang="ko-KR" altLang="en-US" dirty="0" err="1" smtClean="0">
                <a:solidFill>
                  <a:srgbClr val="00B0F0"/>
                </a:solidFill>
              </a:rPr>
              <a:t>토큰화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 smtClean="0"/>
              <a:t>텍스트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“The cat sat on the mat.”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600" dirty="0" smtClean="0"/>
              <a:t>토큰</a:t>
            </a:r>
            <a:endParaRPr lang="en-US" altLang="ko-KR" sz="1600" dirty="0" smtClean="0"/>
          </a:p>
          <a:p>
            <a:pPr algn="ctr"/>
            <a:r>
              <a:rPr lang="en-US" altLang="ko-KR" dirty="0" smtClean="0"/>
              <a:t>“the”, ”cat”, “sat”, “on”, “the”, “mat”, “.”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600" dirty="0" smtClean="0"/>
              <a:t>토큰의 벡터 </a:t>
            </a:r>
            <a:r>
              <a:rPr lang="ko-KR" altLang="en-US" sz="1600" dirty="0" err="1" smtClean="0"/>
              <a:t>인코딩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0.0  0.0  0.4  0.0  0.0  1.0  0.0</a:t>
            </a:r>
          </a:p>
          <a:p>
            <a:pPr algn="ctr"/>
            <a:r>
              <a:rPr lang="en-US" altLang="ko-KR" sz="1600" dirty="0" smtClean="0"/>
              <a:t>0.5  1.0  0.5  0.2  0.5  0.5  0.0</a:t>
            </a:r>
          </a:p>
          <a:p>
            <a:pPr algn="ctr"/>
            <a:r>
              <a:rPr lang="en-US" altLang="ko-KR" sz="1600" dirty="0" smtClean="0"/>
              <a:t>1.0  0.2  1.0  1.0  1.0  0.0  0.0</a:t>
            </a:r>
            <a:endParaRPr lang="en-US" altLang="ko-KR" sz="1600" dirty="0"/>
          </a:p>
          <a:p>
            <a:pPr algn="ctr"/>
            <a:endParaRPr lang="en-US" altLang="ko-KR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644008" y="41490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644008" y="494116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49694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00B0F0"/>
                </a:solidFill>
              </a:rPr>
              <a:t>단어와 문자의 원</a:t>
            </a:r>
            <a:r>
              <a:rPr lang="en-US" altLang="ko-KR" sz="2200" dirty="0" smtClean="0">
                <a:solidFill>
                  <a:srgbClr val="00B0F0"/>
                </a:solidFill>
              </a:rPr>
              <a:t>-</a:t>
            </a:r>
            <a:r>
              <a:rPr lang="ko-KR" altLang="en-US" sz="2200" dirty="0" err="1" smtClean="0">
                <a:solidFill>
                  <a:srgbClr val="00B0F0"/>
                </a:solidFill>
              </a:rPr>
              <a:t>핫</a:t>
            </a:r>
            <a:r>
              <a:rPr lang="ko-KR" altLang="en-US" sz="2200" dirty="0" smtClean="0">
                <a:solidFill>
                  <a:srgbClr val="00B0F0"/>
                </a:solidFill>
              </a:rPr>
              <a:t> </a:t>
            </a:r>
            <a:r>
              <a:rPr lang="ko-KR" altLang="en-US" sz="2200" dirty="0" err="1" smtClean="0">
                <a:solidFill>
                  <a:srgbClr val="00B0F0"/>
                </a:solidFill>
              </a:rPr>
              <a:t>인코딩</a:t>
            </a:r>
            <a:endParaRPr lang="en-US" altLang="ko-KR" sz="2200" dirty="0" smtClean="0">
              <a:solidFill>
                <a:srgbClr val="00B0F0"/>
              </a:solidFill>
            </a:endParaRPr>
          </a:p>
          <a:p>
            <a:endParaRPr lang="en-US" altLang="ko-KR" sz="2200" dirty="0" smtClean="0">
              <a:solidFill>
                <a:srgbClr val="00B0F0"/>
              </a:solidFill>
            </a:endParaRP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케라스에서의</a:t>
            </a:r>
            <a:r>
              <a:rPr lang="ko-KR" altLang="en-US" dirty="0" smtClean="0"/>
              <a:t> 텍스트데이터를 변환해주는 유틸리티를 사용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B0F0"/>
              </a:solidFill>
            </a:endParaRPr>
          </a:p>
          <a:p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en-US" altLang="ko-KR" dirty="0"/>
              <a:t>f</a:t>
            </a:r>
            <a:r>
              <a:rPr lang="en-US" altLang="ko-KR" dirty="0" smtClean="0"/>
              <a:t>rom </a:t>
            </a:r>
            <a:r>
              <a:rPr lang="en-US" altLang="ko-KR" dirty="0" err="1" smtClean="0"/>
              <a:t>keras.preprocessing.text</a:t>
            </a:r>
            <a:r>
              <a:rPr lang="en-US" altLang="ko-KR" dirty="0" smtClean="0"/>
              <a:t> import Tokenizer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amples = [‘The cat sat on the mat.’ , ‘The dog ate my homework.’]</a:t>
            </a:r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dirty="0" smtClean="0"/>
              <a:t>okenizer = Tokenizer(</a:t>
            </a:r>
            <a:r>
              <a:rPr lang="en-US" altLang="ko-KR" dirty="0" err="1" smtClean="0"/>
              <a:t>num_words</a:t>
            </a:r>
            <a:r>
              <a:rPr lang="en-US" altLang="ko-KR" dirty="0" smtClean="0"/>
              <a:t> = 1000) </a:t>
            </a:r>
            <a:r>
              <a:rPr lang="en-US" altLang="ko-KR" dirty="0" smtClean="0">
                <a:solidFill>
                  <a:srgbClr val="00B050"/>
                </a:solidFill>
              </a:rPr>
              <a:t>#1000</a:t>
            </a:r>
            <a:r>
              <a:rPr lang="ko-KR" altLang="en-US" dirty="0" smtClean="0">
                <a:solidFill>
                  <a:srgbClr val="00B050"/>
                </a:solidFill>
              </a:rPr>
              <a:t>개의 </a:t>
            </a:r>
            <a:r>
              <a:rPr lang="ko-KR" altLang="en-US" dirty="0" err="1" smtClean="0">
                <a:solidFill>
                  <a:srgbClr val="00B050"/>
                </a:solidFill>
              </a:rPr>
              <a:t>단어만선택하도록</a:t>
            </a:r>
            <a:r>
              <a:rPr lang="ko-KR" altLang="en-US" dirty="0" smtClean="0">
                <a:solidFill>
                  <a:srgbClr val="00B050"/>
                </a:solidFill>
              </a:rPr>
              <a:t> 객체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err="1"/>
              <a:t>t</a:t>
            </a:r>
            <a:r>
              <a:rPr lang="en-US" altLang="ko-KR" dirty="0" err="1" smtClean="0"/>
              <a:t>okenizer.fit_on_texts</a:t>
            </a:r>
            <a:r>
              <a:rPr lang="en-US" altLang="ko-KR" dirty="0" smtClean="0"/>
              <a:t>(samples)                 </a:t>
            </a:r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단어의 인덱스 구축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equences = </a:t>
            </a:r>
            <a:r>
              <a:rPr lang="en-US" altLang="ko-KR" dirty="0" err="1" smtClean="0"/>
              <a:t>tokenizer.texts_to_sequences</a:t>
            </a:r>
            <a:r>
              <a:rPr lang="en-US" altLang="ko-KR" dirty="0" smtClean="0"/>
              <a:t>(samples) 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문자열</a:t>
            </a:r>
            <a:r>
              <a:rPr lang="en-US" altLang="ko-KR" dirty="0" smtClean="0">
                <a:solidFill>
                  <a:srgbClr val="00B050"/>
                </a:solidFill>
              </a:rPr>
              <a:t>-&gt;</a:t>
            </a:r>
            <a:r>
              <a:rPr lang="ko-KR" altLang="en-US" dirty="0" smtClean="0">
                <a:solidFill>
                  <a:srgbClr val="00B050"/>
                </a:solidFill>
              </a:rPr>
              <a:t>정수인덱스의 리스트로 변환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o</a:t>
            </a:r>
            <a:r>
              <a:rPr lang="en-US" altLang="ko-KR" dirty="0" err="1" smtClean="0"/>
              <a:t>ne_hot_results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tokenizer.texts_to_matrix</a:t>
            </a:r>
            <a:r>
              <a:rPr lang="en-US" altLang="ko-KR" dirty="0" smtClean="0"/>
              <a:t>(samples, mode=‘binary’)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직접 원</a:t>
            </a:r>
            <a:r>
              <a:rPr lang="en-US" altLang="ko-KR" dirty="0" smtClean="0">
                <a:solidFill>
                  <a:srgbClr val="00B050"/>
                </a:solidFill>
              </a:rPr>
              <a:t>-</a:t>
            </a:r>
            <a:r>
              <a:rPr lang="ko-KR" altLang="en-US" dirty="0" err="1" smtClean="0">
                <a:solidFill>
                  <a:srgbClr val="00B050"/>
                </a:solidFill>
              </a:rPr>
              <a:t>핫</a:t>
            </a:r>
            <a:r>
              <a:rPr lang="ko-KR" altLang="en-US" dirty="0" smtClean="0">
                <a:solidFill>
                  <a:srgbClr val="00B050"/>
                </a:solidFill>
              </a:rPr>
              <a:t> 이진 벡터 표현을 얻을 수 있습니다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</a:t>
            </a:r>
            <a:r>
              <a:rPr lang="en-US" altLang="ko-KR" dirty="0" err="1" smtClean="0"/>
              <a:t>ord_index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tokenizer.word_index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계산된 단어 인덱스를 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rint(‘%s</a:t>
            </a:r>
            <a:r>
              <a:rPr lang="ko-KR" altLang="en-US" dirty="0" smtClean="0"/>
              <a:t>개의 고유한 토큰을 찾았습니다</a:t>
            </a:r>
            <a:r>
              <a:rPr lang="en-US" altLang="ko-KR" dirty="0" smtClean="0"/>
              <a:t>.’ %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word_index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1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04BEFE"/>
                </a:solidFill>
              </a:rPr>
              <a:t>원</a:t>
            </a:r>
            <a:r>
              <a:rPr lang="en-US" altLang="ko-KR" sz="2200" dirty="0" smtClean="0">
                <a:solidFill>
                  <a:srgbClr val="04BEFE"/>
                </a:solidFill>
              </a:rPr>
              <a:t>-</a:t>
            </a:r>
            <a:r>
              <a:rPr lang="ko-KR" altLang="en-US" sz="2200" dirty="0" err="1" smtClean="0">
                <a:solidFill>
                  <a:srgbClr val="04BEFE"/>
                </a:solidFill>
              </a:rPr>
              <a:t>핫</a:t>
            </a:r>
            <a:r>
              <a:rPr lang="ko-KR" altLang="en-US" sz="2200" dirty="0" smtClean="0">
                <a:solidFill>
                  <a:srgbClr val="04BEFE"/>
                </a:solidFill>
              </a:rPr>
              <a:t> </a:t>
            </a:r>
            <a:r>
              <a:rPr lang="ko-KR" altLang="en-US" sz="2200" dirty="0" err="1" smtClean="0">
                <a:solidFill>
                  <a:srgbClr val="04BEFE"/>
                </a:solidFill>
              </a:rPr>
              <a:t>해싱</a:t>
            </a:r>
            <a:endParaRPr lang="en-US" altLang="ko-KR" sz="2200" dirty="0" smtClean="0">
              <a:solidFill>
                <a:srgbClr val="04BEFE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어휘 사전에 고유한 </a:t>
            </a:r>
            <a:r>
              <a:rPr lang="ko-KR" altLang="en-US" dirty="0" err="1" smtClean="0"/>
              <a:t>토큰수가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너무커서</a:t>
            </a:r>
            <a:r>
              <a:rPr lang="ko-KR" altLang="en-US" dirty="0" smtClean="0"/>
              <a:t> 모두 다루기 </a:t>
            </a:r>
            <a:r>
              <a:rPr lang="ko-KR" altLang="en-US" dirty="0" err="1" smtClean="0"/>
              <a:t>어려울때</a:t>
            </a:r>
            <a:r>
              <a:rPr lang="ko-KR" altLang="en-US" dirty="0" smtClean="0"/>
              <a:t> 사용하는 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samples = [‘The cat sat on the mat.’ , ‘The dog ate my homework.’]</a:t>
            </a:r>
          </a:p>
          <a:p>
            <a:endParaRPr lang="en-US" altLang="ko-KR" dirty="0" smtClean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imensionaly</a:t>
            </a:r>
            <a:r>
              <a:rPr lang="en-US" altLang="ko-KR" dirty="0" smtClean="0"/>
              <a:t> = 1000  </a:t>
            </a:r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단어를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크기가 </a:t>
            </a:r>
            <a:r>
              <a:rPr lang="en-US" altLang="ko-KR" dirty="0" smtClean="0">
                <a:solidFill>
                  <a:srgbClr val="00B050"/>
                </a:solidFill>
              </a:rPr>
              <a:t>1000</a:t>
            </a:r>
            <a:r>
              <a:rPr lang="ko-KR" altLang="en-US" dirty="0" smtClean="0">
                <a:solidFill>
                  <a:srgbClr val="00B050"/>
                </a:solidFill>
              </a:rPr>
              <a:t>인 벡터로 저장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ax_length</a:t>
            </a:r>
            <a:r>
              <a:rPr lang="en-US" altLang="ko-KR" dirty="0" smtClean="0"/>
              <a:t> = 10</a:t>
            </a:r>
          </a:p>
          <a:p>
            <a:endParaRPr lang="en-US" altLang="ko-KR" dirty="0"/>
          </a:p>
          <a:p>
            <a:r>
              <a:rPr lang="en-US" altLang="ko-KR" dirty="0" smtClean="0"/>
              <a:t>Results 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(samples), </a:t>
            </a:r>
            <a:r>
              <a:rPr lang="en-US" altLang="ko-KR" dirty="0" err="1" smtClean="0"/>
              <a:t>max_length</a:t>
            </a:r>
            <a:r>
              <a:rPr lang="en-US" altLang="ko-KR" dirty="0" smtClean="0"/>
              <a:t>, dimensionality))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samples in enumerate(samples):</a:t>
            </a:r>
          </a:p>
          <a:p>
            <a:r>
              <a:rPr lang="en-US" altLang="ko-KR" dirty="0" smtClean="0"/>
              <a:t>	for j, word in list(enumerate(</a:t>
            </a:r>
            <a:r>
              <a:rPr lang="en-US" altLang="ko-KR" dirty="0" err="1" smtClean="0"/>
              <a:t>sample.split</a:t>
            </a:r>
            <a:r>
              <a:rPr lang="en-US" altLang="ko-KR" dirty="0" smtClean="0"/>
              <a:t>()))[:</a:t>
            </a:r>
            <a:r>
              <a:rPr lang="en-US" altLang="ko-KR" dirty="0" err="1" smtClean="0"/>
              <a:t>max_lenth</a:t>
            </a:r>
            <a:r>
              <a:rPr lang="en-US" altLang="ko-KR" dirty="0" smtClean="0"/>
              <a:t>]: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index = abs(hash(word)) % dimensionality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50"/>
                </a:solidFill>
              </a:rPr>
              <a:t>#</a:t>
            </a:r>
            <a:r>
              <a:rPr lang="ko-KR" altLang="en-US" dirty="0" smtClean="0">
                <a:solidFill>
                  <a:srgbClr val="00B050"/>
                </a:solidFill>
              </a:rPr>
              <a:t>단어를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</a:rPr>
              <a:t>해싱하여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0</a:t>
            </a:r>
            <a:r>
              <a:rPr lang="ko-KR" altLang="en-US" dirty="0" smtClean="0">
                <a:solidFill>
                  <a:srgbClr val="00B050"/>
                </a:solidFill>
              </a:rPr>
              <a:t>과 </a:t>
            </a:r>
            <a:r>
              <a:rPr lang="en-US" altLang="ko-KR" dirty="0" smtClean="0">
                <a:solidFill>
                  <a:srgbClr val="00B050"/>
                </a:solidFill>
              </a:rPr>
              <a:t>1000 </a:t>
            </a:r>
            <a:r>
              <a:rPr lang="ko-KR" altLang="en-US" dirty="0" smtClean="0">
                <a:solidFill>
                  <a:srgbClr val="00B050"/>
                </a:solidFill>
              </a:rPr>
              <a:t>사이의 </a:t>
            </a:r>
            <a:r>
              <a:rPr lang="ko-KR" altLang="en-US" dirty="0" err="1" smtClean="0">
                <a:solidFill>
                  <a:srgbClr val="00B050"/>
                </a:solidFill>
              </a:rPr>
              <a:t>랜덤한</a:t>
            </a:r>
            <a:r>
              <a:rPr lang="ko-KR" altLang="en-US" dirty="0" smtClean="0">
                <a:solidFill>
                  <a:srgbClr val="00B050"/>
                </a:solidFill>
              </a:rPr>
              <a:t> 정수 인덱스로변환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smtClean="0"/>
              <a:t>	results[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index] = 1.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6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7" name="개체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85293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6.2 </a:t>
            </a:r>
            <a:r>
              <a:rPr lang="ko-KR" altLang="en-US" sz="4000" b="1" dirty="0" smtClean="0"/>
              <a:t>순환 신경망 이해하기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00B0F0"/>
                </a:solidFill>
              </a:rPr>
              <a:t>순환 신경망</a:t>
            </a:r>
            <a:r>
              <a:rPr lang="en-US" altLang="ko-KR" sz="2200" dirty="0" smtClean="0">
                <a:solidFill>
                  <a:srgbClr val="00B0F0"/>
                </a:solidFill>
              </a:rPr>
              <a:t>(RNN)</a:t>
            </a:r>
            <a:r>
              <a:rPr lang="ko-KR" altLang="en-US" sz="2200" dirty="0" smtClean="0">
                <a:solidFill>
                  <a:srgbClr val="00B0F0"/>
                </a:solidFill>
              </a:rPr>
              <a:t> </a:t>
            </a:r>
            <a:endParaRPr lang="en-US" altLang="ko-KR" sz="2200" dirty="0" smtClean="0">
              <a:solidFill>
                <a:srgbClr val="00B0F0"/>
              </a:solidFill>
            </a:endParaRPr>
          </a:p>
          <a:p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/>
              <a:t>시퀀스의 원소를 순회하면서 지금까지 처리한 정보를 </a:t>
            </a:r>
            <a:r>
              <a:rPr lang="ko-KR" altLang="en-US" dirty="0" smtClean="0">
                <a:solidFill>
                  <a:srgbClr val="00B0F0"/>
                </a:solidFill>
              </a:rPr>
              <a:t>상태</a:t>
            </a:r>
            <a:r>
              <a:rPr lang="en-US" altLang="ko-KR" dirty="0" smtClean="0">
                <a:solidFill>
                  <a:srgbClr val="00B0F0"/>
                </a:solidFill>
              </a:rPr>
              <a:t>(state)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의사코드로</a:t>
            </a:r>
            <a:r>
              <a:rPr lang="ko-KR" altLang="en-US" dirty="0" smtClean="0"/>
              <a:t> 표현한 </a:t>
            </a:r>
            <a:r>
              <a:rPr lang="en-US" altLang="ko-KR" dirty="0" smtClean="0"/>
              <a:t>RNN</a:t>
            </a:r>
          </a:p>
          <a:p>
            <a:endParaRPr lang="en-US" altLang="ko-KR" dirty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tate_t</a:t>
            </a:r>
            <a:r>
              <a:rPr lang="en-US" altLang="ko-KR" dirty="0" smtClean="0"/>
              <a:t> = 0                                 #</a:t>
            </a:r>
            <a:r>
              <a:rPr lang="ko-KR" altLang="en-US" dirty="0" err="1" smtClean="0"/>
              <a:t>타임스텝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상태입니다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input_t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input_sequence</a:t>
            </a:r>
            <a:r>
              <a:rPr lang="en-US" altLang="ko-KR" dirty="0" smtClean="0"/>
              <a:t>:        #</a:t>
            </a:r>
            <a:r>
              <a:rPr lang="ko-KR" altLang="en-US" dirty="0" smtClean="0"/>
              <a:t>시퀀스의 원소를 반복합니다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output_t</a:t>
            </a:r>
            <a:r>
              <a:rPr lang="en-US" altLang="ko-KR" dirty="0" smtClean="0"/>
              <a:t> = f(</a:t>
            </a:r>
            <a:r>
              <a:rPr lang="en-US" altLang="ko-KR" dirty="0" err="1" smtClean="0"/>
              <a:t>input_t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state_t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state_t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output_t</a:t>
            </a:r>
            <a:r>
              <a:rPr lang="en-US" altLang="ko-KR" dirty="0" smtClean="0"/>
              <a:t>             #</a:t>
            </a:r>
            <a:r>
              <a:rPr lang="ko-KR" altLang="en-US" dirty="0" smtClean="0"/>
              <a:t>출력은 다음 반복을 위한 </a:t>
            </a:r>
            <a:r>
              <a:rPr lang="ko-KR" altLang="en-US" dirty="0" err="1" smtClean="0"/>
              <a:t>상태가된다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4509120"/>
            <a:ext cx="158417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4355976" y="371703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555776" y="4077072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5776" y="4077072"/>
            <a:ext cx="0" cy="756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55776" y="4833156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5" idx="2"/>
          </p:cNvCxnSpPr>
          <p:nvPr/>
        </p:nvCxnSpPr>
        <p:spPr>
          <a:xfrm flipV="1">
            <a:off x="4355976" y="515719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64320" y="48569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순환연결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33212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5936" y="60212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9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6409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F0"/>
                </a:solidFill>
              </a:rPr>
              <a:t>LSTM</a:t>
            </a:r>
            <a:r>
              <a:rPr lang="ko-KR" altLang="en-US" sz="2200" dirty="0">
                <a:solidFill>
                  <a:srgbClr val="00B0F0"/>
                </a:solidFill>
              </a:rPr>
              <a:t>과 </a:t>
            </a:r>
            <a:r>
              <a:rPr lang="en-US" altLang="ko-KR" sz="2200" dirty="0">
                <a:solidFill>
                  <a:srgbClr val="00B0F0"/>
                </a:solidFill>
              </a:rPr>
              <a:t>GRU </a:t>
            </a:r>
            <a:r>
              <a:rPr lang="ko-KR" altLang="en-US" sz="2200" dirty="0">
                <a:solidFill>
                  <a:srgbClr val="00B0F0"/>
                </a:solidFill>
              </a:rPr>
              <a:t>층 이해하기</a:t>
            </a:r>
            <a:endParaRPr lang="en-US" altLang="ko-KR" sz="2200" dirty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이론적으로 시간 </a:t>
            </a:r>
            <a:r>
              <a:rPr lang="en-US" altLang="ko-KR" dirty="0"/>
              <a:t>t</a:t>
            </a:r>
            <a:r>
              <a:rPr lang="ko-KR" altLang="en-US" dirty="0"/>
              <a:t>에서 이전의 모든 </a:t>
            </a:r>
            <a:r>
              <a:rPr lang="ko-KR" altLang="en-US" dirty="0" err="1"/>
              <a:t>타임스텝의</a:t>
            </a:r>
            <a:r>
              <a:rPr lang="ko-KR" altLang="en-US" dirty="0"/>
              <a:t> 정보를 유지할 수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실제로는 긴 시간에 걸친 의존성은 학습할 수 없는 것이 문제다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ko-KR" altLang="en-US" dirty="0" err="1"/>
              <a:t>그래디언트</a:t>
            </a:r>
            <a:r>
              <a:rPr lang="ko-KR" altLang="en-US" dirty="0"/>
              <a:t> 소실 문제를 해결하기 위해 고안된 방법이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gru</a:t>
            </a:r>
            <a:r>
              <a:rPr lang="en-US" altLang="ko-KR" dirty="0"/>
              <a:t> </a:t>
            </a:r>
            <a:r>
              <a:rPr lang="ko-KR" altLang="en-US" dirty="0"/>
              <a:t>층이다</a:t>
            </a:r>
            <a:r>
              <a:rPr lang="en-US" altLang="ko-KR" dirty="0"/>
              <a:t>.</a:t>
            </a:r>
          </a:p>
          <a:p>
            <a:endParaRPr lang="en-US" altLang="ko-KR" sz="2200" dirty="0">
              <a:solidFill>
                <a:srgbClr val="00B0F0"/>
              </a:solidFill>
            </a:endParaRPr>
          </a:p>
          <a:p>
            <a:r>
              <a:rPr lang="ko-KR" altLang="en-US" sz="2200" dirty="0" err="1" smtClean="0">
                <a:solidFill>
                  <a:srgbClr val="00B0F0"/>
                </a:solidFill>
              </a:rPr>
              <a:t>케라스에서</a:t>
            </a:r>
            <a:r>
              <a:rPr lang="ko-KR" altLang="en-US" sz="2200" dirty="0" smtClean="0">
                <a:solidFill>
                  <a:srgbClr val="00B0F0"/>
                </a:solidFill>
              </a:rPr>
              <a:t> </a:t>
            </a:r>
            <a:r>
              <a:rPr lang="en-US" altLang="ko-KR" sz="2200" dirty="0" smtClean="0">
                <a:solidFill>
                  <a:srgbClr val="00B0F0"/>
                </a:solidFill>
              </a:rPr>
              <a:t>LSTM </a:t>
            </a:r>
            <a:r>
              <a:rPr lang="ko-KR" altLang="en-US" sz="2200" dirty="0" smtClean="0">
                <a:solidFill>
                  <a:srgbClr val="00B0F0"/>
                </a:solidFill>
              </a:rPr>
              <a:t>층 사용하기</a:t>
            </a:r>
            <a:endParaRPr lang="en-US" altLang="ko-KR" sz="2200" dirty="0" smtClean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keras.layers</a:t>
            </a:r>
            <a:r>
              <a:rPr lang="en-US" altLang="ko-KR" dirty="0" smtClean="0"/>
              <a:t> import LSTM</a:t>
            </a:r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 smtClean="0"/>
              <a:t>Model = Sequential()</a:t>
            </a:r>
          </a:p>
          <a:p>
            <a:r>
              <a:rPr lang="en-US" altLang="ko-KR" dirty="0" err="1" smtClean="0"/>
              <a:t>Model.add</a:t>
            </a:r>
            <a:r>
              <a:rPr lang="en-US" altLang="ko-KR" dirty="0" smtClean="0"/>
              <a:t>(Embedding(</a:t>
            </a:r>
            <a:r>
              <a:rPr lang="en-US" altLang="ko-KR" dirty="0" err="1" smtClean="0"/>
              <a:t>max_features</a:t>
            </a:r>
            <a:r>
              <a:rPr lang="en-US" altLang="ko-KR" dirty="0" smtClean="0"/>
              <a:t>, 32))</a:t>
            </a:r>
          </a:p>
          <a:p>
            <a:r>
              <a:rPr lang="en-US" altLang="ko-KR" dirty="0" err="1" smtClean="0"/>
              <a:t>Model.add</a:t>
            </a:r>
            <a:r>
              <a:rPr lang="en-US" altLang="ko-KR" dirty="0" smtClean="0"/>
              <a:t>(LSTM(32))</a:t>
            </a:r>
          </a:p>
          <a:p>
            <a:r>
              <a:rPr lang="en-US" altLang="ko-KR" dirty="0" err="1" smtClean="0"/>
              <a:t>Model.add</a:t>
            </a:r>
            <a:r>
              <a:rPr lang="en-US" altLang="ko-KR" dirty="0" smtClean="0"/>
              <a:t>(Dense(1, activation=‘sigmoid’))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Model.compile</a:t>
            </a:r>
            <a:r>
              <a:rPr lang="en-US" altLang="ko-KR" dirty="0" smtClean="0"/>
              <a:t>(optimizer = ‘</a:t>
            </a:r>
            <a:r>
              <a:rPr lang="en-US" altLang="ko-KR" dirty="0" err="1" smtClean="0"/>
              <a:t>rmsprop</a:t>
            </a:r>
            <a:r>
              <a:rPr lang="en-US" altLang="ko-KR" dirty="0" smtClean="0"/>
              <a:t>’,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loss = ‘</a:t>
            </a:r>
            <a:r>
              <a:rPr lang="en-US" altLang="ko-KR" dirty="0" err="1" smtClean="0"/>
              <a:t>binary_crossentropy</a:t>
            </a:r>
            <a:r>
              <a:rPr lang="en-US" altLang="ko-KR" dirty="0" smtClean="0"/>
              <a:t>’,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metrics = [‘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’])</a:t>
            </a:r>
          </a:p>
          <a:p>
            <a:r>
              <a:rPr lang="en-US" altLang="ko-KR" dirty="0" smtClean="0"/>
              <a:t>history = </a:t>
            </a:r>
            <a:r>
              <a:rPr lang="en-US" altLang="ko-KR" dirty="0" err="1" smtClean="0"/>
              <a:t>model.fit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input_train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y_train</a:t>
            </a:r>
            <a:r>
              <a:rPr lang="en-US" altLang="ko-KR" dirty="0" smtClean="0"/>
              <a:t>,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epochs = 10,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batch_size</a:t>
            </a:r>
            <a:r>
              <a:rPr lang="en-US" altLang="ko-KR" dirty="0"/>
              <a:t> </a:t>
            </a:r>
            <a:r>
              <a:rPr lang="en-US" altLang="ko-KR" dirty="0" smtClean="0"/>
              <a:t>= 128,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validation_split</a:t>
            </a:r>
            <a:r>
              <a:rPr lang="en-US" altLang="ko-KR" dirty="0" smtClean="0"/>
              <a:t> = 0.2)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8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479</Words>
  <Application>Microsoft Office PowerPoint</Application>
  <PresentationFormat>화면 슬라이드 쇼(4:3)</PresentationFormat>
  <Paragraphs>121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Sandoll 고딕Neo1유니코드 03 Lt</vt:lpstr>
      <vt:lpstr>Sandoll 고딕Neo2유니 06 Bd</vt:lpstr>
      <vt:lpstr>맑은 고딕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kkdu0825@naver.com</cp:lastModifiedBy>
  <cp:revision>49</cp:revision>
  <dcterms:created xsi:type="dcterms:W3CDTF">2020-01-14T01:52:45Z</dcterms:created>
  <dcterms:modified xsi:type="dcterms:W3CDTF">2021-01-13T05:03:22Z</dcterms:modified>
</cp:coreProperties>
</file>