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60" r:id="rId2"/>
    <p:sldId id="263" r:id="rId3"/>
    <p:sldId id="298" r:id="rId4"/>
    <p:sldId id="258" r:id="rId5"/>
    <p:sldId id="264" r:id="rId6"/>
    <p:sldId id="300" r:id="rId7"/>
    <p:sldId id="270" r:id="rId8"/>
    <p:sldId id="301" r:id="rId9"/>
    <p:sldId id="302" r:id="rId10"/>
    <p:sldId id="303" r:id="rId11"/>
    <p:sldId id="304" r:id="rId12"/>
    <p:sldId id="305" r:id="rId13"/>
    <p:sldId id="299" r:id="rId14"/>
    <p:sldId id="306" r:id="rId15"/>
    <p:sldId id="307" r:id="rId16"/>
    <p:sldId id="308" r:id="rId17"/>
    <p:sldId id="309" r:id="rId18"/>
    <p:sldId id="310" r:id="rId19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21"/>
      <p:bold r:id="rId22"/>
      <p:italic r:id="rId23"/>
      <p:boldItalic r:id="rId24"/>
    </p:embeddedFont>
    <p:embeddedFont>
      <p:font typeface="Roboto Condensed Light" panose="020B0600000101010101" charset="0"/>
      <p:regular r:id="rId25"/>
      <p:bold r:id="rId26"/>
      <p:italic r:id="rId27"/>
      <p:boldItalic r:id="rId28"/>
    </p:embeddedFont>
    <p:embeddedFont>
      <p:font typeface="Squada One" panose="020B0600000101010101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737DA-4D52-42F5-94FF-A9AA4CFF9EEF}">
  <a:tblStyle styleId="{BBC737DA-4D52-42F5-94FF-A9AA4CFF9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7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4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4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7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922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600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15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55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87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92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78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90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60" r:id="rId5"/>
    <p:sldLayoutId id="2147483668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사전 훈련된 네트워크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작은 이미지 데이터 셋에서 </a:t>
            </a:r>
            <a:r>
              <a:rPr lang="ko-KR" altLang="en-US" dirty="0" err="1"/>
              <a:t>딥러닝을</a:t>
            </a:r>
            <a:r>
              <a:rPr lang="ko-KR" altLang="en-US" dirty="0"/>
              <a:t> 적용하는 일반적이고 매우 효과적인 방법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일반적으로 대규모 이미지 분류 문제를 위해 대량의 데이터 셋에서 미리 훈련되어 저장된 네트워크</a:t>
            </a:r>
            <a:endParaRPr lang="en-US" altLang="ko-KR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93664" y="-1524"/>
            <a:ext cx="3450336" cy="35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/>
              <a:t>데이터 증식을 사용한 특성 추출</a:t>
            </a:r>
            <a:endParaRPr sz="1800" dirty="0"/>
          </a:p>
        </p:txBody>
      </p:sp>
      <p:sp>
        <p:nvSpPr>
          <p:cNvPr id="13" name="Google Shape;184;p32">
            <a:extLst>
              <a:ext uri="{FF2B5EF4-FFF2-40B4-BE49-F238E27FC236}">
                <a16:creationId xmlns:a16="http://schemas.microsoft.com/office/drawing/2014/main" id="{C231CD6A-5DF3-4C17-B0EC-146632E06D5A}"/>
              </a:ext>
            </a:extLst>
          </p:cNvPr>
          <p:cNvSpPr txBox="1">
            <a:spLocks/>
          </p:cNvSpPr>
          <p:nvPr/>
        </p:nvSpPr>
        <p:spPr>
          <a:xfrm>
            <a:off x="109728" y="475488"/>
            <a:ext cx="9034272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200" dirty="0"/>
              <a:t>훈련하는 동안 데이터 증식을 통해 과대적합을 막는 방법임</a:t>
            </a:r>
            <a:r>
              <a:rPr lang="en-US" altLang="ko-KR" sz="1200" dirty="0"/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err="1"/>
              <a:t>Conv_base</a:t>
            </a:r>
            <a:r>
              <a:rPr lang="ko-KR" altLang="en-US" sz="1200" dirty="0"/>
              <a:t>로 모델을 확장하고 입력 데이터를 사용하여 엔드</a:t>
            </a:r>
            <a:r>
              <a:rPr lang="en-US" altLang="ko-KR" sz="1200" dirty="0"/>
              <a:t>-</a:t>
            </a:r>
            <a:r>
              <a:rPr lang="ko-KR" altLang="en-US" sz="1200" dirty="0"/>
              <a:t>투</a:t>
            </a:r>
            <a:r>
              <a:rPr lang="en-US" altLang="ko-KR" sz="1200" dirty="0"/>
              <a:t>-</a:t>
            </a:r>
            <a:r>
              <a:rPr lang="ko-KR" altLang="en-US" sz="1200" dirty="0"/>
              <a:t>엔드로 실행함</a:t>
            </a:r>
            <a:r>
              <a:rPr lang="en-US" altLang="ko-KR" sz="1200" dirty="0"/>
              <a:t>. GPU</a:t>
            </a:r>
            <a:r>
              <a:rPr lang="ko-KR" altLang="en-US" sz="1200" dirty="0"/>
              <a:t>로 해야함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1B749-0533-41F9-BD76-5115A495CF54}"/>
              </a:ext>
            </a:extLst>
          </p:cNvPr>
          <p:cNvSpPr txBox="1"/>
          <p:nvPr/>
        </p:nvSpPr>
        <p:spPr>
          <a:xfrm>
            <a:off x="4547616" y="4359861"/>
            <a:ext cx="4486656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VGG16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합성곱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기반 층은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1400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만개 정도의 파라미터를 가지고 그 위의 분류기는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200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만개 정도의 파라미터를 가짐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1A84B8-5D5F-468E-AC7B-51E0C6133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47" y="1730961"/>
            <a:ext cx="4429125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D22666-F686-4858-B8E0-D79596580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" y="1730961"/>
            <a:ext cx="3867150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FD884-3EDF-4E91-A189-EBB5E5BA7EBB}"/>
              </a:ext>
            </a:extLst>
          </p:cNvPr>
          <p:cNvSpPr txBox="1"/>
          <p:nvPr/>
        </p:nvSpPr>
        <p:spPr>
          <a:xfrm>
            <a:off x="0" y="3378786"/>
            <a:ext cx="3976878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모델은 층과 동일하게 작동하므로 층을 추가하듯이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Sequential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모델에 다른 모델을 추가할 수 있음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18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93664" y="-1524"/>
            <a:ext cx="3450336" cy="35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/>
              <a:t>데이터 증식을 사용한 특성 추출</a:t>
            </a:r>
            <a:endParaRPr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82A67-22E8-4AF0-8169-1169B587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475488"/>
            <a:ext cx="2377440" cy="280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5205F-210D-45D2-A4D7-8BF82088C246}"/>
              </a:ext>
            </a:extLst>
          </p:cNvPr>
          <p:cNvSpPr txBox="1"/>
          <p:nvPr/>
        </p:nvSpPr>
        <p:spPr>
          <a:xfrm>
            <a:off x="109728" y="768096"/>
            <a:ext cx="8778240" cy="48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동결</a:t>
            </a:r>
            <a:r>
              <a:rPr lang="en-US" altLang="ko-KR" sz="1100" dirty="0"/>
              <a:t>(freezing):</a:t>
            </a:r>
            <a:r>
              <a:rPr lang="ko-KR" altLang="en-US" sz="1100" dirty="0"/>
              <a:t> 훈련 하는 동안 가중치가 업데이트되지 않도록 막는 것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여기서는 동결에 대한 설정이 없다면 맨 위의 </a:t>
            </a:r>
            <a:r>
              <a:rPr lang="en-US" altLang="ko-KR" sz="1100" dirty="0"/>
              <a:t>Dense </a:t>
            </a:r>
            <a:r>
              <a:rPr lang="ko-KR" altLang="en-US" sz="1100" dirty="0"/>
              <a:t>층이 랜덤하게 초기화되었기 때문에 매우 큰 가중치 값이 학습된 값에 영향을 미치게 됨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EDCF05-200D-43A9-8D17-0F04F4921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" y="1264203"/>
            <a:ext cx="4072128" cy="36372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A6F230-0AF2-4C78-9E62-736CAD4F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830" y="1252011"/>
            <a:ext cx="3192018" cy="25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93664" y="-1524"/>
            <a:ext cx="3450336" cy="355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/>
              <a:t>데이터 증식을 사용한 특성 추출</a:t>
            </a:r>
            <a:endParaRPr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05F-210D-45D2-A4D7-8BF82088C246}"/>
              </a:ext>
            </a:extLst>
          </p:cNvPr>
          <p:cNvSpPr txBox="1"/>
          <p:nvPr/>
        </p:nvSpPr>
        <p:spPr>
          <a:xfrm>
            <a:off x="158497" y="874522"/>
            <a:ext cx="2353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검증 정확도가 이전과 비슷하지만 처음부터 훈련시킨 소규모 </a:t>
            </a:r>
            <a:r>
              <a:rPr lang="ko-KR" altLang="en-US" sz="1100" dirty="0" err="1"/>
              <a:t>컨브넷보다</a:t>
            </a:r>
            <a:r>
              <a:rPr lang="ko-KR" altLang="en-US" sz="1100" dirty="0"/>
              <a:t> 과대적합이 줄었음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89FDDB-3DBA-4A0F-85BE-5D3777A0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" y="1723950"/>
            <a:ext cx="4381244" cy="30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2B1BEE6-7DC3-4776-B72C-B2DEE847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36" y="1732419"/>
            <a:ext cx="4315967" cy="30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84;p32">
            <a:extLst>
              <a:ext uri="{FF2B5EF4-FFF2-40B4-BE49-F238E27FC236}">
                <a16:creationId xmlns:a16="http://schemas.microsoft.com/office/drawing/2014/main" id="{53DF996A-2F39-4E34-BAC6-FA7D7AF4E75E}"/>
              </a:ext>
            </a:extLst>
          </p:cNvPr>
          <p:cNvSpPr txBox="1">
            <a:spLocks/>
          </p:cNvSpPr>
          <p:nvPr/>
        </p:nvSpPr>
        <p:spPr>
          <a:xfrm>
            <a:off x="158497" y="4777262"/>
            <a:ext cx="4381243" cy="366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/>
              <a:t>데이터 증식을 사용한 특성 추출 방식의 훈련 정확도와 검증 정확도</a:t>
            </a:r>
            <a:endParaRPr lang="en-US" altLang="ko-KR" sz="1000" dirty="0"/>
          </a:p>
        </p:txBody>
      </p:sp>
      <p:sp>
        <p:nvSpPr>
          <p:cNvPr id="10" name="Google Shape;184;p32">
            <a:extLst>
              <a:ext uri="{FF2B5EF4-FFF2-40B4-BE49-F238E27FC236}">
                <a16:creationId xmlns:a16="http://schemas.microsoft.com/office/drawing/2014/main" id="{A0A97D68-FEBF-4C6A-9B55-2A5A52E91CF0}"/>
              </a:ext>
            </a:extLst>
          </p:cNvPr>
          <p:cNvSpPr txBox="1">
            <a:spLocks/>
          </p:cNvSpPr>
          <p:nvPr/>
        </p:nvSpPr>
        <p:spPr>
          <a:xfrm>
            <a:off x="4669536" y="4777262"/>
            <a:ext cx="4381243" cy="366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/>
              <a:t>데이터 증식을 사용한 특성 추출 방식의 훈련 손실과 검증 손실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263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2;p36">
            <a:extLst>
              <a:ext uri="{FF2B5EF4-FFF2-40B4-BE49-F238E27FC236}">
                <a16:creationId xmlns:a16="http://schemas.microsoft.com/office/drawing/2014/main" id="{2DE9709F-6412-4930-AF8C-1CB5EF0650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미세 조정</a:t>
            </a:r>
            <a:endParaRPr dirty="0"/>
          </a:p>
        </p:txBody>
      </p:sp>
      <p:sp>
        <p:nvSpPr>
          <p:cNvPr id="16" name="Google Shape;184;p32">
            <a:extLst>
              <a:ext uri="{FF2B5EF4-FFF2-40B4-BE49-F238E27FC236}">
                <a16:creationId xmlns:a16="http://schemas.microsoft.com/office/drawing/2014/main" id="{BD14794B-5AC9-421E-A00C-7B6EDDEC79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59550" y="82595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모델을 재사용하는 데 널리 사용되는 하나의 기법은 특성 추출을 보완하는 미세 조정임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미세 조정은 특성 추출에 사용했던 동결 모델의 상위 층 몇 개를 동결에서 해제하고 모델에 새로 추가한 층과</a:t>
            </a:r>
            <a:r>
              <a:rPr lang="en-US" altLang="ko-KR" dirty="0"/>
              <a:t> </a:t>
            </a:r>
            <a:r>
              <a:rPr lang="ko-KR" altLang="en-US" dirty="0"/>
              <a:t>함께 훈련하는 것</a:t>
            </a:r>
            <a:r>
              <a:rPr lang="en-US" altLang="ko-K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재사용 모델의 표현을 일부 조정하기에 미세조정이라고 부름</a:t>
            </a:r>
            <a:r>
              <a:rPr lang="en-US" altLang="ko-KR" dirty="0"/>
              <a:t>.</a:t>
            </a:r>
          </a:p>
        </p:txBody>
      </p:sp>
      <p:sp>
        <p:nvSpPr>
          <p:cNvPr id="17" name="Google Shape;184;p32">
            <a:extLst>
              <a:ext uri="{FF2B5EF4-FFF2-40B4-BE49-F238E27FC236}">
                <a16:creationId xmlns:a16="http://schemas.microsoft.com/office/drawing/2014/main" id="{72B51654-0DD4-4237-89C3-2E98EA9A64E0}"/>
              </a:ext>
            </a:extLst>
          </p:cNvPr>
          <p:cNvSpPr txBox="1">
            <a:spLocks/>
          </p:cNvSpPr>
          <p:nvPr/>
        </p:nvSpPr>
        <p:spPr>
          <a:xfrm>
            <a:off x="1077189" y="2690064"/>
            <a:ext cx="2313618" cy="319778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sz="1200" b="1"/>
              <a:t>네트워크를 미세 조정하는 단계</a:t>
            </a:r>
            <a:endParaRPr lang="en-US" altLang="ko-KR" sz="1200" b="1" dirty="0"/>
          </a:p>
        </p:txBody>
      </p:sp>
      <p:sp>
        <p:nvSpPr>
          <p:cNvPr id="18" name="Google Shape;184;p32">
            <a:extLst>
              <a:ext uri="{FF2B5EF4-FFF2-40B4-BE49-F238E27FC236}">
                <a16:creationId xmlns:a16="http://schemas.microsoft.com/office/drawing/2014/main" id="{8137EAC1-A6EC-40BC-8C46-CA091907B94F}"/>
              </a:ext>
            </a:extLst>
          </p:cNvPr>
          <p:cNvSpPr txBox="1">
            <a:spLocks/>
          </p:cNvSpPr>
          <p:nvPr/>
        </p:nvSpPr>
        <p:spPr>
          <a:xfrm>
            <a:off x="200796" y="3453918"/>
            <a:ext cx="4066404" cy="1012538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altLang="ko-KR" dirty="0"/>
              <a:t>1.</a:t>
            </a:r>
            <a:r>
              <a:rPr lang="ko-KR" altLang="en-US" dirty="0"/>
              <a:t> 사전에 훈련된 기반 네트워크 위에 새로운 네트워크를 추가</a:t>
            </a:r>
          </a:p>
          <a:p>
            <a:pPr marL="0" indent="0" algn="l"/>
            <a:r>
              <a:rPr lang="en-US" altLang="ko-KR" dirty="0"/>
              <a:t>2. </a:t>
            </a:r>
            <a:r>
              <a:rPr lang="ko-KR" altLang="en-US" dirty="0"/>
              <a:t>기반 네트워크 동결</a:t>
            </a:r>
          </a:p>
          <a:p>
            <a:pPr marL="0" indent="0" algn="l"/>
            <a:r>
              <a:rPr lang="en-US" altLang="ko-KR" dirty="0"/>
              <a:t>3. </a:t>
            </a:r>
            <a:r>
              <a:rPr lang="ko-KR" altLang="en-US" dirty="0"/>
              <a:t>새로 추가한 네트워크 훈련</a:t>
            </a:r>
          </a:p>
          <a:p>
            <a:pPr marL="0" indent="0" algn="l"/>
            <a:r>
              <a:rPr lang="en-US" altLang="ko-KR" dirty="0"/>
              <a:t>4. </a:t>
            </a:r>
            <a:r>
              <a:rPr lang="ko-KR" altLang="en-US" dirty="0"/>
              <a:t>기반 네트워크에서 일부 층 동결 해제</a:t>
            </a:r>
          </a:p>
          <a:p>
            <a:pPr marL="0" indent="0" algn="l"/>
            <a:r>
              <a:rPr lang="en-US" altLang="ko-KR" dirty="0"/>
              <a:t>5. </a:t>
            </a:r>
            <a:r>
              <a:rPr lang="ko-KR" altLang="en-US" dirty="0"/>
              <a:t>동결 해제 층과 새로 추가한 층을 함께 훈련</a:t>
            </a:r>
            <a:endParaRPr lang="en-US" altLang="ko-KR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9A28731-B6E6-49B6-A720-0EB08410A300}"/>
              </a:ext>
            </a:extLst>
          </p:cNvPr>
          <p:cNvSpPr/>
          <p:nvPr/>
        </p:nvSpPr>
        <p:spPr>
          <a:xfrm>
            <a:off x="2097024" y="3125336"/>
            <a:ext cx="316992" cy="25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20A1B273-7F75-4DFC-8244-9F12F25B9B84}"/>
              </a:ext>
            </a:extLst>
          </p:cNvPr>
          <p:cNvSpPr/>
          <p:nvPr/>
        </p:nvSpPr>
        <p:spPr>
          <a:xfrm>
            <a:off x="4425696" y="2558665"/>
            <a:ext cx="4517508" cy="2025528"/>
          </a:xfrm>
          <a:prstGeom prst="borderCallout2">
            <a:avLst>
              <a:gd name="adj1" fmla="val 17656"/>
              <a:gd name="adj2" fmla="val 313"/>
              <a:gd name="adj3" fmla="val 18145"/>
              <a:gd name="adj4" fmla="val -15551"/>
              <a:gd name="adj5" fmla="val 77091"/>
              <a:gd name="adj6" fmla="val -37076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더 많은 층을 미세 조정하지 않는 이유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 </a:t>
            </a:r>
            <a:r>
              <a:rPr lang="ko-KR" altLang="en-US" sz="1200" b="0" i="0" dirty="0" err="1">
                <a:solidFill>
                  <a:srgbClr val="494E52"/>
                </a:solidFill>
                <a:effectLst/>
                <a:latin typeface="+mj-lt"/>
              </a:rPr>
              <a:t>합성곱</a:t>
            </a: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 기반 층에 있는 하위 층들은 좀 더 일반적이고 재사용 가능한 특성들을 인코딩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 반면 상위 층은 좀 더 특화된 특성을 인코딩 </a:t>
            </a:r>
            <a:r>
              <a:rPr lang="en-US" altLang="ko-KR" sz="1200" b="0" i="0" dirty="0">
                <a:solidFill>
                  <a:srgbClr val="494E52"/>
                </a:solidFill>
                <a:effectLst/>
                <a:latin typeface="+mj-lt"/>
              </a:rPr>
              <a:t>-&gt; </a:t>
            </a: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새로운 문제에는 구체적 특성이 필요 </a:t>
            </a:r>
            <a:r>
              <a:rPr lang="en-US" altLang="ko-KR" sz="1200" b="0" i="0" dirty="0">
                <a:solidFill>
                  <a:srgbClr val="494E52"/>
                </a:solidFill>
                <a:effectLst/>
                <a:latin typeface="+mj-lt"/>
              </a:rPr>
              <a:t>-&gt; </a:t>
            </a: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상위층만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 훈련해야 할 파라미터가 많으면 과대적합의 위험이 커짐</a:t>
            </a:r>
            <a:r>
              <a:rPr lang="en-US" altLang="ko-KR" sz="1200" b="0" i="0" dirty="0">
                <a:solidFill>
                  <a:srgbClr val="494E52"/>
                </a:solidFill>
                <a:effectLst/>
                <a:latin typeface="+mj-lt"/>
              </a:rPr>
              <a:t>. </a:t>
            </a: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작은 데이터 셋에 </a:t>
            </a:r>
            <a:r>
              <a:rPr lang="en-US" altLang="ko-KR" sz="1200" b="0" i="0" dirty="0">
                <a:solidFill>
                  <a:srgbClr val="494E52"/>
                </a:solidFill>
                <a:effectLst/>
                <a:latin typeface="+mj-lt"/>
              </a:rPr>
              <a:t>1500</a:t>
            </a:r>
            <a:r>
              <a:rPr lang="ko-KR" altLang="en-US" sz="1200" b="0" i="0" dirty="0">
                <a:solidFill>
                  <a:srgbClr val="494E52"/>
                </a:solidFill>
                <a:effectLst/>
                <a:latin typeface="+mj-lt"/>
              </a:rPr>
              <a:t>만개의 파라미터는 위험</a:t>
            </a:r>
            <a:r>
              <a:rPr lang="en-US" altLang="ko-KR" sz="1200" b="0" i="0" dirty="0">
                <a:solidFill>
                  <a:srgbClr val="494E52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13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76032" y="-1524"/>
            <a:ext cx="1267968" cy="306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미세 조정</a:t>
            </a:r>
            <a:endParaRPr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05F-210D-45D2-A4D7-8BF82088C246}"/>
              </a:ext>
            </a:extLst>
          </p:cNvPr>
          <p:cNvSpPr txBox="1"/>
          <p:nvPr/>
        </p:nvSpPr>
        <p:spPr>
          <a:xfrm>
            <a:off x="4322838" y="768096"/>
            <a:ext cx="456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/>
              <a:t>학습률을</a:t>
            </a:r>
            <a:r>
              <a:rPr lang="ko-KR" altLang="en-US" sz="1100" dirty="0"/>
              <a:t> 낮춘 </a:t>
            </a:r>
            <a:r>
              <a:rPr lang="en-US" altLang="ko-KR" sz="1100" dirty="0" err="1"/>
              <a:t>RMSProp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옵티마이저를</a:t>
            </a:r>
            <a:r>
              <a:rPr lang="ko-KR" altLang="en-US" sz="1100" dirty="0"/>
              <a:t> 사용</a:t>
            </a:r>
            <a:endParaRPr lang="en-US" altLang="ko-KR" sz="1100" dirty="0"/>
          </a:p>
          <a:p>
            <a:pPr algn="r"/>
            <a:r>
              <a:rPr lang="ko-KR" altLang="en-US" sz="1100" dirty="0" err="1"/>
              <a:t>학습률을</a:t>
            </a:r>
            <a:r>
              <a:rPr lang="ko-KR" altLang="en-US" sz="1100" dirty="0"/>
              <a:t> 낮추는 이유는 미세 조정하는 </a:t>
            </a:r>
            <a:r>
              <a:rPr lang="en-US" altLang="ko-KR" sz="1100" dirty="0"/>
              <a:t>3</a:t>
            </a:r>
            <a:r>
              <a:rPr lang="ko-KR" altLang="en-US" sz="1100" dirty="0"/>
              <a:t>개의 층에서 학습된 표현을 조금씩 수정하기 위해서임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변경량이</a:t>
            </a:r>
            <a:r>
              <a:rPr lang="ko-KR" altLang="en-US" sz="1100" dirty="0"/>
              <a:t> 너무 크면 학습된 표현에 나쁜 영향을 줄 수 있음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DFC0DD-05B4-4ECE-AC8B-FE2AD268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768095"/>
            <a:ext cx="4066806" cy="30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76032" y="-1524"/>
            <a:ext cx="1267968" cy="306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미세 조정</a:t>
            </a:r>
            <a:endParaRPr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05F-210D-45D2-A4D7-8BF82088C246}"/>
              </a:ext>
            </a:extLst>
          </p:cNvPr>
          <p:cNvSpPr txBox="1"/>
          <p:nvPr/>
        </p:nvSpPr>
        <p:spPr>
          <a:xfrm>
            <a:off x="3944886" y="1914144"/>
            <a:ext cx="456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그래프가 불규칙하게 보임</a:t>
            </a:r>
            <a:endParaRPr lang="en-US" altLang="ko-KR" sz="1100" dirty="0"/>
          </a:p>
          <a:p>
            <a:pPr algn="r"/>
            <a:endParaRPr lang="en-US" altLang="ko-KR" sz="1100" dirty="0"/>
          </a:p>
          <a:p>
            <a:pPr algn="r"/>
            <a:r>
              <a:rPr lang="ko-KR" altLang="en-US" sz="1100" dirty="0"/>
              <a:t>그래프를 보기 쉽게 하기 위해 </a:t>
            </a:r>
            <a:r>
              <a:rPr lang="ko-KR" altLang="en-US" sz="1100" b="1" dirty="0"/>
              <a:t>지수 이동 평균</a:t>
            </a:r>
            <a:r>
              <a:rPr lang="en-US" altLang="ko-KR" sz="1100" dirty="0"/>
              <a:t>(exponential moving averages)</a:t>
            </a:r>
            <a:r>
              <a:rPr lang="ko-KR" altLang="en-US" sz="1100" dirty="0"/>
              <a:t>으로 정확도와 손실 값을 부드럽게 표현할 수 있음</a:t>
            </a:r>
            <a:endParaRPr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82F2E-2555-40F2-BA44-4D7A01C2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" y="490677"/>
            <a:ext cx="3133343" cy="203230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D1B24E97-427D-4546-8393-9A7AE2DE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44" y="2954298"/>
            <a:ext cx="2987039" cy="21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449E047-1B4C-42E8-BA0B-F75147BA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4297"/>
            <a:ext cx="2987040" cy="21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3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76032" y="-1524"/>
            <a:ext cx="1267968" cy="306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미세 조정</a:t>
            </a:r>
            <a:endParaRPr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05F-210D-45D2-A4D7-8BF82088C246}"/>
              </a:ext>
            </a:extLst>
          </p:cNvPr>
          <p:cNvSpPr txBox="1"/>
          <p:nvPr/>
        </p:nvSpPr>
        <p:spPr>
          <a:xfrm>
            <a:off x="1677174" y="4041713"/>
            <a:ext cx="45651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정확도가 </a:t>
            </a:r>
            <a:r>
              <a:rPr lang="en-US" altLang="ko-KR" sz="1100" dirty="0"/>
              <a:t>92~94%</a:t>
            </a:r>
            <a:r>
              <a:rPr lang="ko-KR" altLang="en-US" sz="1100" dirty="0"/>
              <a:t>를 왔다 갔다 함</a:t>
            </a:r>
            <a:r>
              <a:rPr lang="en-US" altLang="ko-KR" sz="1100" dirty="0"/>
              <a:t>. </a:t>
            </a:r>
            <a:r>
              <a:rPr lang="ko-KR" altLang="en-US" sz="1100" dirty="0"/>
              <a:t>손실 곡선은 실제 어떤 향상을 얻지 못함</a:t>
            </a:r>
            <a:r>
              <a:rPr lang="en-US" altLang="ko-KR" sz="1100" dirty="0"/>
              <a:t>. </a:t>
            </a:r>
            <a:r>
              <a:rPr lang="ko-KR" altLang="en-US" sz="1100" dirty="0"/>
              <a:t>이는 그래프는 개별적인 손실 값의 평균을 구한 것이고</a:t>
            </a:r>
            <a:r>
              <a:rPr lang="en-US" altLang="ko-KR" sz="1100" dirty="0"/>
              <a:t>, </a:t>
            </a:r>
            <a:r>
              <a:rPr lang="ko-KR" altLang="en-US" sz="1100" dirty="0"/>
              <a:t>정확도의 영향을 미치는 것은 손실 값의 분포이지 평균이 아님</a:t>
            </a:r>
            <a:r>
              <a:rPr lang="en-US" altLang="ko-KR" sz="1100" dirty="0"/>
              <a:t>. </a:t>
            </a:r>
            <a:r>
              <a:rPr lang="ko-KR" altLang="en-US" sz="1100" dirty="0"/>
              <a:t>정확도는 모델이 예측한 클래스 확률이 어떤 </a:t>
            </a:r>
            <a:r>
              <a:rPr lang="ko-KR" altLang="en-US" sz="1100" dirty="0" err="1"/>
              <a:t>임계값을</a:t>
            </a:r>
            <a:r>
              <a:rPr lang="ko-KR" altLang="en-US" sz="1100" dirty="0"/>
              <a:t> 넘었는지에 대한 결과이기에 모델이 향상되어도 평균 손실에는 반영되지 않을 수 있음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7AABE-6DA3-4312-9C5F-DDDEE8F6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2" y="163068"/>
            <a:ext cx="4761265" cy="3803929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6CE86EC-FB07-40FF-9FA5-D02EF7F0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04" y="854473"/>
            <a:ext cx="2780158" cy="19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68D57802-884A-4E09-946A-3A99EFCC2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04" y="2906466"/>
            <a:ext cx="2780158" cy="19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57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76032" y="-1524"/>
            <a:ext cx="1267968" cy="306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미세 조정</a:t>
            </a:r>
            <a:endParaRPr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05F-210D-45D2-A4D7-8BF82088C246}"/>
              </a:ext>
            </a:extLst>
          </p:cNvPr>
          <p:cNvSpPr txBox="1"/>
          <p:nvPr/>
        </p:nvSpPr>
        <p:spPr>
          <a:xfrm>
            <a:off x="321754" y="3411668"/>
            <a:ext cx="4565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마지막으로 테스트 데이터에서 이 모델을 평가하면 약 </a:t>
            </a:r>
            <a:r>
              <a:rPr lang="en-US" altLang="ko-KR" sz="1100" dirty="0"/>
              <a:t>93%</a:t>
            </a:r>
            <a:r>
              <a:rPr lang="ko-KR" altLang="en-US" sz="1100" dirty="0"/>
              <a:t>의 정확도를 얻는 것을 알 수 있음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AEAB3-4D57-49C0-9949-B86D8A04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54" y="799528"/>
            <a:ext cx="4867275" cy="166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21BDB5-1F90-407C-8ECA-5421FFE13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54" y="2677098"/>
            <a:ext cx="3867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"/>
          <p:cNvSpPr txBox="1">
            <a:spLocks noGrp="1"/>
          </p:cNvSpPr>
          <p:nvPr>
            <p:ph type="ctrTitle"/>
          </p:nvPr>
        </p:nvSpPr>
        <p:spPr>
          <a:xfrm>
            <a:off x="1964851" y="1073621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정리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6DBFD-FA88-460B-8BB7-2931143C39B8}"/>
              </a:ext>
            </a:extLst>
          </p:cNvPr>
          <p:cNvSpPr txBox="1"/>
          <p:nvPr/>
        </p:nvSpPr>
        <p:spPr>
          <a:xfrm>
            <a:off x="1352646" y="1792185"/>
            <a:ext cx="6438707" cy="199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 err="1"/>
              <a:t>컨브넷은</a:t>
            </a:r>
            <a:r>
              <a:rPr lang="ko-KR" altLang="en-US" dirty="0"/>
              <a:t> 컴퓨터 비전 작업에 가장 뛰어난 머신 러닝 모델임</a:t>
            </a:r>
            <a:r>
              <a:rPr lang="en-US" altLang="ko-KR" dirty="0"/>
              <a:t>. </a:t>
            </a:r>
            <a:r>
              <a:rPr lang="ko-KR" altLang="en-US" dirty="0"/>
              <a:t>아주 작은 데이터 셋에서도 처음부터 훈련해서 괜찮은 성능을 낼 수 있음</a:t>
            </a:r>
            <a:r>
              <a:rPr lang="en-US" altLang="ko-KR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/>
              <a:t>작은 데이터 셋에서는 과대적합이 큰 문제임</a:t>
            </a:r>
            <a:r>
              <a:rPr lang="en-US" altLang="ko-KR" dirty="0"/>
              <a:t>. </a:t>
            </a:r>
            <a:r>
              <a:rPr lang="ko-KR" altLang="en-US" dirty="0"/>
              <a:t>데이터 증식은 이미지 데이터를 다룰 때 과대적합을 막을 수 있는 강력한 방법임</a:t>
            </a:r>
            <a:r>
              <a:rPr lang="en-US" altLang="ko-KR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dirty="0"/>
              <a:t>특성 추출 방식으로 새로운 데이터 셋에 기존 </a:t>
            </a:r>
            <a:r>
              <a:rPr lang="ko-KR" altLang="en-US" dirty="0" err="1"/>
              <a:t>컨브넷을</a:t>
            </a:r>
            <a:r>
              <a:rPr lang="ko-KR" altLang="en-US" dirty="0"/>
              <a:t> 쉽게 재사용할 수 있음</a:t>
            </a:r>
            <a:r>
              <a:rPr lang="en-US" altLang="ko-KR" dirty="0"/>
              <a:t>. </a:t>
            </a:r>
            <a:r>
              <a:rPr lang="ko-KR" altLang="en-US" dirty="0"/>
              <a:t>작은 이미지 데이터 셋으로 작업할 때 효과적인 기법임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5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2774976" y="2533211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418109" y="473164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VGG 16 </a:t>
            </a:r>
            <a:r>
              <a:rPr lang="ko-KR" altLang="en-US" dirty="0"/>
              <a:t>모델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-3391" y="2546361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캐런</a:t>
            </a:r>
            <a:r>
              <a:rPr lang="ko-KR" altLang="en-US" dirty="0"/>
              <a:t> </a:t>
            </a:r>
            <a:r>
              <a:rPr lang="ko-KR" altLang="en-US" dirty="0" err="1"/>
              <a:t>시몬연</a:t>
            </a:r>
            <a:r>
              <a:rPr lang="en-US" altLang="ko-KR" dirty="0"/>
              <a:t>(Karen Simonyan0</a:t>
            </a:r>
            <a:r>
              <a:rPr lang="ko-KR" altLang="en-US" dirty="0"/>
              <a:t>과 앤드류 </a:t>
            </a:r>
            <a:r>
              <a:rPr lang="ko-KR" altLang="en-US" dirty="0" err="1"/>
              <a:t>지서먼</a:t>
            </a:r>
            <a:r>
              <a:rPr lang="en-US" altLang="ko-KR" dirty="0"/>
              <a:t>(Andrew Zisserman)</a:t>
            </a:r>
            <a:r>
              <a:rPr lang="ko-KR" altLang="en-US" dirty="0"/>
              <a:t>이 </a:t>
            </a:r>
            <a:r>
              <a:rPr lang="en-US" altLang="ko-KR" dirty="0"/>
              <a:t>2014</a:t>
            </a:r>
            <a:r>
              <a:rPr lang="ko-KR" altLang="en-US" dirty="0"/>
              <a:t>년에 개발</a:t>
            </a:r>
            <a:endParaRPr lang="en-US" altLang="ko-K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간단하며 </a:t>
            </a:r>
            <a:r>
              <a:rPr lang="en-US" altLang="ko-KR" dirty="0"/>
              <a:t>ImageNet </a:t>
            </a:r>
            <a:r>
              <a:rPr lang="ko-KR" altLang="en-US" dirty="0"/>
              <a:t>데이터 셋에 널리 사용되는 </a:t>
            </a:r>
            <a:r>
              <a:rPr lang="ko-KR" altLang="en-US" dirty="0" err="1"/>
              <a:t>컨브넷</a:t>
            </a:r>
            <a:r>
              <a:rPr lang="ko-KR" altLang="en-US" dirty="0"/>
              <a:t> 구조</a:t>
            </a:r>
            <a:endParaRPr lang="en-US" altLang="ko-K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조금 오래되었으며 최고 수준의 성능에는 못 미치며 최근의 다른 모델보다는 조금 무거움</a:t>
            </a:r>
            <a:endParaRPr lang="en-US" altLang="ko-K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2" descr="bskyvision/[CNN 알고리즘들] VGGNet의 구조 (VGG16)">
            <a:extLst>
              <a:ext uri="{FF2B5EF4-FFF2-40B4-BE49-F238E27FC236}">
                <a16:creationId xmlns:a16="http://schemas.microsoft.com/office/drawing/2014/main" id="{417EC920-C1BF-4858-99DF-3B647929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92" y="975055"/>
            <a:ext cx="5578602" cy="31426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2;p36">
            <a:extLst>
              <a:ext uri="{FF2B5EF4-FFF2-40B4-BE49-F238E27FC236}">
                <a16:creationId xmlns:a16="http://schemas.microsoft.com/office/drawing/2014/main" id="{7454EDFD-953A-4DFB-A808-47B64909D6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특성 추출</a:t>
            </a:r>
            <a:endParaRPr dirty="0"/>
          </a:p>
        </p:txBody>
      </p:sp>
      <p:sp>
        <p:nvSpPr>
          <p:cNvPr id="9" name="Google Shape;184;p32">
            <a:extLst>
              <a:ext uri="{FF2B5EF4-FFF2-40B4-BE49-F238E27FC236}">
                <a16:creationId xmlns:a16="http://schemas.microsoft.com/office/drawing/2014/main" id="{93E0AF4E-97C3-44F6-B84D-7A1C5C97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59550" y="82595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사전에 학습된 네트워크의 표현을 사용하여 새로운 샘플에서 흥미로운 특성을 뽑아내는 것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컨브넷은</a:t>
            </a:r>
            <a:r>
              <a:rPr lang="ko-KR" altLang="en-US" dirty="0"/>
              <a:t> 이미지 분류를 위해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기반 층</a:t>
            </a:r>
            <a:r>
              <a:rPr lang="ko-KR" altLang="en-US" dirty="0"/>
              <a:t>과 </a:t>
            </a:r>
            <a:r>
              <a:rPr lang="ko-KR" altLang="en-US" b="1" dirty="0"/>
              <a:t>완전 연결 분류기 </a:t>
            </a:r>
            <a:r>
              <a:rPr lang="ko-KR" altLang="en-US" dirty="0"/>
              <a:t>두 부분으로 구성됨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컨브넷의</a:t>
            </a:r>
            <a:r>
              <a:rPr lang="ko-KR" altLang="en-US" dirty="0"/>
              <a:t> 경우 특성 추출은 사전에 훈련된 네트워크의 </a:t>
            </a:r>
            <a:r>
              <a:rPr lang="ko-KR" altLang="en-US" dirty="0" err="1"/>
              <a:t>합성곱</a:t>
            </a:r>
            <a:r>
              <a:rPr lang="ko-KR" altLang="en-US" dirty="0"/>
              <a:t> 기반 층을 선택하여 새로운 데이터를 통과시키고 그 출력으로 새로운 분류기를 훈련함</a:t>
            </a:r>
            <a:endParaRPr lang="en-US" altLang="ko-KR" dirty="0"/>
          </a:p>
        </p:txBody>
      </p:sp>
      <p:sp>
        <p:nvSpPr>
          <p:cNvPr id="10" name="Google Shape;184;p32">
            <a:extLst>
              <a:ext uri="{FF2B5EF4-FFF2-40B4-BE49-F238E27FC236}">
                <a16:creationId xmlns:a16="http://schemas.microsoft.com/office/drawing/2014/main" id="{77FB9216-FB03-445B-8AA1-2141A8C63322}"/>
              </a:ext>
            </a:extLst>
          </p:cNvPr>
          <p:cNvSpPr txBox="1">
            <a:spLocks/>
          </p:cNvSpPr>
          <p:nvPr/>
        </p:nvSpPr>
        <p:spPr>
          <a:xfrm>
            <a:off x="1917006" y="2533150"/>
            <a:ext cx="5309988" cy="550300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sz="1200" b="1" dirty="0"/>
              <a:t>완전 연결 분류기 재사용은 권장 </a:t>
            </a:r>
            <a:r>
              <a:rPr lang="en-US" altLang="ko-KR" sz="1200" b="1" dirty="0"/>
              <a:t>x</a:t>
            </a:r>
          </a:p>
          <a:p>
            <a:pPr marL="0" indent="0" algn="ctr"/>
            <a:r>
              <a:rPr lang="ko-KR" altLang="en-US" sz="1200" b="1" dirty="0" err="1"/>
              <a:t>합성곱</a:t>
            </a:r>
            <a:r>
              <a:rPr lang="ko-KR" altLang="en-US" sz="1200" b="1" dirty="0"/>
              <a:t> 층에 학습된 표현이 더 일반적이어서 재사용이 가능</a:t>
            </a:r>
            <a:endParaRPr lang="en-US" altLang="ko-KR" sz="1200" b="1" dirty="0"/>
          </a:p>
          <a:p>
            <a:pPr marL="0" indent="0" algn="ctr"/>
            <a:endParaRPr lang="en-US" altLang="ko-KR" sz="1200" b="1" dirty="0"/>
          </a:p>
        </p:txBody>
      </p:sp>
      <p:sp>
        <p:nvSpPr>
          <p:cNvPr id="11" name="Google Shape;184;p32">
            <a:extLst>
              <a:ext uri="{FF2B5EF4-FFF2-40B4-BE49-F238E27FC236}">
                <a16:creationId xmlns:a16="http://schemas.microsoft.com/office/drawing/2014/main" id="{7C7FCB12-E76B-4836-A6B5-A38CB2CCEAF4}"/>
              </a:ext>
            </a:extLst>
          </p:cNvPr>
          <p:cNvSpPr txBox="1">
            <a:spLocks/>
          </p:cNvSpPr>
          <p:nvPr/>
        </p:nvSpPr>
        <p:spPr>
          <a:xfrm>
            <a:off x="347100" y="3425350"/>
            <a:ext cx="8406756" cy="1166970"/>
          </a:xfrm>
          <a:prstGeom prst="rect">
            <a:avLst/>
          </a:prstGeom>
          <a:noFill/>
          <a:ln w="34925"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ko-KR" altLang="en-US" dirty="0" err="1"/>
              <a:t>컨브넷의</a:t>
            </a:r>
            <a:r>
              <a:rPr lang="ko-KR" altLang="en-US" dirty="0"/>
              <a:t> 특성 </a:t>
            </a:r>
            <a:r>
              <a:rPr lang="ko-KR" altLang="en-US" dirty="0" err="1"/>
              <a:t>맵은</a:t>
            </a:r>
            <a:r>
              <a:rPr lang="ko-KR" altLang="en-US" dirty="0"/>
              <a:t> 사진에 대한 일반적인 콘셉트의 존지 여부를 기록한 </a:t>
            </a:r>
            <a:r>
              <a:rPr lang="ko-KR" altLang="en-US" dirty="0" err="1"/>
              <a:t>맵임</a:t>
            </a:r>
            <a:endParaRPr lang="en-US" altLang="ko-KR" dirty="0"/>
          </a:p>
          <a:p>
            <a:pPr marL="0" indent="0" algn="ctr"/>
            <a:endParaRPr lang="en-US" altLang="ko-KR" dirty="0"/>
          </a:p>
          <a:p>
            <a:pPr marL="0" indent="0" algn="ctr"/>
            <a:r>
              <a:rPr lang="ko-KR" altLang="en-US" dirty="0"/>
              <a:t>분류기는 전체 사진에 어떤 클래스가 존재할 확률 정보를 담고있으므로 훈련된 클래스 집합에 특화되어 있음</a:t>
            </a:r>
            <a:endParaRPr lang="en-US" altLang="ko-KR" dirty="0"/>
          </a:p>
          <a:p>
            <a:pPr marL="0" indent="0" algn="ctr"/>
            <a:endParaRPr lang="en-US" altLang="ko-KR" dirty="0"/>
          </a:p>
          <a:p>
            <a:pPr marL="0" indent="0" algn="ctr"/>
            <a:r>
              <a:rPr lang="ko-KR" altLang="en-US" dirty="0"/>
              <a:t>완전 연결 층에서 찾은 표현은 더 이상 입력 이미지에 있는 위치 정보를 갖고있지 않음</a:t>
            </a:r>
            <a:r>
              <a:rPr lang="en-US" altLang="ko-KR" dirty="0"/>
              <a:t>. </a:t>
            </a:r>
            <a:r>
              <a:rPr lang="ko-KR" altLang="en-US" dirty="0"/>
              <a:t>완전 연결 층들은 공간 개념을 제거하지만 </a:t>
            </a:r>
            <a:r>
              <a:rPr lang="ko-KR" altLang="en-US" dirty="0" err="1"/>
              <a:t>합성곱의</a:t>
            </a:r>
            <a:r>
              <a:rPr lang="ko-KR" altLang="en-US" dirty="0"/>
              <a:t> 특성 </a:t>
            </a:r>
            <a:r>
              <a:rPr lang="ko-KR" altLang="en-US" dirty="0" err="1"/>
              <a:t>맵은</a:t>
            </a:r>
            <a:r>
              <a:rPr lang="ko-KR" altLang="en-US" dirty="0"/>
              <a:t> 객체 위치를 고려함</a:t>
            </a:r>
            <a:r>
              <a:rPr lang="en-US" altLang="ko-KR" dirty="0"/>
              <a:t>. </a:t>
            </a:r>
            <a:r>
              <a:rPr lang="ko-KR" altLang="en-US" dirty="0"/>
              <a:t>객체 위치가 중요한 문제라면 크게 쓸모가 없음</a:t>
            </a:r>
            <a:r>
              <a:rPr lang="en-US" altLang="ko-KR" dirty="0"/>
              <a:t>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84BEE16-13CA-491C-ACD3-DF84B7961EC0}"/>
              </a:ext>
            </a:extLst>
          </p:cNvPr>
          <p:cNvSpPr/>
          <p:nvPr/>
        </p:nvSpPr>
        <p:spPr>
          <a:xfrm>
            <a:off x="4413504" y="3145536"/>
            <a:ext cx="316992" cy="25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84;p32">
            <a:extLst>
              <a:ext uri="{FF2B5EF4-FFF2-40B4-BE49-F238E27FC236}">
                <a16:creationId xmlns:a16="http://schemas.microsoft.com/office/drawing/2014/main" id="{B7B49F05-F698-4FF8-A32A-FC5CD4C939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341376"/>
            <a:ext cx="892454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특정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층에서 추출한 표현의 일반성 및 재사용 수준은 모델에 있는 </a:t>
            </a:r>
            <a:r>
              <a:rPr lang="ko-KR" altLang="en-US" sz="1400" b="1" dirty="0"/>
              <a:t>층의 깊이</a:t>
            </a:r>
            <a:r>
              <a:rPr lang="ko-KR" altLang="en-US" sz="1400" dirty="0"/>
              <a:t>에 따라 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달려있음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  하위 층 </a:t>
            </a:r>
            <a:r>
              <a:rPr lang="en-US" altLang="ko-KR" sz="1200" dirty="0"/>
              <a:t>: </a:t>
            </a:r>
            <a:r>
              <a:rPr lang="ko-KR" altLang="en-US" sz="1200" dirty="0"/>
              <a:t>에지</a:t>
            </a:r>
            <a:r>
              <a:rPr lang="en-US" altLang="ko-KR" sz="1200" dirty="0"/>
              <a:t>, </a:t>
            </a:r>
            <a:r>
              <a:rPr lang="ko-KR" altLang="en-US" sz="1200" dirty="0"/>
              <a:t>색깔</a:t>
            </a:r>
            <a:r>
              <a:rPr lang="en-US" altLang="ko-KR" sz="1200" dirty="0"/>
              <a:t>, </a:t>
            </a:r>
            <a:r>
              <a:rPr lang="ko-KR" altLang="en-US" sz="1200" dirty="0"/>
              <a:t>질감 등 지역적이고 매우 일반적인 특성 맵</a:t>
            </a: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  상위 층 </a:t>
            </a:r>
            <a:r>
              <a:rPr lang="en-US" altLang="ko-KR" sz="1200" dirty="0"/>
              <a:t>: </a:t>
            </a:r>
            <a:r>
              <a:rPr lang="ko-KR" altLang="en-US" sz="1200" dirty="0"/>
              <a:t>강아지 눈</a:t>
            </a:r>
            <a:r>
              <a:rPr lang="en-US" altLang="ko-KR" sz="1200" dirty="0"/>
              <a:t>, </a:t>
            </a:r>
            <a:r>
              <a:rPr lang="ko-KR" altLang="en-US" sz="1200" dirty="0"/>
              <a:t>고양이 귀와 같은 좀 더 추상적인 개념</a:t>
            </a: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새로운 데이터 셋과 훈련된 데이터 셋이 많이 다르면 </a:t>
            </a:r>
            <a:r>
              <a:rPr lang="ko-KR" altLang="en-US" sz="1400" b="1" dirty="0"/>
              <a:t>전체 </a:t>
            </a:r>
            <a:r>
              <a:rPr lang="ko-KR" altLang="en-US" sz="1400" b="1" dirty="0" err="1"/>
              <a:t>합성곱</a:t>
            </a:r>
            <a:r>
              <a:rPr lang="ko-KR" altLang="en-US" sz="1400" b="1" dirty="0"/>
              <a:t> 기반 층이 아닌 모델의 하위 층 몇 개만 특성 추출에 사용하는 것이 좋음 </a:t>
            </a:r>
            <a:endParaRPr lang="en-US" altLang="ko-KR" sz="1400" b="1" dirty="0"/>
          </a:p>
        </p:txBody>
      </p:sp>
      <p:sp>
        <p:nvSpPr>
          <p:cNvPr id="62" name="Google Shape;184;p32">
            <a:extLst>
              <a:ext uri="{FF2B5EF4-FFF2-40B4-BE49-F238E27FC236}">
                <a16:creationId xmlns:a16="http://schemas.microsoft.com/office/drawing/2014/main" id="{9C66F3C4-638E-417A-9D10-42429C185648}"/>
              </a:ext>
            </a:extLst>
          </p:cNvPr>
          <p:cNvSpPr txBox="1">
            <a:spLocks/>
          </p:cNvSpPr>
          <p:nvPr/>
        </p:nvSpPr>
        <p:spPr>
          <a:xfrm>
            <a:off x="3316224" y="2558792"/>
            <a:ext cx="4974336" cy="4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altLang="ko-KR" sz="1400" dirty="0" err="1"/>
              <a:t>Keras.applications</a:t>
            </a:r>
            <a:r>
              <a:rPr lang="en-US" altLang="ko-KR" sz="1400" dirty="0"/>
              <a:t> </a:t>
            </a:r>
            <a:r>
              <a:rPr lang="ko-KR" altLang="en-US" sz="1400" dirty="0"/>
              <a:t>모듈에서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할 수 있는 이미지 분류 모델</a:t>
            </a:r>
            <a:endParaRPr lang="en-US" altLang="ko-KR" sz="1400" dirty="0"/>
          </a:p>
          <a:p>
            <a:pPr marL="0" indent="0" algn="l"/>
            <a:endParaRPr lang="en-US" altLang="ko-KR" sz="1400" dirty="0"/>
          </a:p>
        </p:txBody>
      </p:sp>
      <p:sp>
        <p:nvSpPr>
          <p:cNvPr id="63" name="Google Shape;184;p32">
            <a:extLst>
              <a:ext uri="{FF2B5EF4-FFF2-40B4-BE49-F238E27FC236}">
                <a16:creationId xmlns:a16="http://schemas.microsoft.com/office/drawing/2014/main" id="{87530DAF-3DFC-4C57-8B8E-CB3BF718AA40}"/>
              </a:ext>
            </a:extLst>
          </p:cNvPr>
          <p:cNvSpPr txBox="1">
            <a:spLocks/>
          </p:cNvSpPr>
          <p:nvPr/>
        </p:nvSpPr>
        <p:spPr>
          <a:xfrm>
            <a:off x="3462528" y="3004767"/>
            <a:ext cx="5462016" cy="4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altLang="ko-KR" sz="1400" dirty="0" err="1"/>
              <a:t>Xception</a:t>
            </a:r>
            <a:endParaRPr lang="en-US" altLang="ko-KR" sz="1400" dirty="0"/>
          </a:p>
          <a:p>
            <a:pPr marL="0" indent="0" algn="l">
              <a:lnSpc>
                <a:spcPct val="150000"/>
              </a:lnSpc>
            </a:pPr>
            <a:r>
              <a:rPr lang="en-US" altLang="ko-KR" sz="1400" dirty="0"/>
              <a:t>Inception V3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R" sz="1400" dirty="0"/>
              <a:t>ResNet50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R" sz="1400" dirty="0"/>
              <a:t>VGG16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R" sz="1400" dirty="0"/>
              <a:t>VGG19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R" sz="1400" dirty="0" err="1"/>
              <a:t>MobileNet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28731E-0FAA-41E4-B73B-CF73BC7E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268033"/>
            <a:ext cx="3959534" cy="1438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Google Shape;184;p32">
            <a:extLst>
              <a:ext uri="{FF2B5EF4-FFF2-40B4-BE49-F238E27FC236}">
                <a16:creationId xmlns:a16="http://schemas.microsoft.com/office/drawing/2014/main" id="{374900A2-6321-47A6-A545-94B0E74D9DAC}"/>
              </a:ext>
            </a:extLst>
          </p:cNvPr>
          <p:cNvSpPr txBox="1">
            <a:spLocks/>
          </p:cNvSpPr>
          <p:nvPr/>
        </p:nvSpPr>
        <p:spPr>
          <a:xfrm>
            <a:off x="512446" y="1852326"/>
            <a:ext cx="3959534" cy="1438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weights</a:t>
            </a:r>
            <a:r>
              <a:rPr lang="en-US" altLang="ko-KR" sz="1000" dirty="0"/>
              <a:t> : </a:t>
            </a:r>
            <a:r>
              <a:rPr lang="ko-KR" altLang="en-US" sz="1000" dirty="0"/>
              <a:t>모델을 초기화할 가중치 체크포인트 지정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include_top</a:t>
            </a:r>
            <a:r>
              <a:rPr lang="en-US" altLang="ko-KR" sz="12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네트워크 최상위 완전 연결 분류기를 포함할지 안 할지 지정</a:t>
            </a:r>
            <a:r>
              <a:rPr lang="en-US" altLang="ko-KR" sz="1000" dirty="0"/>
              <a:t>. </a:t>
            </a:r>
            <a:r>
              <a:rPr lang="ko-KR" altLang="en-US" sz="1000" dirty="0"/>
              <a:t>기본값은 </a:t>
            </a:r>
            <a:r>
              <a:rPr lang="en-US" altLang="ko-KR" sz="1000" dirty="0"/>
              <a:t>ImageNet</a:t>
            </a:r>
            <a:r>
              <a:rPr lang="ko-KR" altLang="en-US" sz="1000" dirty="0"/>
              <a:t>의 </a:t>
            </a:r>
            <a:r>
              <a:rPr lang="en-US" altLang="ko-KR" sz="1000" dirty="0"/>
              <a:t>1,000</a:t>
            </a:r>
            <a:r>
              <a:rPr lang="ko-KR" altLang="en-US" sz="1000" dirty="0"/>
              <a:t>개의 클래스에 대응되는 완전 연결 분류기를 포함</a:t>
            </a:r>
            <a:r>
              <a:rPr lang="en-US" altLang="ko-KR" sz="1000" dirty="0"/>
              <a:t>. </a:t>
            </a:r>
            <a:r>
              <a:rPr lang="ko-KR" altLang="en-US" sz="1000" dirty="0"/>
              <a:t>별도의 </a:t>
            </a:r>
            <a:r>
              <a:rPr lang="en-US" altLang="ko-KR" sz="1000" dirty="0"/>
              <a:t>(</a:t>
            </a:r>
            <a:r>
              <a:rPr lang="ko-KR" altLang="en-US" sz="1000" dirty="0"/>
              <a:t>강아지와 고양이 두 개의 클래스를 구분하는</a:t>
            </a:r>
            <a:r>
              <a:rPr lang="en-US" altLang="ko-KR" sz="1000" dirty="0"/>
              <a:t>)</a:t>
            </a:r>
            <a:r>
              <a:rPr lang="ko-KR" altLang="en-US" sz="1000" dirty="0"/>
              <a:t>완전 연결 층을 추가하려고 하므로 이를 포함시키지 않음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input_shape</a:t>
            </a:r>
            <a:r>
              <a:rPr lang="en-US" altLang="ko-KR" sz="12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네트워크에 주입할 이미지 </a:t>
            </a:r>
            <a:r>
              <a:rPr lang="ko-KR" altLang="en-US" sz="1000" dirty="0" err="1"/>
              <a:t>텐서의</a:t>
            </a:r>
            <a:r>
              <a:rPr lang="ko-KR" altLang="en-US" sz="1000" dirty="0"/>
              <a:t> 크기</a:t>
            </a:r>
            <a:r>
              <a:rPr lang="en-US" altLang="ko-KR" sz="1000" dirty="0"/>
              <a:t>. </a:t>
            </a:r>
            <a:r>
              <a:rPr lang="ko-KR" altLang="en-US" sz="1000" dirty="0"/>
              <a:t>선태사항임</a:t>
            </a:r>
            <a:r>
              <a:rPr lang="en-US" altLang="ko-KR" sz="1000" dirty="0"/>
              <a:t>. </a:t>
            </a:r>
            <a:r>
              <a:rPr lang="ko-KR" altLang="en-US" sz="1000" dirty="0"/>
              <a:t>이 값을 지정하지 않으면 네트워크가 어떤 크기의 입력도 처리할 수 있음</a:t>
            </a:r>
            <a:endParaRPr lang="en-US" altLang="ko-KR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823EF-40B3-4751-973B-B0DD5890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72" y="-1"/>
            <a:ext cx="3462528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4;p32">
            <a:extLst>
              <a:ext uri="{FF2B5EF4-FFF2-40B4-BE49-F238E27FC236}">
                <a16:creationId xmlns:a16="http://schemas.microsoft.com/office/drawing/2014/main" id="{5AB4C6BF-5CE7-4AFD-ADEA-8D522E0884F7}"/>
              </a:ext>
            </a:extLst>
          </p:cNvPr>
          <p:cNvSpPr txBox="1">
            <a:spLocks/>
          </p:cNvSpPr>
          <p:nvPr/>
        </p:nvSpPr>
        <p:spPr>
          <a:xfrm>
            <a:off x="1585151" y="1096423"/>
            <a:ext cx="5973698" cy="598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dirty="0"/>
              <a:t>최종 특성 </a:t>
            </a:r>
            <a:r>
              <a:rPr lang="ko-KR" altLang="en-US" dirty="0" err="1"/>
              <a:t>맵의</a:t>
            </a:r>
            <a:r>
              <a:rPr lang="ko-KR" altLang="en-US" dirty="0"/>
              <a:t> 크기는 </a:t>
            </a:r>
            <a:r>
              <a:rPr lang="en-US" altLang="ko-KR" dirty="0"/>
              <a:t>(4, 4, 512)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여기에서 완전 연결 층은 </a:t>
            </a:r>
            <a:r>
              <a:rPr lang="en-US" altLang="ko-KR" dirty="0"/>
              <a:t>2</a:t>
            </a:r>
            <a:r>
              <a:rPr lang="ko-KR" altLang="en-US" dirty="0"/>
              <a:t>가지 방식으로 놓을 수 있음</a:t>
            </a:r>
            <a:endParaRPr lang="en-US" altLang="ko-KR" dirty="0"/>
          </a:p>
        </p:txBody>
      </p:sp>
      <p:sp>
        <p:nvSpPr>
          <p:cNvPr id="11" name="Google Shape;184;p32">
            <a:extLst>
              <a:ext uri="{FF2B5EF4-FFF2-40B4-BE49-F238E27FC236}">
                <a16:creationId xmlns:a16="http://schemas.microsoft.com/office/drawing/2014/main" id="{D80D3A52-4C9C-47B1-A1BB-9EDF7D4D828D}"/>
              </a:ext>
            </a:extLst>
          </p:cNvPr>
          <p:cNvSpPr txBox="1">
            <a:spLocks/>
          </p:cNvSpPr>
          <p:nvPr/>
        </p:nvSpPr>
        <p:spPr>
          <a:xfrm>
            <a:off x="1585151" y="1694689"/>
            <a:ext cx="6302882" cy="598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1000" dirty="0"/>
              <a:t>새로운 데이터셋에서 </a:t>
            </a:r>
            <a:r>
              <a:rPr lang="ko-KR" altLang="en-US" sz="1000" dirty="0" err="1"/>
              <a:t>합성곱</a:t>
            </a:r>
            <a:r>
              <a:rPr lang="ko-KR" altLang="en-US" sz="1000" dirty="0"/>
              <a:t> 기반 층을 실행하고 출력을 </a:t>
            </a:r>
            <a:r>
              <a:rPr lang="ko-KR" altLang="en-US" sz="1000" dirty="0" err="1"/>
              <a:t>넘파이</a:t>
            </a:r>
            <a:r>
              <a:rPr lang="ko-KR" altLang="en-US" sz="1000" dirty="0"/>
              <a:t> 배열로 디스크에 저장함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그다음</a:t>
            </a:r>
            <a:r>
              <a:rPr lang="ko-KR" altLang="en-US" sz="1000" dirty="0"/>
              <a:t> 이 데이터를 독립된 완전 연결 분류기에 입력으로 사용함</a:t>
            </a:r>
            <a:r>
              <a:rPr lang="en-US" altLang="ko-KR" sz="1000" dirty="0"/>
              <a:t>. </a:t>
            </a:r>
            <a:r>
              <a:rPr lang="ko-KR" altLang="en-US" sz="1000" dirty="0"/>
              <a:t>이 방식에서는 </a:t>
            </a:r>
            <a:r>
              <a:rPr lang="ko-KR" altLang="en-US" sz="1000" dirty="0" err="1"/>
              <a:t>합성곱</a:t>
            </a:r>
            <a:r>
              <a:rPr lang="ko-KR" altLang="en-US" sz="1000" dirty="0"/>
              <a:t> 기반 층을 한 번만 실행하기 때문에 빠르고 비용이 적게 듦</a:t>
            </a:r>
            <a:r>
              <a:rPr lang="en-US" altLang="ko-KR" sz="1000" dirty="0"/>
              <a:t>. </a:t>
            </a:r>
            <a:r>
              <a:rPr lang="ko-KR" altLang="en-US" sz="1000" b="1" dirty="0"/>
              <a:t>하지만 데이터 증식을 사용할 수 없음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1000" dirty="0"/>
              <a:t>준비된 모델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conv_base</a:t>
            </a:r>
            <a:r>
              <a:rPr lang="en-US" altLang="ko-KR" sz="1000" dirty="0"/>
              <a:t>)</a:t>
            </a:r>
            <a:r>
              <a:rPr lang="ko-KR" altLang="en-US" sz="1000" dirty="0"/>
              <a:t>에 </a:t>
            </a:r>
            <a:r>
              <a:rPr lang="en-US" altLang="ko-KR" sz="1000" dirty="0"/>
              <a:t>Dense </a:t>
            </a:r>
            <a:r>
              <a:rPr lang="ko-KR" altLang="en-US" sz="1000" dirty="0"/>
              <a:t>쌓아 확장함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입력 데이터에서 엔드</a:t>
            </a:r>
            <a:r>
              <a:rPr lang="en-US" altLang="ko-KR" sz="1000" dirty="0"/>
              <a:t>-</a:t>
            </a:r>
            <a:r>
              <a:rPr lang="ko-KR" altLang="en-US" sz="1000" dirty="0"/>
              <a:t>투</a:t>
            </a:r>
            <a:r>
              <a:rPr lang="en-US" altLang="ko-KR" sz="1000" dirty="0"/>
              <a:t>-</a:t>
            </a:r>
            <a:r>
              <a:rPr lang="ko-KR" altLang="en-US" sz="1000" dirty="0"/>
              <a:t>엔드로 전체 모델을 실행함</a:t>
            </a:r>
            <a:r>
              <a:rPr lang="en-US" altLang="ko-KR" sz="1000" dirty="0"/>
              <a:t>. </a:t>
            </a:r>
            <a:r>
              <a:rPr lang="ko-KR" altLang="en-US" sz="1000" dirty="0"/>
              <a:t>모델에 노출된 모든 입력 이미지가 매번 </a:t>
            </a:r>
            <a:r>
              <a:rPr lang="ko-KR" altLang="en-US" sz="1000" dirty="0" err="1"/>
              <a:t>합성곱</a:t>
            </a:r>
            <a:r>
              <a:rPr lang="ko-KR" altLang="en-US" sz="1000" dirty="0"/>
              <a:t> 기반 층을 통과하므로 </a:t>
            </a:r>
            <a:r>
              <a:rPr lang="ko-KR" altLang="en-US" sz="1000" b="1" dirty="0"/>
              <a:t>데이터 증식을 사용할 수 있음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첫 번째 방식보다 훨씬 비용이 많이 듦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7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9E925B-528C-45C5-B537-AAE04EB3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716"/>
            <a:ext cx="5315712" cy="5157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50080" y="-5741"/>
            <a:ext cx="4693920" cy="33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데이터 증식을 사용하지 않는 빠른 특성 추출</a:t>
            </a:r>
            <a:endParaRPr sz="1800" dirty="0"/>
          </a:p>
        </p:txBody>
      </p:sp>
      <p:sp>
        <p:nvSpPr>
          <p:cNvPr id="13" name="Google Shape;184;p32">
            <a:extLst>
              <a:ext uri="{FF2B5EF4-FFF2-40B4-BE49-F238E27FC236}">
                <a16:creationId xmlns:a16="http://schemas.microsoft.com/office/drawing/2014/main" id="{C231CD6A-5DF3-4C17-B0EC-146632E06D5A}"/>
              </a:ext>
            </a:extLst>
          </p:cNvPr>
          <p:cNvSpPr txBox="1">
            <a:spLocks/>
          </p:cNvSpPr>
          <p:nvPr/>
        </p:nvSpPr>
        <p:spPr>
          <a:xfrm>
            <a:off x="5242560" y="475488"/>
            <a:ext cx="3901440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200" dirty="0" err="1"/>
              <a:t>ImageDatagenerator</a:t>
            </a:r>
            <a:r>
              <a:rPr lang="ko-KR" altLang="en-US" sz="1200" dirty="0"/>
              <a:t>를 사용하여 이미지와 레이블을 </a:t>
            </a:r>
            <a:r>
              <a:rPr lang="ko-KR" altLang="en-US" sz="1200" dirty="0" err="1"/>
              <a:t>넘파이</a:t>
            </a:r>
            <a:r>
              <a:rPr lang="ko-KR" altLang="en-US" sz="1200" dirty="0"/>
              <a:t> 배열로 추출함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conv_base</a:t>
            </a:r>
            <a:r>
              <a:rPr lang="en-US" altLang="ko-KR" sz="1200" dirty="0"/>
              <a:t> </a:t>
            </a:r>
            <a:r>
              <a:rPr lang="ko-KR" altLang="en-US" sz="1200" dirty="0"/>
              <a:t>모델의 </a:t>
            </a:r>
            <a:r>
              <a:rPr lang="en-US" altLang="ko-KR" sz="1200" dirty="0"/>
              <a:t>predict </a:t>
            </a:r>
            <a:r>
              <a:rPr lang="ko-KR" altLang="en-US" sz="1200" dirty="0"/>
              <a:t>메서드를 호출하여 이 이미지에서 특성을 추출함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1B749-0533-41F9-BD76-5115A495CF54}"/>
              </a:ext>
            </a:extLst>
          </p:cNvPr>
          <p:cNvSpPr txBox="1"/>
          <p:nvPr/>
        </p:nvSpPr>
        <p:spPr>
          <a:xfrm>
            <a:off x="4547616" y="4359861"/>
            <a:ext cx="4596384" cy="6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추출된 특성의 크기는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(samples, 4, 4, 512)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이기에 완전 연결 분류기에 넣기 위해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(samples, 8192)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크기로 펼침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5174E-6472-4528-B3C0-BB4E0B42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3716"/>
            <a:ext cx="4735297" cy="3000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50080" y="-1524"/>
            <a:ext cx="4693920" cy="33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데이터 증식을 사용하지 않는 빠른 특성 추출</a:t>
            </a:r>
            <a:endParaRPr sz="1800" dirty="0"/>
          </a:p>
        </p:txBody>
      </p:sp>
      <p:sp>
        <p:nvSpPr>
          <p:cNvPr id="13" name="Google Shape;184;p32">
            <a:extLst>
              <a:ext uri="{FF2B5EF4-FFF2-40B4-BE49-F238E27FC236}">
                <a16:creationId xmlns:a16="http://schemas.microsoft.com/office/drawing/2014/main" id="{C231CD6A-5DF3-4C17-B0EC-146632E06D5A}"/>
              </a:ext>
            </a:extLst>
          </p:cNvPr>
          <p:cNvSpPr txBox="1">
            <a:spLocks/>
          </p:cNvSpPr>
          <p:nvPr/>
        </p:nvSpPr>
        <p:spPr>
          <a:xfrm>
            <a:off x="5242560" y="585216"/>
            <a:ext cx="3901440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200" dirty="0"/>
              <a:t>이제 여기서 완전 연결 분류기를 정의하고 저장된 데이터와 레이블을 사용하여 훈련함</a:t>
            </a:r>
            <a:r>
              <a:rPr lang="en-US" altLang="ko-KR" sz="1200" dirty="0"/>
              <a:t>.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/>
              <a:t>규제를 위해 </a:t>
            </a:r>
            <a:r>
              <a:rPr lang="ko-KR" altLang="en-US" sz="1200" dirty="0" err="1"/>
              <a:t>드롭아웃을</a:t>
            </a:r>
            <a:r>
              <a:rPr lang="ko-KR" altLang="en-US" sz="1200" dirty="0"/>
              <a:t> 사용함</a:t>
            </a:r>
            <a:r>
              <a:rPr lang="en-US" altLang="ko-KR" sz="1200" dirty="0"/>
              <a:t>.</a:t>
            </a:r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F74021-5EE6-463D-9210-1A671245A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563" y="1847850"/>
            <a:ext cx="4352437" cy="3295650"/>
          </a:xfrm>
          <a:prstGeom prst="rect">
            <a:avLst/>
          </a:prstGeom>
          <a:effectLst/>
        </p:spPr>
      </p:pic>
      <p:sp>
        <p:nvSpPr>
          <p:cNvPr id="14" name="Google Shape;184;p32">
            <a:extLst>
              <a:ext uri="{FF2B5EF4-FFF2-40B4-BE49-F238E27FC236}">
                <a16:creationId xmlns:a16="http://schemas.microsoft.com/office/drawing/2014/main" id="{541780A3-C453-498E-898F-80BA61455F25}"/>
              </a:ext>
            </a:extLst>
          </p:cNvPr>
          <p:cNvSpPr txBox="1">
            <a:spLocks/>
          </p:cNvSpPr>
          <p:nvPr/>
        </p:nvSpPr>
        <p:spPr>
          <a:xfrm>
            <a:off x="0" y="4344924"/>
            <a:ext cx="3901440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ko-KR" altLang="en-US" sz="1200" dirty="0"/>
              <a:t>개의 </a:t>
            </a:r>
            <a:r>
              <a:rPr lang="en-US" altLang="ko-KR" sz="1200" dirty="0"/>
              <a:t>Dense </a:t>
            </a:r>
            <a:r>
              <a:rPr lang="ko-KR" altLang="en-US" sz="1200" dirty="0"/>
              <a:t>층만 처리되면 되기 때문에 훈련이 매우 빠름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5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2;p36">
            <a:extLst>
              <a:ext uri="{FF2B5EF4-FFF2-40B4-BE49-F238E27FC236}">
                <a16:creationId xmlns:a16="http://schemas.microsoft.com/office/drawing/2014/main" id="{30C50CA7-523A-4124-B193-718ED2156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50080" y="-1524"/>
            <a:ext cx="4693920" cy="33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데이터 증식을 사용하지 않는 빠른 특성 추출</a:t>
            </a:r>
            <a:endParaRPr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C74EE-4C80-46F7-ADBE-D22565E08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905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C2948E-3C57-4ECF-A816-9CAB92EE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856" y="2571750"/>
            <a:ext cx="3332708" cy="21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84;p32">
            <a:extLst>
              <a:ext uri="{FF2B5EF4-FFF2-40B4-BE49-F238E27FC236}">
                <a16:creationId xmlns:a16="http://schemas.microsoft.com/office/drawing/2014/main" id="{959CD630-9BB5-4940-A3DE-9A3EDFA1CC8B}"/>
              </a:ext>
            </a:extLst>
          </p:cNvPr>
          <p:cNvSpPr txBox="1">
            <a:spLocks/>
          </p:cNvSpPr>
          <p:nvPr/>
        </p:nvSpPr>
        <p:spPr>
          <a:xfrm>
            <a:off x="5620512" y="2205512"/>
            <a:ext cx="3332708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/>
              <a:t>단순한 특성 추출 방식의 훈련 정확도와 검증 정확도</a:t>
            </a:r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0657C7-25BB-42DB-A1EA-945FB27BD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856" y="377569"/>
            <a:ext cx="3332708" cy="1937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Google Shape;184;p32">
            <a:extLst>
              <a:ext uri="{FF2B5EF4-FFF2-40B4-BE49-F238E27FC236}">
                <a16:creationId xmlns:a16="http://schemas.microsoft.com/office/drawing/2014/main" id="{D27A8B16-6E1E-44F0-98FA-EB2B1EF76C0A}"/>
              </a:ext>
            </a:extLst>
          </p:cNvPr>
          <p:cNvSpPr txBox="1">
            <a:spLocks/>
          </p:cNvSpPr>
          <p:nvPr/>
        </p:nvSpPr>
        <p:spPr>
          <a:xfrm>
            <a:off x="5620512" y="4656975"/>
            <a:ext cx="3332708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/>
              <a:t>단순한 특성 추출 방식의 훈련 손실과 검증 손실</a:t>
            </a:r>
            <a:endParaRPr lang="en-US" altLang="ko-KR" sz="1000" dirty="0"/>
          </a:p>
        </p:txBody>
      </p:sp>
      <p:sp>
        <p:nvSpPr>
          <p:cNvPr id="15" name="Google Shape;184;p32">
            <a:extLst>
              <a:ext uri="{FF2B5EF4-FFF2-40B4-BE49-F238E27FC236}">
                <a16:creationId xmlns:a16="http://schemas.microsoft.com/office/drawing/2014/main" id="{3D920379-5571-4037-9C2D-22B37E28A99F}"/>
              </a:ext>
            </a:extLst>
          </p:cNvPr>
          <p:cNvSpPr txBox="1">
            <a:spLocks/>
          </p:cNvSpPr>
          <p:nvPr/>
        </p:nvSpPr>
        <p:spPr>
          <a:xfrm>
            <a:off x="6096" y="3994134"/>
            <a:ext cx="5620512" cy="15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/>
              <a:t>약 </a:t>
            </a:r>
            <a:r>
              <a:rPr lang="en-US" altLang="ko-KR" sz="1100" dirty="0"/>
              <a:t>90%</a:t>
            </a:r>
            <a:r>
              <a:rPr lang="ko-KR" altLang="en-US" sz="1100" dirty="0"/>
              <a:t>의 검증 정확도에 도달하였고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이는 처음부터 훈련시킨 작은 모델에서 얻은 것보다 훨씬 좋음</a:t>
            </a:r>
            <a:r>
              <a:rPr lang="en-US" altLang="ko-KR" sz="1100" dirty="0"/>
              <a:t>. </a:t>
            </a:r>
            <a:r>
              <a:rPr lang="ko-KR" altLang="en-US" sz="1100" dirty="0"/>
              <a:t>하지만 이 그래프도 역시 </a:t>
            </a:r>
            <a:r>
              <a:rPr lang="ko-KR" altLang="en-US" sz="1100" dirty="0" err="1"/>
              <a:t>드롭아웃을</a:t>
            </a:r>
            <a:r>
              <a:rPr lang="ko-KR" altLang="en-US" sz="1100" dirty="0"/>
              <a:t> 사용했음에도 과대적합이 생김</a:t>
            </a:r>
            <a:r>
              <a:rPr lang="en-US" altLang="ko-KR" sz="1100" dirty="0"/>
              <a:t>. </a:t>
            </a:r>
            <a:r>
              <a:rPr lang="ko-KR" altLang="en-US" sz="1100" dirty="0"/>
              <a:t>여기서는 이제 작은 이미지 데이터셋에서 과대적합을 막는 방법</a:t>
            </a:r>
            <a:r>
              <a:rPr lang="en-US" altLang="ko-KR" sz="1100" dirty="0"/>
              <a:t>, </a:t>
            </a:r>
            <a:r>
              <a:rPr lang="ko-KR" altLang="en-US" sz="1100" dirty="0"/>
              <a:t>즉 </a:t>
            </a:r>
            <a:r>
              <a:rPr lang="ko-KR" altLang="en-US" sz="1100" b="1" dirty="0"/>
              <a:t>데이터 증식</a:t>
            </a:r>
            <a:r>
              <a:rPr lang="ko-KR" altLang="en-US" sz="1100" dirty="0"/>
              <a:t>을 사용하여 해결할 수 있음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8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1096</Words>
  <Application>Microsoft Office PowerPoint</Application>
  <PresentationFormat>화면 슬라이드 쇼(16:9)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Roboto Condensed Light</vt:lpstr>
      <vt:lpstr>Fira Sans Extra Condensed Medium</vt:lpstr>
      <vt:lpstr>Squada One</vt:lpstr>
      <vt:lpstr>Exo 2</vt:lpstr>
      <vt:lpstr>Arial</vt:lpstr>
      <vt:lpstr>Tech Newsletter by Slidesgo</vt:lpstr>
      <vt:lpstr>사전 훈련된 네트워크</vt:lpstr>
      <vt:lpstr>VGG 16 모델</vt:lpstr>
      <vt:lpstr>특성 추출</vt:lpstr>
      <vt:lpstr>PowerPoint 프레젠테이션</vt:lpstr>
      <vt:lpstr>PowerPoint 프레젠테이션</vt:lpstr>
      <vt:lpstr>PowerPoint 프레젠테이션</vt:lpstr>
      <vt:lpstr>데이터 증식을 사용하지 않는 빠른 특성 추출</vt:lpstr>
      <vt:lpstr>데이터 증식을 사용하지 않는 빠른 특성 추출</vt:lpstr>
      <vt:lpstr>데이터 증식을 사용하지 않는 빠른 특성 추출</vt:lpstr>
      <vt:lpstr>데이터 증식을 사용한 특성 추출</vt:lpstr>
      <vt:lpstr>데이터 증식을 사용한 특성 추출</vt:lpstr>
      <vt:lpstr>데이터 증식을 사용한 특성 추출</vt:lpstr>
      <vt:lpstr>미세 조정</vt:lpstr>
      <vt:lpstr>미세 조정</vt:lpstr>
      <vt:lpstr>미세 조정</vt:lpstr>
      <vt:lpstr>미세 조정</vt:lpstr>
      <vt:lpstr>미세 조정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이다빈</dc:creator>
  <cp:lastModifiedBy>mco345@naver.com</cp:lastModifiedBy>
  <cp:revision>13</cp:revision>
  <dcterms:modified xsi:type="dcterms:W3CDTF">2021-01-16T09:43:39Z</dcterms:modified>
</cp:coreProperties>
</file>