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66" r:id="rId3"/>
    <p:sldId id="291" r:id="rId4"/>
    <p:sldId id="292" r:id="rId5"/>
    <p:sldId id="295" r:id="rId6"/>
    <p:sldId id="293" r:id="rId7"/>
    <p:sldId id="294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60771"/>
            <a:ext cx="5125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i="1" dirty="0" smtClean="0">
                <a:solidFill>
                  <a:prstClr val="white"/>
                </a:solidFill>
              </a:rPr>
              <a:t>7.2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케라스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콜백과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텐서보드를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사용한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딥러닝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모델 검사와 모니터링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8806" y="3341077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7.2.1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모델의 훈련과정 제어하기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7.2.2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r>
              <a:rPr lang="ko-KR" altLang="en-US" sz="2000" dirty="0" smtClean="0">
                <a:solidFill>
                  <a:schemeClr val="bg1"/>
                </a:solidFill>
              </a:rPr>
              <a:t> 소개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텐서플로의</a:t>
            </a:r>
            <a:r>
              <a:rPr lang="ko-KR" altLang="en-US" sz="2000" dirty="0" smtClean="0">
                <a:solidFill>
                  <a:schemeClr val="bg1"/>
                </a:solidFill>
              </a:rPr>
              <a:t> 시각화 프레임워크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7.2.3 </a:t>
            </a:r>
            <a:r>
              <a:rPr lang="ko-KR" altLang="en-US" sz="2000" dirty="0" smtClean="0">
                <a:solidFill>
                  <a:schemeClr val="bg1"/>
                </a:solidFill>
              </a:rPr>
              <a:t>정리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6957" y="453647"/>
            <a:ext cx="4915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7.3.1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고급 구조 패턴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깊이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장점 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점별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합성곱을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 출력 채널을 합치고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공간 특성의 학습과 채널 방향 특성의 학습을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분리하는 효과를 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2" y="1310133"/>
            <a:ext cx="4256487" cy="47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얼마나 많은 층을 쌓아야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층마다 얼마나 많은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유닛이나</a:t>
            </a:r>
            <a:r>
              <a:rPr lang="ko-KR" altLang="en-US" sz="2000" dirty="0" smtClean="0">
                <a:solidFill>
                  <a:schemeClr val="bg1"/>
                </a:solidFill>
              </a:rPr>
              <a:t> 필터를 두어야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relu</a:t>
            </a:r>
            <a:r>
              <a:rPr lang="ko-KR" altLang="en-US" sz="2000" dirty="0" smtClean="0">
                <a:solidFill>
                  <a:schemeClr val="bg1"/>
                </a:solidFill>
              </a:rPr>
              <a:t>함수를 사용해야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어떤 층 뒤에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BatchNormalization</a:t>
            </a:r>
            <a:r>
              <a:rPr lang="ko-KR" altLang="en-US" sz="2000" dirty="0" smtClean="0">
                <a:solidFill>
                  <a:schemeClr val="bg1"/>
                </a:solidFill>
              </a:rPr>
              <a:t>을 사용해야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드롭아웃은</a:t>
            </a:r>
            <a:r>
              <a:rPr lang="ko-KR" altLang="en-US" sz="2000" dirty="0" smtClean="0">
                <a:solidFill>
                  <a:schemeClr val="bg1"/>
                </a:solidFill>
              </a:rPr>
              <a:t> 얼마나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해야할지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7164" y="2653902"/>
            <a:ext cx="100865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일련의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선택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선택된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하이퍼파라미터로</a:t>
            </a:r>
            <a:r>
              <a:rPr lang="ko-KR" altLang="en-US" sz="2000" dirty="0" smtClean="0">
                <a:solidFill>
                  <a:schemeClr val="bg1"/>
                </a:solidFill>
              </a:rPr>
              <a:t> 모델을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만듬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 데이터에 학습하고 검증 데이터에서 최종 성능을 측정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다음으로 시도할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</a:rPr>
              <a:t>선택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이 과정을 반복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마지막으로 테스트 데이터에서 성능을 측정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주어진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하이퍼파라미터에서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얻은 검증 성능을 사용하여 다음 번에 시도할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선택하는 알고리즘이 이 과정의 핵심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모델의 가중치를 훈련하는 것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업데이트하는 것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 앙상블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049862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가장 좋은 결과를 얻을 수 있는 또 다른 강력한 기법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여러 개 다른 모델의 예측을 합쳐서 더 좋은 예측을 만듦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쉬운 방법 ▶ 추론할 때 나온 예측을 평균 내는 것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6" y="3771133"/>
            <a:ext cx="8777407" cy="24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 앙상블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223" y="4551984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앙상블이 잘 작동하게 만드는 핵심은 분류기의 다양성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▶ 앙상블의 핵심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23" y="1633913"/>
            <a:ext cx="9716337" cy="2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489286"/>
            <a:ext cx="3559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7.3.4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정리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고성능 심층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컨브넷을</a:t>
            </a:r>
            <a:r>
              <a:rPr lang="ko-KR" altLang="en-US" sz="2000" dirty="0" smtClean="0">
                <a:solidFill>
                  <a:schemeClr val="bg1"/>
                </a:solidFill>
              </a:rPr>
              <a:t> 만들려면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잔차연결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배치 정규화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깊이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사용해야 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심층 네트워크를 만들 때 많은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하이퍼파라미터와</a:t>
            </a:r>
            <a:r>
              <a:rPr lang="ko-KR" altLang="en-US" sz="2000" dirty="0" smtClean="0">
                <a:solidFill>
                  <a:schemeClr val="bg1"/>
                </a:solidFill>
              </a:rPr>
              <a:t> 네트워크 구조를 선택해야 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머신러닝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경연 대회에서 우수한 성적을 내려면 대규모로 모델을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앙상블하게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되는데 최적화가 잘된 가중평균으로 만든 앙상블은 보통 충분히 좋은 결과를 만듭니다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9406" y="431936"/>
            <a:ext cx="3416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smtClean="0">
                <a:solidFill>
                  <a:prstClr val="white"/>
                </a:solidFill>
              </a:rPr>
              <a:t>요약</a:t>
            </a:r>
            <a:endParaRPr lang="en-US" altLang="ko-KR" sz="4400" i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806" y="1992853"/>
            <a:ext cx="10086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임의의 층 그래프를 구성하는 모델을 만드는 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층을 재사용하는 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가중치 공유</a:t>
            </a:r>
            <a:r>
              <a:rPr lang="en-US" altLang="ko-KR" sz="2000" dirty="0" smtClean="0">
                <a:solidFill>
                  <a:schemeClr val="bg1"/>
                </a:solidFill>
              </a:rPr>
              <a:t>),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bg1"/>
                </a:solidFill>
              </a:rPr>
              <a:t> 함수 방식으로 모델을 모니터링하고 모델 상태를 바탕으로 작업을 수행합니다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훈련하는 동안 모델을 모니터링하고 모델 상태를 바탕으로 작업을 수행합니다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텐서보드를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측정 지표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활성화 출력의 히스토그램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임베딩</a:t>
            </a:r>
            <a:r>
              <a:rPr lang="ko-KR" altLang="en-US" sz="2000" dirty="0" smtClean="0">
                <a:solidFill>
                  <a:schemeClr val="bg1"/>
                </a:solidFill>
              </a:rPr>
              <a:t> 공간을 시각화합니다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배치 정규화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깊이별</a:t>
            </a:r>
            <a:r>
              <a:rPr lang="ko-KR" altLang="en-US" sz="2000" dirty="0" smtClean="0">
                <a:solidFill>
                  <a:schemeClr val="bg1"/>
                </a:solidFill>
              </a:rPr>
              <a:t>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잔차</a:t>
            </a:r>
            <a:r>
              <a:rPr lang="ko-KR" altLang="en-US" sz="2000" dirty="0" smtClean="0">
                <a:solidFill>
                  <a:schemeClr val="bg1"/>
                </a:solidFill>
              </a:rPr>
              <a:t> 연결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</a:t>
            </a:r>
            <a:r>
              <a:rPr lang="ko-KR" altLang="en-US" sz="2000" dirty="0" smtClean="0">
                <a:solidFill>
                  <a:schemeClr val="bg1"/>
                </a:solidFill>
              </a:rPr>
              <a:t> 최적화와 모델 앙상블을 사용하는 이유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1209" y="241232"/>
            <a:ext cx="4876091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smtClean="0">
                <a:solidFill>
                  <a:prstClr val="white"/>
                </a:solidFill>
              </a:rPr>
              <a:t>7.2.1</a:t>
            </a:r>
            <a:r>
              <a:rPr lang="ko-KR" altLang="en-US" sz="3600" i="1" dirty="0">
                <a:solidFill>
                  <a:prstClr val="white"/>
                </a:solidFill>
              </a:rPr>
              <a:t> </a:t>
            </a:r>
            <a:r>
              <a:rPr lang="ko-KR" altLang="en-US" sz="3600" i="1" dirty="0" err="1">
                <a:solidFill>
                  <a:prstClr val="white"/>
                </a:solidFill>
              </a:rPr>
              <a:t>콜백을</a:t>
            </a:r>
            <a:r>
              <a:rPr lang="ko-KR" altLang="en-US" sz="3600" i="1" dirty="0">
                <a:solidFill>
                  <a:prstClr val="white"/>
                </a:solidFill>
              </a:rPr>
              <a:t> 사용하여 모델의 훈련과정 제어하기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8806" y="3225525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▶ 모델 </a:t>
            </a:r>
            <a:r>
              <a:rPr lang="en-US" altLang="ko-KR" sz="2000" dirty="0" smtClean="0">
                <a:solidFill>
                  <a:schemeClr val="bg1"/>
                </a:solidFill>
              </a:rPr>
              <a:t>fit()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메서드가</a:t>
            </a:r>
            <a:r>
              <a:rPr lang="ko-KR" altLang="en-US" sz="2000" dirty="0" smtClean="0">
                <a:solidFill>
                  <a:schemeClr val="bg1"/>
                </a:solidFill>
              </a:rPr>
              <a:t> 호출될 때 전달되는 객체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 체크포인트 저장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조기 종료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훈련하는 동안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2000" dirty="0" smtClean="0">
                <a:solidFill>
                  <a:schemeClr val="bg1"/>
                </a:solidFill>
              </a:rPr>
              <a:t> 값을 동적으로 조정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훈련과 검증 지표를 로그에 기록하거나 모델이 학습한 표현이 업데이트될 때마다 시각화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94" y="319386"/>
            <a:ext cx="4473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err="1" smtClean="0">
                <a:solidFill>
                  <a:prstClr val="white"/>
                </a:solidFill>
              </a:rPr>
              <a:t>ModelCheckpoint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 &amp;</a:t>
            </a:r>
          </a:p>
          <a:p>
            <a:pPr algn="ctr">
              <a:lnSpc>
                <a:spcPct val="150000"/>
              </a:lnSpc>
            </a:pPr>
            <a:r>
              <a:rPr lang="en-US" altLang="ko-KR" sz="3600" i="1" dirty="0" err="1" smtClean="0">
                <a:solidFill>
                  <a:prstClr val="white"/>
                </a:solidFill>
              </a:rPr>
              <a:t>EarlyStopping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콜백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06" y="3094894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EarlyStopping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sz="2000" dirty="0" smtClean="0">
                <a:solidFill>
                  <a:schemeClr val="bg1"/>
                </a:solidFill>
              </a:rPr>
              <a:t> ▶ 정해진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에포크</a:t>
            </a:r>
            <a:r>
              <a:rPr lang="ko-KR" altLang="en-US" sz="2000" dirty="0" smtClean="0">
                <a:solidFill>
                  <a:schemeClr val="bg1"/>
                </a:solidFill>
              </a:rPr>
              <a:t> 동안 모니터링 지표가 향상되지 않을 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훈련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을 </a:t>
            </a:r>
            <a:r>
              <a:rPr lang="ko-KR" altLang="en-US" sz="2000" dirty="0">
                <a:solidFill>
                  <a:schemeClr val="bg1"/>
                </a:solidFill>
              </a:rPr>
              <a:t>중지할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과대적합이 시작되자마자 훈련을 중지할 수 있음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602" y="422798"/>
            <a:ext cx="480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err="1" smtClean="0">
                <a:solidFill>
                  <a:prstClr val="white"/>
                </a:solidFill>
              </a:rPr>
              <a:t>ReduceLROnPlateau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806" y="3094894"/>
            <a:ext cx="1008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검증 손실이 향상되지 않을 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학습률을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작게 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손실곡선이 평탄할 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학습률을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작게 하거나 크게 하면 훈련 도중 지역 최솟값에서 효과적으로 빠져나올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2765" y="431936"/>
            <a:ext cx="4683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자신만의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콜백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만들기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15" y="2027233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Keras.callbacks.Callback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클래스를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상속받아 구현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호출될 여러 지점을 나타내기 위해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약속된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메스트를</a:t>
            </a:r>
            <a:r>
              <a:rPr lang="ko-KR" altLang="en-US" sz="2000" dirty="0" smtClean="0">
                <a:solidFill>
                  <a:schemeClr val="bg1"/>
                </a:solidFill>
              </a:rPr>
              <a:t>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&gt;&gt;&gt;&gt;&gt;&gt;&gt;&gt;&gt;&gt;&gt;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ㅇ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02" y="1591040"/>
            <a:ext cx="5608490" cy="300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66" y="5034940"/>
            <a:ext cx="583964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584" y="107112"/>
            <a:ext cx="4725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smtClean="0">
                <a:solidFill>
                  <a:prstClr val="white"/>
                </a:solidFill>
              </a:rPr>
              <a:t>7.2.2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텐서보드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소개 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i="1" dirty="0" err="1" smtClean="0">
                <a:solidFill>
                  <a:prstClr val="white"/>
                </a:solidFill>
              </a:rPr>
              <a:t>텐서플로의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시각화</a:t>
            </a:r>
            <a:endParaRPr lang="en-US" altLang="ko-KR" sz="36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프레임워크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135" y="3312446"/>
            <a:ext cx="1008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훈련하는 동안 측정 지표를 시각적으로 모니터링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모델구조를 시각화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활성화 출력과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그래디언트의</a:t>
            </a:r>
            <a:r>
              <a:rPr lang="ko-KR" altLang="en-US" sz="2000" dirty="0" smtClean="0">
                <a:solidFill>
                  <a:schemeClr val="bg1"/>
                </a:solidFill>
              </a:rPr>
              <a:t> 히스토그램을 그림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3D</a:t>
            </a:r>
            <a:r>
              <a:rPr lang="ko-KR" altLang="en-US" sz="2000" dirty="0" smtClean="0">
                <a:solidFill>
                  <a:schemeClr val="bg1"/>
                </a:solidFill>
              </a:rPr>
              <a:t>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임베딩을</a:t>
            </a:r>
            <a:r>
              <a:rPr lang="ko-KR" altLang="en-US" sz="2000" dirty="0" smtClean="0">
                <a:solidFill>
                  <a:schemeClr val="bg1"/>
                </a:solidFill>
              </a:rPr>
              <a:t> 표현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2602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7.2.3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정리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케라스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콜백은</a:t>
            </a:r>
            <a:r>
              <a:rPr lang="ko-KR" altLang="en-US" sz="2000" dirty="0">
                <a:solidFill>
                  <a:schemeClr val="bg1"/>
                </a:solidFill>
              </a:rPr>
              <a:t> 훈련하는 동안 모델을 </a:t>
            </a:r>
            <a:r>
              <a:rPr lang="ko-KR" altLang="en-US" sz="2000" dirty="0" smtClean="0">
                <a:solidFill>
                  <a:schemeClr val="bg1"/>
                </a:solidFill>
              </a:rPr>
              <a:t>모니터링하고 모델 </a:t>
            </a:r>
            <a:r>
              <a:rPr lang="ko-KR" altLang="en-US" sz="2000" dirty="0">
                <a:solidFill>
                  <a:schemeClr val="bg1"/>
                </a:solidFill>
              </a:rPr>
              <a:t>상태를 바탕으로 자동으로 작업을 수행하는 손쉬운 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방법임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텐서플로를</a:t>
            </a:r>
            <a:r>
              <a:rPr lang="ko-KR" altLang="en-US" sz="2000" dirty="0">
                <a:solidFill>
                  <a:schemeClr val="bg1"/>
                </a:solidFill>
              </a:rPr>
              <a:t> 사용하면 </a:t>
            </a:r>
            <a:r>
              <a:rPr lang="ko-KR" altLang="en-US" sz="2000" dirty="0" err="1">
                <a:solidFill>
                  <a:schemeClr val="bg1"/>
                </a:solidFill>
              </a:rPr>
              <a:t>텐서보드를</a:t>
            </a:r>
            <a:r>
              <a:rPr lang="ko-KR" altLang="en-US" sz="2000" dirty="0">
                <a:solidFill>
                  <a:schemeClr val="bg1"/>
                </a:solidFill>
              </a:rPr>
              <a:t> 이용하여 모델 상황을 브라우저에서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시각화할 </a:t>
            </a:r>
            <a:r>
              <a:rPr lang="ko-KR" altLang="en-US" sz="2000" dirty="0">
                <a:solidFill>
                  <a:schemeClr val="bg1"/>
                </a:solidFill>
              </a:rPr>
              <a:t>수 </a:t>
            </a:r>
            <a:r>
              <a:rPr lang="ko-KR" altLang="en-US" sz="2000" dirty="0" smtClean="0">
                <a:solidFill>
                  <a:schemeClr val="bg1"/>
                </a:solidFill>
              </a:rPr>
              <a:t>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 (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dirty="0" smtClean="0">
                <a:solidFill>
                  <a:schemeClr val="bg1"/>
                </a:solidFill>
              </a:rPr>
              <a:t> 모델에서는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 사용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52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모델의 성능을 최대로 끌어올리기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4123595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최고의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4000" dirty="0" smtClean="0">
                <a:solidFill>
                  <a:schemeClr val="bg1"/>
                </a:solidFill>
              </a:rPr>
              <a:t> 모델을 만들 수 있는 기법</a:t>
            </a:r>
            <a:r>
              <a:rPr lang="en-US" altLang="ko-KR" sz="4000" dirty="0" smtClean="0">
                <a:solidFill>
                  <a:schemeClr val="bg1"/>
                </a:solidFill>
              </a:rPr>
              <a:t>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6957" y="453647"/>
            <a:ext cx="4915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7.3.1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고급 구조 패턴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배치정규화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정규화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757" y="4894184"/>
            <a:ext cx="10896571" cy="428686"/>
            <a:chOff x="582415" y="5073803"/>
            <a:chExt cx="11469701" cy="4286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415" y="5073804"/>
              <a:ext cx="7954485" cy="42868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6900" y="5073803"/>
              <a:ext cx="3515216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502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동라스틱</cp:lastModifiedBy>
  <cp:revision>50</cp:revision>
  <dcterms:created xsi:type="dcterms:W3CDTF">2019-10-10T04:32:21Z</dcterms:created>
  <dcterms:modified xsi:type="dcterms:W3CDTF">2021-01-23T10:17:20Z</dcterms:modified>
</cp:coreProperties>
</file>