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7" r:id="rId3"/>
    <p:sldId id="288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03" r:id="rId14"/>
    <p:sldId id="315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05550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1.1 </a:t>
            </a:r>
            <a:r>
              <a:rPr lang="ko-KR" altLang="en-US" sz="2800" b="1" dirty="0">
                <a:solidFill>
                  <a:prstClr val="white"/>
                </a:solidFill>
              </a:rPr>
              <a:t>인공지능과 머신 러닝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딥러닝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1.1.3 </a:t>
            </a:r>
            <a:r>
              <a:rPr lang="ko-KR" altLang="en-US" sz="2000" b="1" i="1" dirty="0">
                <a:solidFill>
                  <a:prstClr val="white"/>
                </a:solidFill>
              </a:rPr>
              <a:t>데이터에서 표현을 학습하기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954187"/>
            <a:ext cx="5086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X&gt;0 </a:t>
            </a:r>
            <a:r>
              <a:rPr lang="ko-KR" altLang="en-US" dirty="0">
                <a:solidFill>
                  <a:schemeClr val="bg1"/>
                </a:solidFill>
              </a:rPr>
              <a:t>인 것은 빨간색 포인트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X&lt;0 </a:t>
            </a:r>
            <a:r>
              <a:rPr lang="ko-KR" altLang="en-US" dirty="0">
                <a:solidFill>
                  <a:schemeClr val="bg1"/>
                </a:solidFill>
              </a:rPr>
              <a:t>인 것은 흰색 포인트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직접 좌표 변환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시스템적으로 가능한 여러 좌표 변환을 찾아서 포인트 중 몇 퍼센트가 정확히 분류되었는지를 피드백으로 사용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머신 러닝을 하고 있는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학습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더 나은 표현을 찾는 자동화된 과정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모든 머신 러닝 알고리즘은 데이터를 유용한 표현으로 바꾸는 이런 변환을 자동으로 찾음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가설공간을 사전에 정의하고 피드백 신호의 도움을 받아 입력 데이터에 유용한 변환을 찾는 것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924EF-F6DE-4052-9B4D-54D5E878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5" y="2181156"/>
            <a:ext cx="1800000" cy="183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5DA5AA-F5C3-4D43-9714-47A79E5A7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27" y="999600"/>
            <a:ext cx="1800000" cy="1820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42B6B-741D-4E63-8B79-990656809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327" y="4037710"/>
            <a:ext cx="1800000" cy="181254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6465B2-95D2-47DC-A945-9A4D9B86FEB0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364725" y="1909945"/>
            <a:ext cx="1158602" cy="118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FD4A28-1FF4-4FF7-A6A5-C1CA52A809F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364725" y="3098381"/>
            <a:ext cx="1158602" cy="184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54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1.1.4 </a:t>
            </a:r>
            <a:r>
              <a:rPr lang="ko-KR" altLang="en-US" sz="2000" b="1" i="1" dirty="0" err="1">
                <a:solidFill>
                  <a:prstClr val="white"/>
                </a:solidFill>
              </a:rPr>
              <a:t>딥러닝에서</a:t>
            </a:r>
            <a:r>
              <a:rPr lang="ko-KR" altLang="en-US" sz="2000" b="1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‘</a:t>
            </a:r>
            <a:r>
              <a:rPr lang="ko-KR" altLang="en-US" sz="2000" b="1" i="1" dirty="0">
                <a:solidFill>
                  <a:prstClr val="white"/>
                </a:solidFill>
              </a:rPr>
              <a:t>딥</a:t>
            </a:r>
            <a:r>
              <a:rPr lang="en-US" altLang="ko-KR" sz="2000" b="1" i="1" dirty="0">
                <a:solidFill>
                  <a:prstClr val="white"/>
                </a:solidFill>
              </a:rPr>
              <a:t>’ </a:t>
            </a:r>
            <a:r>
              <a:rPr lang="ko-KR" altLang="en-US" sz="2000" b="1" i="1" dirty="0">
                <a:solidFill>
                  <a:prstClr val="white"/>
                </a:solidFill>
              </a:rPr>
              <a:t>이란 무엇일까</a:t>
            </a:r>
            <a:r>
              <a:rPr lang="en-US" altLang="ko-KR" sz="2000" b="1" i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9294" y="1136793"/>
            <a:ext cx="10100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딥러닝의</a:t>
            </a:r>
            <a:r>
              <a:rPr lang="ko-KR" altLang="en-US" sz="2000" dirty="0">
                <a:solidFill>
                  <a:schemeClr val="bg1"/>
                </a:solidFill>
              </a:rPr>
              <a:t> 딥</a:t>
            </a:r>
            <a:r>
              <a:rPr lang="en-US" altLang="ko-KR" sz="2000" dirty="0">
                <a:solidFill>
                  <a:schemeClr val="bg1"/>
                </a:solidFill>
              </a:rPr>
              <a:t>(deep)</a:t>
            </a:r>
            <a:r>
              <a:rPr lang="ko-KR" altLang="en-US" sz="2000" dirty="0">
                <a:solidFill>
                  <a:schemeClr val="bg1"/>
                </a:solidFill>
              </a:rPr>
              <a:t>은 어떤 깊은 통찰을 얻을 수 있다는 것을 의미하지 않음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연속된 층으로 표현을 학습한다는 개념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5984E-9B28-49C5-AB50-97302A05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12" y="2393073"/>
            <a:ext cx="5734850" cy="3191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8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1.1.5 </a:t>
            </a:r>
            <a:r>
              <a:rPr lang="ko-KR" altLang="en-US" sz="2000" b="1" i="1" dirty="0" err="1">
                <a:solidFill>
                  <a:prstClr val="white"/>
                </a:solidFill>
              </a:rPr>
              <a:t>딥러닝의</a:t>
            </a:r>
            <a:r>
              <a:rPr lang="ko-KR" altLang="en-US" sz="2000" b="1" i="1" dirty="0">
                <a:solidFill>
                  <a:prstClr val="white"/>
                </a:solidFill>
              </a:rPr>
              <a:t> 작동 원리 이해하기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6864" y="1002632"/>
            <a:ext cx="50650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층에서 입력 데이터가 처리되는 상세 내용은 일련의 숫자로 이루어진 층의 가중치에 저장되어 있음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학습은 주어진 입력을 정확한 타깃에 매핑하기 위해 신경망의 모든 층에 있는 가중치 값을 찾는 것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손실함수는 신경망이 한 샘플에 대해 얼마나 잘 예측했는지를 측정하고 점수를 계산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이 점수를 피드백 신호로 사용하여 손실 점수가 감소되는 방향으로 가중치 값을 수정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bg1"/>
                </a:solidFill>
              </a:rPr>
              <a:t>딥러닝의</a:t>
            </a:r>
            <a:r>
              <a:rPr lang="ko-KR" altLang="en-US" sz="1500" dirty="0">
                <a:solidFill>
                  <a:schemeClr val="bg1"/>
                </a:solidFill>
              </a:rPr>
              <a:t> 핵심 알고리즘인 </a:t>
            </a:r>
            <a:r>
              <a:rPr lang="ko-KR" altLang="en-US" sz="1500" dirty="0" err="1">
                <a:solidFill>
                  <a:schemeClr val="bg1"/>
                </a:solidFill>
              </a:rPr>
              <a:t>역전파</a:t>
            </a:r>
            <a:r>
              <a:rPr lang="ko-KR" altLang="en-US" sz="1500" dirty="0">
                <a:solidFill>
                  <a:schemeClr val="bg1"/>
                </a:solidFill>
              </a:rPr>
              <a:t> 알고리즘을 구현한 </a:t>
            </a:r>
            <a:r>
              <a:rPr lang="ko-KR" altLang="en-US" sz="1500" dirty="0" err="1">
                <a:solidFill>
                  <a:schemeClr val="bg1"/>
                </a:solidFill>
              </a:rPr>
              <a:t>옵티마이저가</a:t>
            </a:r>
            <a:r>
              <a:rPr lang="ko-KR" altLang="en-US" sz="1500" dirty="0">
                <a:solidFill>
                  <a:schemeClr val="bg1"/>
                </a:solidFill>
              </a:rPr>
              <a:t> 담당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초기에는 가중치가 </a:t>
            </a:r>
            <a:r>
              <a:rPr lang="ko-KR" altLang="en-US" sz="1500" dirty="0" err="1">
                <a:solidFill>
                  <a:schemeClr val="bg1"/>
                </a:solidFill>
              </a:rPr>
              <a:t>랜덤한</a:t>
            </a:r>
            <a:r>
              <a:rPr lang="ko-KR" altLang="en-US" sz="1500" dirty="0">
                <a:solidFill>
                  <a:schemeClr val="bg1"/>
                </a:solidFill>
              </a:rPr>
              <a:t> 값으로 할당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학습을 하면서 가중치가 조금씩 올바른 방향으로 조정되고 손실 점수가 감소 </a:t>
            </a:r>
            <a:r>
              <a:rPr lang="en-US" altLang="ko-KR" sz="1500" dirty="0">
                <a:solidFill>
                  <a:schemeClr val="bg1"/>
                </a:solidFill>
              </a:rPr>
              <a:t>-&gt;</a:t>
            </a:r>
            <a:r>
              <a:rPr lang="ko-KR" altLang="en-US" sz="1500" dirty="0">
                <a:solidFill>
                  <a:schemeClr val="bg1"/>
                </a:solidFill>
              </a:rPr>
              <a:t>훈련 반복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학습을 충분한 횟수만큼 반복하면 손실 함수를 최소화하는 가중치 값을 산출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B2CC3-D59A-45C3-99DD-53B22C97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3" y="1134040"/>
            <a:ext cx="5065054" cy="43426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67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38392"/>
            <a:ext cx="5758894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i="1" dirty="0">
                <a:solidFill>
                  <a:prstClr val="white"/>
                </a:solidFill>
              </a:rPr>
              <a:t>1.1.6 </a:t>
            </a:r>
            <a:r>
              <a:rPr lang="ko-KR" altLang="en-US" sz="2500" b="1" i="1" dirty="0">
                <a:solidFill>
                  <a:prstClr val="white"/>
                </a:solidFill>
              </a:rPr>
              <a:t>지금까지 </a:t>
            </a:r>
            <a:r>
              <a:rPr lang="ko-KR" altLang="en-US" sz="2500" b="1" i="1" dirty="0" err="1">
                <a:solidFill>
                  <a:prstClr val="white"/>
                </a:solidFill>
              </a:rPr>
              <a:t>딥러닝의</a:t>
            </a:r>
            <a:r>
              <a:rPr lang="ko-KR" altLang="en-US" sz="2500" b="1" i="1" dirty="0">
                <a:solidFill>
                  <a:prstClr val="white"/>
                </a:solidFill>
              </a:rPr>
              <a:t> 성과</a:t>
            </a:r>
            <a:endParaRPr lang="en-US" altLang="ko-KR" sz="2500" b="1" i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978073" y="1079630"/>
            <a:ext cx="88593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사람과 비슷한 수준의 이미지 분류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사람과 비슷한 수준의 음성 인식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사람과 비슷한 수준의 필기 인식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향상된 기계 번역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향상된 </a:t>
            </a:r>
            <a:r>
              <a:rPr lang="en-US" altLang="ko-KR" sz="1400" dirty="0">
                <a:solidFill>
                  <a:schemeClr val="bg1"/>
                </a:solidFill>
              </a:rPr>
              <a:t>TTS(Text-To-Speech) </a:t>
            </a:r>
            <a:r>
              <a:rPr lang="ko-KR" altLang="en-US" sz="1400" dirty="0">
                <a:solidFill>
                  <a:schemeClr val="bg1"/>
                </a:solidFill>
              </a:rPr>
              <a:t>변환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구글 </a:t>
            </a:r>
            <a:r>
              <a:rPr lang="ko-KR" altLang="en-US" sz="1400" dirty="0" err="1">
                <a:solidFill>
                  <a:schemeClr val="bg1"/>
                </a:solidFill>
              </a:rPr>
              <a:t>나우</a:t>
            </a:r>
            <a:r>
              <a:rPr lang="en-US" altLang="ko-KR" sz="1400" dirty="0">
                <a:solidFill>
                  <a:schemeClr val="bg1"/>
                </a:solidFill>
              </a:rPr>
              <a:t>(Now)</a:t>
            </a:r>
            <a:r>
              <a:rPr lang="ko-KR" altLang="en-US" sz="1400" dirty="0">
                <a:solidFill>
                  <a:schemeClr val="bg1"/>
                </a:solidFill>
              </a:rPr>
              <a:t>와 아마존 </a:t>
            </a:r>
            <a:r>
              <a:rPr lang="ko-KR" altLang="en-US" sz="1400" dirty="0" err="1">
                <a:solidFill>
                  <a:schemeClr val="bg1"/>
                </a:solidFill>
              </a:rPr>
              <a:t>알렉사</a:t>
            </a:r>
            <a:r>
              <a:rPr lang="en-US" altLang="ko-KR" sz="1400" dirty="0">
                <a:solidFill>
                  <a:schemeClr val="bg1"/>
                </a:solidFill>
              </a:rPr>
              <a:t>(Alexa)</a:t>
            </a:r>
            <a:r>
              <a:rPr lang="ko-KR" altLang="en-US" sz="1400" dirty="0">
                <a:solidFill>
                  <a:schemeClr val="bg1"/>
                </a:solidFill>
              </a:rPr>
              <a:t>같은 디지털 비서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사람과 비슷한 수준의 자율 주행 능력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구글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바이두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빙에서 사용하는 향상된 광고 </a:t>
            </a:r>
            <a:r>
              <a:rPr lang="ko-KR" altLang="en-US" sz="1400" dirty="0" err="1">
                <a:solidFill>
                  <a:schemeClr val="bg1"/>
                </a:solidFill>
              </a:rPr>
              <a:t>타게팅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향상된 웹 검색 엔진의 결과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자연어 질문에 대답하는 능력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사람을 능가하는 바둑 실력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1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21298" y="271716"/>
            <a:ext cx="575889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1.1.7 </a:t>
            </a:r>
            <a:r>
              <a:rPr lang="ko-KR" altLang="en-US" sz="2000" b="1" i="1" dirty="0">
                <a:solidFill>
                  <a:prstClr val="white"/>
                </a:solidFill>
              </a:rPr>
              <a:t>단기간의 과대 선전을 믿지 말자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978073" y="1120676"/>
            <a:ext cx="88593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단기간에 많이 성장할 것이라고 큰 기대를 하는 것은 위험함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신뢰할 만한 대화 시스템이나 사람 수준의 기계 번역 그리고 사람 수준의 자연어 이해처럼 더 많은 것이 오랫동안 어려운 문제로 남아있음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사람 수준의 일반 지능에 관한 이야기는 심각하게 다루지 않는 것이 좋음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이미 두번의 </a:t>
            </a:r>
            <a:r>
              <a:rPr lang="en-US" altLang="ko-KR" sz="1600" dirty="0">
                <a:solidFill>
                  <a:schemeClr val="bg1"/>
                </a:solidFill>
              </a:rPr>
              <a:t>AI </a:t>
            </a:r>
            <a:r>
              <a:rPr lang="ko-KR" altLang="en-US" sz="1600" dirty="0">
                <a:solidFill>
                  <a:schemeClr val="bg1"/>
                </a:solidFill>
              </a:rPr>
              <a:t>겨울을 겪었음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현재 </a:t>
            </a:r>
            <a:r>
              <a:rPr lang="en-US" altLang="ko-KR" sz="1600" dirty="0">
                <a:solidFill>
                  <a:schemeClr val="bg1"/>
                </a:solidFill>
              </a:rPr>
              <a:t>AI</a:t>
            </a:r>
            <a:r>
              <a:rPr lang="ko-KR" altLang="en-US" sz="1600" dirty="0">
                <a:solidFill>
                  <a:schemeClr val="bg1"/>
                </a:solidFill>
              </a:rPr>
              <a:t>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과대 선전과 실망의 세 번째 사이클을 목격하고 있는지도 모름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단기간의 기대를 </a:t>
            </a:r>
            <a:r>
              <a:rPr lang="ko-KR" altLang="en-US" sz="1600" dirty="0" err="1">
                <a:solidFill>
                  <a:schemeClr val="bg1"/>
                </a:solidFill>
              </a:rPr>
              <a:t>누그러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뜨리고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딥러닝이</a:t>
            </a:r>
            <a:r>
              <a:rPr lang="ko-KR" altLang="en-US" sz="1600" dirty="0">
                <a:solidFill>
                  <a:schemeClr val="bg1"/>
                </a:solidFill>
              </a:rPr>
              <a:t> 할 수 있는 것과 할 수 없는 것에 대해 명확히 이해 하는 것이 좋음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A2096-29AF-452A-947D-01D432EB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29" y="2735805"/>
            <a:ext cx="4834183" cy="15130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5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93307" y="191277"/>
            <a:ext cx="57588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1.1.8 AI</a:t>
            </a:r>
            <a:r>
              <a:rPr lang="ko-KR" altLang="en-US" sz="2800" b="1" i="1" dirty="0">
                <a:solidFill>
                  <a:prstClr val="white"/>
                </a:solidFill>
              </a:rPr>
              <a:t>에 대한 전망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978073" y="1079630"/>
            <a:ext cx="88593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단기간의 기대는 비현실적일지도 모르지만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장기적인 전망은 매우 밝음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의료진단에서부터 디지털 비서까지 여러 중요한 문제에 </a:t>
            </a:r>
            <a:r>
              <a:rPr lang="ko-KR" altLang="en-US" dirty="0" err="1">
                <a:solidFill>
                  <a:schemeClr val="bg1"/>
                </a:solidFill>
              </a:rPr>
              <a:t>딥러닝을</a:t>
            </a:r>
            <a:r>
              <a:rPr lang="ko-KR" altLang="en-US" dirty="0">
                <a:solidFill>
                  <a:schemeClr val="bg1"/>
                </a:solidFill>
              </a:rPr>
              <a:t> 적용하기 시작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대부분의 일반 의사들은 아직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en-US" dirty="0">
                <a:solidFill>
                  <a:schemeClr val="bg1"/>
                </a:solidFill>
              </a:rPr>
              <a:t>를 사용하지 않고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회계사들도 마찬가지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en-US" dirty="0">
                <a:solidFill>
                  <a:schemeClr val="bg1"/>
                </a:solidFill>
              </a:rPr>
              <a:t>는 우리가 일하고 생각하고 생활하는 것의 중심에 들어오지 않음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멀지 않은 미래에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en-US" dirty="0">
                <a:solidFill>
                  <a:schemeClr val="bg1"/>
                </a:solidFill>
              </a:rPr>
              <a:t>는 우리 생활의 중심이 될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이런 과정에서 새로운 </a:t>
            </a: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겨울이 올 수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단기간의 과대 선전을 믿지 말고 장기 비전을 믿어야 함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0" y="271716"/>
            <a:ext cx="60179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 </a:t>
            </a:r>
            <a:r>
              <a:rPr lang="ko-KR" altLang="en-US" sz="2000" b="1" i="1" dirty="0">
                <a:solidFill>
                  <a:prstClr val="white"/>
                </a:solidFill>
              </a:rPr>
              <a:t>인공 지능과 </a:t>
            </a:r>
            <a:r>
              <a:rPr lang="ko-KR" altLang="en-US" sz="2000" b="1" i="1" dirty="0" err="1">
                <a:solidFill>
                  <a:prstClr val="white"/>
                </a:solidFill>
              </a:rPr>
              <a:t>머신러닝</a:t>
            </a:r>
            <a:r>
              <a:rPr lang="en-US" altLang="ko-KR" sz="2000" b="1" i="1" dirty="0">
                <a:solidFill>
                  <a:prstClr val="white"/>
                </a:solidFill>
              </a:rPr>
              <a:t>, </a:t>
            </a:r>
            <a:r>
              <a:rPr lang="ko-KR" altLang="en-US" sz="2000" b="1" i="1" dirty="0">
                <a:solidFill>
                  <a:prstClr val="white"/>
                </a:solidFill>
              </a:rPr>
              <a:t>딥러닝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0335E-06BE-4FC3-B13E-F1350E83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22" y="1648852"/>
            <a:ext cx="6745967" cy="33425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931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1.1.1 </a:t>
            </a:r>
            <a:r>
              <a:rPr lang="ko-KR" altLang="en-US" sz="2800" b="1" i="1" dirty="0">
                <a:solidFill>
                  <a:prstClr val="white"/>
                </a:solidFill>
              </a:rPr>
              <a:t>인공지능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1174335"/>
            <a:ext cx="101006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컴퓨터가 </a:t>
            </a:r>
            <a:r>
              <a:rPr lang="en-US" altLang="ko-KR" sz="2000" dirty="0">
                <a:solidFill>
                  <a:schemeClr val="bg1"/>
                </a:solidFill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</a:rPr>
              <a:t>생각</a:t>
            </a:r>
            <a:r>
              <a:rPr lang="en-US" altLang="ko-KR" sz="2000" dirty="0">
                <a:solidFill>
                  <a:schemeClr val="bg1"/>
                </a:solidFill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</a:rPr>
              <a:t>할 수 있는가</a:t>
            </a:r>
            <a:r>
              <a:rPr lang="en-US" altLang="ko-KR" sz="2000" dirty="0">
                <a:solidFill>
                  <a:schemeClr val="bg1"/>
                </a:solidFill>
              </a:rPr>
              <a:t>?”</a:t>
            </a:r>
            <a:r>
              <a:rPr lang="ko-KR" altLang="en-US" sz="2000" dirty="0">
                <a:solidFill>
                  <a:schemeClr val="bg1"/>
                </a:solidFill>
              </a:rPr>
              <a:t>라는 질문에서 시작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보통의 사람이 수행하는 지능적인 작업을 자동화하기 위한 연구 활동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머신 러닝과 </a:t>
            </a:r>
            <a:r>
              <a:rPr lang="ko-KR" altLang="en-US" sz="2000" dirty="0" err="1">
                <a:solidFill>
                  <a:schemeClr val="bg1"/>
                </a:solidFill>
              </a:rPr>
              <a:t>딥러닝을</a:t>
            </a:r>
            <a:r>
              <a:rPr lang="ko-KR" altLang="en-US" sz="2000" dirty="0">
                <a:solidFill>
                  <a:schemeClr val="bg1"/>
                </a:solidFill>
              </a:rPr>
              <a:t> 포괄하는 종합적인 분야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학습과정 없이 명시적인 규칙을 충분하게 많이 만들어 인간 수준의 인공지능을 만드는 방법 </a:t>
            </a: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 err="1">
                <a:solidFill>
                  <a:schemeClr val="bg1"/>
                </a:solidFill>
              </a:rPr>
              <a:t>심볼릭</a:t>
            </a:r>
            <a:r>
              <a:rPr lang="en-US" altLang="ko-KR" sz="2000" dirty="0">
                <a:solidFill>
                  <a:schemeClr val="bg1"/>
                </a:solidFill>
              </a:rPr>
              <a:t>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심볼릭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AI</a:t>
            </a:r>
            <a:r>
              <a:rPr lang="ko-KR" altLang="en-US" sz="2000" dirty="0">
                <a:solidFill>
                  <a:schemeClr val="bg1"/>
                </a:solidFill>
              </a:rPr>
              <a:t>는 복잡하고 불분명한 문제를 해결하기 위한 명확한 규칙을 찾는 것이 어려움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3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1.1.2 </a:t>
            </a:r>
            <a:r>
              <a:rPr lang="ko-KR" altLang="en-US" sz="2800" b="1" i="1" dirty="0">
                <a:solidFill>
                  <a:prstClr val="white"/>
                </a:solidFill>
              </a:rPr>
              <a:t>머신 러닝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1174335"/>
            <a:ext cx="1010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우리가 어떤 것을 작동시키기 위해 </a:t>
            </a:r>
            <a:r>
              <a:rPr lang="en-US" altLang="ko-KR" sz="2000" dirty="0">
                <a:solidFill>
                  <a:schemeClr val="bg1"/>
                </a:solidFill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</a:rPr>
              <a:t>어떻게 명령할지 알고 있는 것</a:t>
            </a:r>
            <a:r>
              <a:rPr lang="en-US" altLang="ko-KR" sz="2000" dirty="0">
                <a:solidFill>
                  <a:schemeClr val="bg1"/>
                </a:solidFill>
              </a:rPr>
              <a:t>‘ </a:t>
            </a:r>
            <a:r>
              <a:rPr lang="ko-KR" altLang="en-US" sz="2000" dirty="0">
                <a:solidFill>
                  <a:schemeClr val="bg1"/>
                </a:solidFill>
              </a:rPr>
              <a:t>이상을 컴퓨터가 처리하는 것이 가능한가</a:t>
            </a:r>
            <a:r>
              <a:rPr lang="en-US" altLang="ko-KR" sz="2000" dirty="0">
                <a:solidFill>
                  <a:schemeClr val="bg1"/>
                </a:solidFill>
              </a:rPr>
              <a:t>?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특정 작업을 수행하는 법을 스스로 학습할 수 있는가</a:t>
            </a:r>
            <a:r>
              <a:rPr lang="en-US" altLang="ko-KR" sz="2000" dirty="0">
                <a:solidFill>
                  <a:schemeClr val="bg1"/>
                </a:solidFill>
              </a:rPr>
              <a:t>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컴퓨터가 우리를 놀라게 할 수 있을까</a:t>
            </a:r>
            <a:r>
              <a:rPr lang="en-US" altLang="ko-KR" sz="2000" dirty="0">
                <a:solidFill>
                  <a:schemeClr val="bg1"/>
                </a:solidFill>
              </a:rPr>
              <a:t>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프로그래머가 직접 만든 데이터 처리 규칙 대신 컴퓨터가 데이터를 보고 자동으로 이런 규칙을 학습할 수 있을까</a:t>
            </a:r>
            <a:r>
              <a:rPr lang="en-US" altLang="ko-KR" sz="2000" dirty="0">
                <a:solidFill>
                  <a:schemeClr val="bg1"/>
                </a:solidFill>
              </a:rPr>
              <a:t>?”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2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1.1.2 </a:t>
            </a:r>
            <a:r>
              <a:rPr lang="ko-KR" altLang="en-US" sz="2800" b="1" i="1" dirty="0">
                <a:solidFill>
                  <a:prstClr val="white"/>
                </a:solidFill>
              </a:rPr>
              <a:t>머신 러닝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212" y="3179090"/>
            <a:ext cx="10100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머신 러닝 시스템은 명시적으로 </a:t>
            </a:r>
            <a:r>
              <a:rPr lang="ko-KR" altLang="en-US" sz="2000" dirty="0" err="1">
                <a:solidFill>
                  <a:schemeClr val="bg1"/>
                </a:solidFill>
              </a:rPr>
              <a:t>프로그램되는</a:t>
            </a:r>
            <a:r>
              <a:rPr lang="ko-KR" altLang="en-US" sz="2000" dirty="0">
                <a:solidFill>
                  <a:schemeClr val="bg1"/>
                </a:solidFill>
              </a:rPr>
              <a:t> 것이 아니라 훈련됨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1990</a:t>
            </a:r>
            <a:r>
              <a:rPr lang="ko-KR" altLang="en-US" sz="2000" dirty="0">
                <a:solidFill>
                  <a:schemeClr val="bg1"/>
                </a:solidFill>
              </a:rPr>
              <a:t>년대 들어와서야 각광을 받기 시작했지만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고성능 하드웨어와 대량의 데이터 셋이 가능해지면서 금방 </a:t>
            </a:r>
            <a:r>
              <a:rPr lang="en-US" altLang="ko-KR" sz="2000" dirty="0">
                <a:solidFill>
                  <a:schemeClr val="bg1"/>
                </a:solidFill>
              </a:rPr>
              <a:t>AI</a:t>
            </a:r>
            <a:r>
              <a:rPr lang="ko-KR" altLang="en-US" sz="2000" dirty="0">
                <a:solidFill>
                  <a:schemeClr val="bg1"/>
                </a:solidFill>
              </a:rPr>
              <a:t>에서 가장 인기 있고 성공적인 분야로 자리 잡음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5C6554-985D-48A8-B2E4-7E295CDD3314}"/>
              </a:ext>
            </a:extLst>
          </p:cNvPr>
          <p:cNvSpPr/>
          <p:nvPr/>
        </p:nvSpPr>
        <p:spPr>
          <a:xfrm>
            <a:off x="2666387" y="1668900"/>
            <a:ext cx="1363700" cy="65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전통적인 프로그래밍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DCB8D-22F8-411A-B7F3-D3790F46DBD4}"/>
              </a:ext>
            </a:extLst>
          </p:cNvPr>
          <p:cNvSpPr txBox="1"/>
          <p:nvPr/>
        </p:nvSpPr>
        <p:spPr>
          <a:xfrm>
            <a:off x="1425450" y="1679730"/>
            <a:ext cx="68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규칙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2FD20-29BB-4418-B745-67BE8A4DDD3A}"/>
              </a:ext>
            </a:extLst>
          </p:cNvPr>
          <p:cNvSpPr txBox="1"/>
          <p:nvPr/>
        </p:nvSpPr>
        <p:spPr>
          <a:xfrm>
            <a:off x="1309316" y="2018284"/>
            <a:ext cx="80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>
                    <a:lumMod val="95000"/>
                  </a:schemeClr>
                </a:solidFill>
              </a:rPr>
              <a:t>데이터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3E372-A570-479D-A881-8C9C3E3175D3}"/>
              </a:ext>
            </a:extLst>
          </p:cNvPr>
          <p:cNvSpPr txBox="1"/>
          <p:nvPr/>
        </p:nvSpPr>
        <p:spPr>
          <a:xfrm>
            <a:off x="4706714" y="1827309"/>
            <a:ext cx="68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해답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6C17C2-6D88-4A71-9041-92B4310A3C44}"/>
              </a:ext>
            </a:extLst>
          </p:cNvPr>
          <p:cNvCxnSpPr>
            <a:stCxn id="11" idx="3"/>
          </p:cNvCxnSpPr>
          <p:nvPr/>
        </p:nvCxnSpPr>
        <p:spPr>
          <a:xfrm>
            <a:off x="2111968" y="1849007"/>
            <a:ext cx="55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1842B4-41BC-48AC-B787-FC4515C2D232}"/>
              </a:ext>
            </a:extLst>
          </p:cNvPr>
          <p:cNvCxnSpPr>
            <a:stCxn id="14" idx="3"/>
          </p:cNvCxnSpPr>
          <p:nvPr/>
        </p:nvCxnSpPr>
        <p:spPr>
          <a:xfrm>
            <a:off x="2111968" y="2187561"/>
            <a:ext cx="55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580FA3-A380-4FA4-BB6C-E1060268173C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030087" y="1996586"/>
            <a:ext cx="67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D9E41-620E-48A1-9268-89AED6C09E24}"/>
              </a:ext>
            </a:extLst>
          </p:cNvPr>
          <p:cNvSpPr/>
          <p:nvPr/>
        </p:nvSpPr>
        <p:spPr>
          <a:xfrm>
            <a:off x="7741726" y="1679730"/>
            <a:ext cx="1363700" cy="65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머신 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C6299-1057-4313-983C-28454AD289D3}"/>
              </a:ext>
            </a:extLst>
          </p:cNvPr>
          <p:cNvSpPr txBox="1"/>
          <p:nvPr/>
        </p:nvSpPr>
        <p:spPr>
          <a:xfrm>
            <a:off x="6509634" y="2018284"/>
            <a:ext cx="68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해답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FBE42-F818-408C-9D89-C42E6457A931}"/>
              </a:ext>
            </a:extLst>
          </p:cNvPr>
          <p:cNvSpPr txBox="1"/>
          <p:nvPr/>
        </p:nvSpPr>
        <p:spPr>
          <a:xfrm>
            <a:off x="6384655" y="1711253"/>
            <a:ext cx="80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16B84A-A26C-48B6-AC05-84B63DB4E67E}"/>
              </a:ext>
            </a:extLst>
          </p:cNvPr>
          <p:cNvSpPr txBox="1"/>
          <p:nvPr/>
        </p:nvSpPr>
        <p:spPr>
          <a:xfrm>
            <a:off x="9782053" y="1838139"/>
            <a:ext cx="68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규칙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9FDEE8-E8CA-4B31-8C63-DD8D2AF6F1E1}"/>
              </a:ext>
            </a:extLst>
          </p:cNvPr>
          <p:cNvCxnSpPr>
            <a:stCxn id="25" idx="3"/>
          </p:cNvCxnSpPr>
          <p:nvPr/>
        </p:nvCxnSpPr>
        <p:spPr>
          <a:xfrm>
            <a:off x="7196152" y="2187561"/>
            <a:ext cx="55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D913F-0092-4B6E-8D06-21AA164F39B1}"/>
              </a:ext>
            </a:extLst>
          </p:cNvPr>
          <p:cNvCxnSpPr>
            <a:stCxn id="26" idx="3"/>
          </p:cNvCxnSpPr>
          <p:nvPr/>
        </p:nvCxnSpPr>
        <p:spPr>
          <a:xfrm>
            <a:off x="7187307" y="1880530"/>
            <a:ext cx="55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A8D1AA-F084-4AA3-AC65-802ACEC1AF70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9105426" y="2007416"/>
            <a:ext cx="67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49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1.1.2 </a:t>
            </a:r>
            <a:r>
              <a:rPr lang="ko-KR" altLang="en-US" sz="2800" b="1" i="1" dirty="0">
                <a:solidFill>
                  <a:prstClr val="white"/>
                </a:solidFill>
              </a:rPr>
              <a:t>머신 러닝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683" y="1907300"/>
            <a:ext cx="1010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통계와 달리 보통 대량의 복잡한 데이터셋을 다루기 때문에 베이지안 분석 같은 전통적인 통계 분석 방법은 현실적으로 적용하기 힘듦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머신 러닝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딥러닝은</a:t>
            </a:r>
            <a:r>
              <a:rPr lang="ko-KR" altLang="en-US" sz="2000" dirty="0">
                <a:solidFill>
                  <a:schemeClr val="bg1"/>
                </a:solidFill>
              </a:rPr>
              <a:t> 수학적 이론이 비교적 부족하고 엔지니어링 지향적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이론보다는 경험을 바탕으로 아이디어가 증명되는 경우가 많음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4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1.1.3 </a:t>
            </a:r>
            <a:r>
              <a:rPr lang="ko-KR" altLang="en-US" sz="2000" b="1" i="1" dirty="0">
                <a:solidFill>
                  <a:prstClr val="white"/>
                </a:solidFill>
              </a:rPr>
              <a:t>데이터에서 표현을 학습하기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738" y="1648521"/>
            <a:ext cx="101006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입력 데이터 포인트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</a:rPr>
              <a:t>사람의 대화가 녹음된 사운드 파일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기대 출력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</a:rPr>
              <a:t>사람이 사운드 파일을 듣고 옮긴 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알고리즘의 성능을 측정하는 방법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알고리즘의 현재 출력과 기대 출력 간의 차이를 결정하기 위해 필요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측정값은 알고리즘의 작동 방식을 교정하기 위한 신호로 다시 피드백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학습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D8ECC-4C76-4D25-95A3-76326DD0E065}"/>
              </a:ext>
            </a:extLst>
          </p:cNvPr>
          <p:cNvSpPr txBox="1"/>
          <p:nvPr/>
        </p:nvSpPr>
        <p:spPr>
          <a:xfrm>
            <a:off x="964734" y="1145312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러닝을 하기 위해 필요한 세 가지 요소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1.1.3 </a:t>
            </a:r>
            <a:r>
              <a:rPr lang="ko-KR" altLang="en-US" sz="2000" b="1" i="1" dirty="0">
                <a:solidFill>
                  <a:prstClr val="white"/>
                </a:solidFill>
              </a:rPr>
              <a:t>데이터에서 표현을 학습하기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1136793"/>
            <a:ext cx="10100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머신 러닝과 </a:t>
            </a:r>
            <a:r>
              <a:rPr lang="ko-KR" altLang="en-US" sz="2000" dirty="0" err="1">
                <a:solidFill>
                  <a:schemeClr val="bg1"/>
                </a:solidFill>
              </a:rPr>
              <a:t>딥러닝의</a:t>
            </a:r>
            <a:r>
              <a:rPr lang="ko-KR" altLang="en-US" sz="2000" dirty="0">
                <a:solidFill>
                  <a:schemeClr val="bg1"/>
                </a:solidFill>
              </a:rPr>
              <a:t> 핵심 문제는 의미 있는 데이터로의 변환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입력 데이터를 기반으로 기대 출력에 가깝게 만드는 유용한 표현을 학습하는 것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표현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데이터를 인코딩하거나 묘사하기 위해 데이터를 바라보는 다른 방법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</a:rPr>
              <a:t>컬러 이미지는 </a:t>
            </a:r>
            <a:r>
              <a:rPr lang="en-US" altLang="ko-KR" sz="2000" dirty="0">
                <a:solidFill>
                  <a:schemeClr val="bg1"/>
                </a:solidFill>
              </a:rPr>
              <a:t>RGB</a:t>
            </a:r>
            <a:r>
              <a:rPr lang="ko-KR" altLang="en-US" sz="2000" dirty="0">
                <a:solidFill>
                  <a:schemeClr val="bg1"/>
                </a:solidFill>
              </a:rPr>
              <a:t>포맷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빨간색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녹색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파란색</a:t>
            </a:r>
            <a:r>
              <a:rPr lang="en-US" altLang="ko-KR" sz="2000" dirty="0">
                <a:solidFill>
                  <a:schemeClr val="bg1"/>
                </a:solidFill>
              </a:rPr>
              <a:t>), HSV</a:t>
            </a:r>
            <a:r>
              <a:rPr lang="ko-KR" altLang="en-US" sz="2000" dirty="0">
                <a:solidFill>
                  <a:schemeClr val="bg1"/>
                </a:solidFill>
              </a:rPr>
              <a:t>포맷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색상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채도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명도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으로 인코딩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3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6371" y="271716"/>
            <a:ext cx="568236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1.1.3 </a:t>
            </a:r>
            <a:r>
              <a:rPr lang="ko-KR" altLang="en-US" sz="2000" b="1" i="1" dirty="0">
                <a:solidFill>
                  <a:prstClr val="white"/>
                </a:solidFill>
              </a:rPr>
              <a:t>데이터에서 표현을 학습하기</a:t>
            </a:r>
            <a:endParaRPr lang="en-US" altLang="ko-KR" sz="2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516" y="3861798"/>
            <a:ext cx="10100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입력은 포인트의 좌표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기대 출력은 포인트의 색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알고리즘의 성능은 정확히 분류한 포인트의 비율을 사용하여 측정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924EF-F6DE-4052-9B4D-54D5E878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20" y="1882578"/>
            <a:ext cx="1700844" cy="1733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77BC5-90DF-4962-B082-C7E470878343}"/>
              </a:ext>
            </a:extLst>
          </p:cNvPr>
          <p:cNvSpPr txBox="1"/>
          <p:nvPr/>
        </p:nvSpPr>
        <p:spPr>
          <a:xfrm>
            <a:off x="1124125" y="1267422"/>
            <a:ext cx="917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포인트 좌표</a:t>
            </a:r>
            <a:r>
              <a:rPr lang="en-US" altLang="ko-KR" dirty="0">
                <a:solidFill>
                  <a:schemeClr val="bg1"/>
                </a:solidFill>
              </a:rPr>
              <a:t>(x, y)</a:t>
            </a:r>
            <a:r>
              <a:rPr lang="ko-KR" altLang="en-US" dirty="0">
                <a:solidFill>
                  <a:schemeClr val="bg1"/>
                </a:solidFill>
              </a:rPr>
              <a:t>를 입력 받아 그 포인트가 빨간색인지 흰색인지를 출력하는 알고리즘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5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808</Words>
  <Application>Microsoft Office PowerPoint</Application>
  <PresentationFormat>와이드스크린</PresentationFormat>
  <Paragraphs>139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JeonEunseoung</cp:lastModifiedBy>
  <cp:revision>71</cp:revision>
  <dcterms:created xsi:type="dcterms:W3CDTF">2019-10-10T04:32:21Z</dcterms:created>
  <dcterms:modified xsi:type="dcterms:W3CDTF">2021-01-18T02:03:53Z</dcterms:modified>
</cp:coreProperties>
</file>