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  <p:sldMasterId id="2147483660" r:id="rId2"/>
  </p:sldMasterIdLst>
  <p:notesMasterIdLst>
    <p:notesMasterId r:id="rId29"/>
  </p:notesMasterIdLst>
  <p:sldIdLst>
    <p:sldId id="256" r:id="rId3"/>
    <p:sldId id="290" r:id="rId4"/>
    <p:sldId id="291" r:id="rId5"/>
    <p:sldId id="292" r:id="rId6"/>
    <p:sldId id="293" r:id="rId7"/>
    <p:sldId id="29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77" r:id="rId18"/>
    <p:sldId id="278" r:id="rId19"/>
    <p:sldId id="279" r:id="rId20"/>
    <p:sldId id="283" r:id="rId21"/>
    <p:sldId id="285" r:id="rId22"/>
    <p:sldId id="284" r:id="rId23"/>
    <p:sldId id="286" r:id="rId24"/>
    <p:sldId id="287" r:id="rId25"/>
    <p:sldId id="288" r:id="rId26"/>
    <p:sldId id="295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483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2FA8E4"/>
    <a:srgbClr val="ECA2C3"/>
    <a:srgbClr val="E993BA"/>
    <a:srgbClr val="30D4C4"/>
    <a:srgbClr val="39B2EE"/>
    <a:srgbClr val="D67E64"/>
    <a:srgbClr val="16445C"/>
    <a:srgbClr val="36A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393"/>
  </p:normalViewPr>
  <p:slideViewPr>
    <p:cSldViewPr snapToGrid="0" snapToObjects="1">
      <p:cViewPr varScale="1">
        <p:scale>
          <a:sx n="62" d="100"/>
          <a:sy n="62" d="100"/>
        </p:scale>
        <p:origin x="132" y="48"/>
      </p:cViewPr>
      <p:guideLst>
        <p:guide orient="horz" pos="2158"/>
        <p:guide orient="horz" pos="1483"/>
        <p:guide pos="3839"/>
      </p:guideLst>
    </p:cSldViewPr>
  </p:slideViewPr>
  <p:outlineViewPr>
    <p:cViewPr>
      <p:scale>
        <a:sx n="32" d="100"/>
        <a:sy n="32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798232"/>
            <a:ext cx="6055502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</a:t>
            </a:r>
            <a:r>
              <a:rPr lang="ko-KR" altLang="en-US" sz="4000" b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뉴스 기사 분류 </a:t>
            </a:r>
            <a:r>
              <a:rPr lang="en-US" altLang="ko-KR" sz="4000" b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lang="ko-KR" altLang="en-US" sz="4000" b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    다중 분류 문제</a:t>
            </a: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1031" y="5630863"/>
            <a:ext cx="3321844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2017305003 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곽윤하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C6EA25-48EF-402A-A6F4-EEEDE28D89BB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3.5.4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8BC583-2D33-497B-8049-5BC89FBF8BE2}"/>
              </a:ext>
            </a:extLst>
          </p:cNvPr>
          <p:cNvGrpSpPr/>
          <p:nvPr/>
        </p:nvGrpSpPr>
        <p:grpSpPr>
          <a:xfrm>
            <a:off x="989806" y="1754035"/>
            <a:ext cx="4438650" cy="3476625"/>
            <a:chOff x="989806" y="1754035"/>
            <a:chExt cx="4438650" cy="34766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4FFC7B-1436-4CC4-A0AE-C3A28DC7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06" y="1754035"/>
              <a:ext cx="4438650" cy="347662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A92EAE-074D-4248-9CB3-1CC34284AF28}"/>
                </a:ext>
              </a:extLst>
            </p:cNvPr>
            <p:cNvSpPr/>
            <p:nvPr/>
          </p:nvSpPr>
          <p:spPr>
            <a:xfrm>
              <a:off x="1583702" y="3996965"/>
              <a:ext cx="754145" cy="19796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0DCCB6-331B-4121-A488-3A42334523FC}"/>
              </a:ext>
            </a:extLst>
          </p:cNvPr>
          <p:cNvGrpSpPr/>
          <p:nvPr/>
        </p:nvGrpSpPr>
        <p:grpSpPr>
          <a:xfrm>
            <a:off x="5748233" y="1092881"/>
            <a:ext cx="5453961" cy="4874286"/>
            <a:chOff x="5748233" y="1092881"/>
            <a:chExt cx="5453961" cy="48742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AED81D-E576-43F0-A308-D5708022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8233" y="1092881"/>
              <a:ext cx="5453961" cy="479893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F78419-F703-4A2C-B7F6-53C83D1D89E9}"/>
                </a:ext>
              </a:extLst>
            </p:cNvPr>
            <p:cNvSpPr/>
            <p:nvPr/>
          </p:nvSpPr>
          <p:spPr>
            <a:xfrm>
              <a:off x="6645897" y="5731497"/>
              <a:ext cx="980387" cy="23567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1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ED83BC-54A2-4D46-BDEB-0302AF920F3D}"/>
              </a:ext>
            </a:extLst>
          </p:cNvPr>
          <p:cNvSpPr/>
          <p:nvPr/>
        </p:nvSpPr>
        <p:spPr>
          <a:xfrm>
            <a:off x="-80569" y="209482"/>
            <a:ext cx="53595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3.5.5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새로운 데이터에 대해 예측하기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5272-E5EF-4B6F-9FD6-3A249CEEBF59}"/>
              </a:ext>
            </a:extLst>
          </p:cNvPr>
          <p:cNvSpPr txBox="1"/>
          <p:nvPr/>
        </p:nvSpPr>
        <p:spPr>
          <a:xfrm>
            <a:off x="1093327" y="2136338"/>
            <a:ext cx="7371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predictions[0].shape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(46,)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b="1" dirty="0" err="1">
                <a:solidFill>
                  <a:schemeClr val="bg1"/>
                </a:solidFill>
              </a:rPr>
              <a:t>np.num</a:t>
            </a:r>
            <a:r>
              <a:rPr lang="en-US" altLang="ko-KR" b="1" dirty="0">
                <a:solidFill>
                  <a:schemeClr val="bg1"/>
                </a:solidFill>
              </a:rPr>
              <a:t>(predictions[0])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1.0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b="1" dirty="0" err="1">
                <a:solidFill>
                  <a:schemeClr val="bg1"/>
                </a:solidFill>
              </a:rPr>
              <a:t>np.argmax</a:t>
            </a:r>
            <a:r>
              <a:rPr lang="en-US" altLang="ko-KR" b="1" dirty="0">
                <a:solidFill>
                  <a:schemeClr val="bg1"/>
                </a:solidFill>
              </a:rPr>
              <a:t>(predictions[0])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D3EAFC8C-C605-4C72-815F-6050FBC601B7}"/>
              </a:ext>
            </a:extLst>
          </p:cNvPr>
          <p:cNvSpPr/>
          <p:nvPr/>
        </p:nvSpPr>
        <p:spPr>
          <a:xfrm>
            <a:off x="1093327" y="1429668"/>
            <a:ext cx="4600463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2000" b="1" dirty="0">
                <a:solidFill>
                  <a:srgbClr val="16445C"/>
                </a:solidFill>
              </a:rPr>
              <a:t>Predictions = </a:t>
            </a:r>
            <a:r>
              <a:rPr lang="en-US" altLang="ko-KR" sz="2000" b="1" dirty="0" err="1">
                <a:solidFill>
                  <a:srgbClr val="16445C"/>
                </a:solidFill>
              </a:rPr>
              <a:t>model.predict</a:t>
            </a:r>
            <a:r>
              <a:rPr lang="en-US" altLang="ko-KR" sz="2000" b="1" dirty="0">
                <a:solidFill>
                  <a:srgbClr val="16445C"/>
                </a:solidFill>
              </a:rPr>
              <a:t>(</a:t>
            </a:r>
            <a:r>
              <a:rPr lang="en-US" altLang="ko-KR" sz="2000" b="1" dirty="0" err="1">
                <a:solidFill>
                  <a:srgbClr val="16445C"/>
                </a:solidFill>
              </a:rPr>
              <a:t>x_test</a:t>
            </a:r>
            <a:r>
              <a:rPr lang="en-US" altLang="ko-KR" sz="2000" b="1" dirty="0">
                <a:solidFill>
                  <a:srgbClr val="16445C"/>
                </a:solidFill>
              </a:rPr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411A3F-D9C3-41F6-B2AF-B792341373B8}"/>
              </a:ext>
            </a:extLst>
          </p:cNvPr>
          <p:cNvGrpSpPr/>
          <p:nvPr/>
        </p:nvGrpSpPr>
        <p:grpSpPr>
          <a:xfrm>
            <a:off x="1093327" y="2271860"/>
            <a:ext cx="8034745" cy="838985"/>
            <a:chOff x="1093327" y="2271860"/>
            <a:chExt cx="8034745" cy="8389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91239-6338-4313-B3D1-11DDE8EF2885}"/>
                </a:ext>
              </a:extLst>
            </p:cNvPr>
            <p:cNvSpPr/>
            <p:nvPr/>
          </p:nvSpPr>
          <p:spPr>
            <a:xfrm>
              <a:off x="1093327" y="2271860"/>
              <a:ext cx="3101601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A20FD2B-E28A-4F03-8AE7-147CE94EA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244" y="2682432"/>
              <a:ext cx="2177592" cy="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D044D5-A6C4-4A08-B225-E58298D4D9EF}"/>
                </a:ext>
              </a:extLst>
            </p:cNvPr>
            <p:cNvSpPr txBox="1"/>
            <p:nvPr/>
          </p:nvSpPr>
          <p:spPr>
            <a:xfrm>
              <a:off x="6413152" y="2317654"/>
              <a:ext cx="27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Predictions</a:t>
              </a:r>
              <a:r>
                <a:rPr lang="ko-KR" altLang="en-US" b="1" dirty="0">
                  <a:solidFill>
                    <a:schemeClr val="bg1"/>
                  </a:solidFill>
                </a:rPr>
                <a:t>의 각 항목은 길이가 </a:t>
              </a:r>
              <a:r>
                <a:rPr lang="en-US" altLang="ko-KR" b="1" dirty="0">
                  <a:solidFill>
                    <a:schemeClr val="bg1"/>
                  </a:solidFill>
                </a:rPr>
                <a:t>46</a:t>
              </a:r>
              <a:r>
                <a:rPr lang="ko-KR" altLang="en-US" b="1" dirty="0">
                  <a:solidFill>
                    <a:schemeClr val="bg1"/>
                  </a:solidFill>
                </a:rPr>
                <a:t>인 벡터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E17C4-DF6B-447B-822E-9D23521C766F}"/>
              </a:ext>
            </a:extLst>
          </p:cNvPr>
          <p:cNvGrpSpPr/>
          <p:nvPr/>
        </p:nvGrpSpPr>
        <p:grpSpPr>
          <a:xfrm>
            <a:off x="1093327" y="3420326"/>
            <a:ext cx="7315383" cy="838985"/>
            <a:chOff x="1093327" y="3420326"/>
            <a:chExt cx="7315383" cy="8389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B4AC48-3912-4E9D-96DB-70A20F46889B}"/>
                </a:ext>
              </a:extLst>
            </p:cNvPr>
            <p:cNvSpPr/>
            <p:nvPr/>
          </p:nvSpPr>
          <p:spPr>
            <a:xfrm>
              <a:off x="1093327" y="3420326"/>
              <a:ext cx="3365551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40BC3FD-246A-483B-9B2B-357FF87BDAD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78" y="3830899"/>
              <a:ext cx="123491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AAE490-90CA-4106-8044-0A11827D375C}"/>
                </a:ext>
              </a:extLst>
            </p:cNvPr>
            <p:cNvSpPr txBox="1"/>
            <p:nvPr/>
          </p:nvSpPr>
          <p:spPr>
            <a:xfrm>
              <a:off x="5693790" y="3655152"/>
              <a:ext cx="27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이 벡터의 원소 합은 </a:t>
              </a:r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962AB6-FAE6-41BF-AE2B-BFB984BF7118}"/>
              </a:ext>
            </a:extLst>
          </p:cNvPr>
          <p:cNvGrpSpPr/>
          <p:nvPr/>
        </p:nvGrpSpPr>
        <p:grpSpPr>
          <a:xfrm>
            <a:off x="1093327" y="4525355"/>
            <a:ext cx="9210170" cy="933512"/>
            <a:chOff x="1093327" y="4525355"/>
            <a:chExt cx="9210170" cy="933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50330E-EA34-4B3E-8EB7-8835B92F909D}"/>
                </a:ext>
              </a:extLst>
            </p:cNvPr>
            <p:cNvSpPr/>
            <p:nvPr/>
          </p:nvSpPr>
          <p:spPr>
            <a:xfrm>
              <a:off x="1093327" y="4525355"/>
              <a:ext cx="3554087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7CDA302-CE2C-47DD-ADB1-A7B993489D17}"/>
                </a:ext>
              </a:extLst>
            </p:cNvPr>
            <p:cNvCxnSpPr>
              <a:cxnSpLocks/>
            </p:cNvCxnSpPr>
            <p:nvPr/>
          </p:nvCxnSpPr>
          <p:spPr>
            <a:xfrm>
              <a:off x="4647414" y="4928913"/>
              <a:ext cx="250753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85862E-A278-4369-8721-EDD8607903F9}"/>
                </a:ext>
              </a:extLst>
            </p:cNvPr>
            <p:cNvSpPr txBox="1"/>
            <p:nvPr/>
          </p:nvSpPr>
          <p:spPr>
            <a:xfrm>
              <a:off x="7154944" y="4535537"/>
              <a:ext cx="3148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가장 큰 값이 예측 클래스가 됨</a:t>
              </a:r>
              <a:r>
                <a:rPr lang="en-US" altLang="ko-KR" b="1" dirty="0">
                  <a:solidFill>
                    <a:schemeClr val="bg1"/>
                  </a:solidFill>
                </a:rPr>
                <a:t>. </a:t>
              </a:r>
              <a:r>
                <a:rPr lang="ko-KR" altLang="en-US" b="1" dirty="0">
                  <a:solidFill>
                    <a:schemeClr val="bg1"/>
                  </a:solidFill>
                </a:rPr>
                <a:t>즉 가장 확률이 높은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7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BADE8B-A3E2-430E-B678-EE2506306C36}"/>
              </a:ext>
            </a:extLst>
          </p:cNvPr>
          <p:cNvSpPr/>
          <p:nvPr/>
        </p:nvSpPr>
        <p:spPr>
          <a:xfrm>
            <a:off x="-297385" y="218909"/>
            <a:ext cx="576493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2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3.5.6 </a:t>
            </a:r>
            <a:r>
              <a:rPr lang="ko-KR" altLang="en-US" sz="22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레이블과 손실을 다루는 다른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82363-4C77-4A05-B9E4-3F4F2971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9" y="1492749"/>
            <a:ext cx="8318543" cy="7268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4413EB-4A7A-41A9-B3B4-32B2ECB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0" y="3741311"/>
            <a:ext cx="8318543" cy="4718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DFF02-14B4-4A05-A438-859EF9C3962C}"/>
              </a:ext>
            </a:extLst>
          </p:cNvPr>
          <p:cNvSpPr txBox="1"/>
          <p:nvPr/>
        </p:nvSpPr>
        <p:spPr>
          <a:xfrm>
            <a:off x="1540789" y="2529093"/>
            <a:ext cx="83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레이블을 인코딩하는 다른 방법은 다음과 같이 정수 </a:t>
            </a:r>
            <a:r>
              <a:rPr lang="ko-KR" altLang="en-US" b="1" dirty="0" err="1">
                <a:solidFill>
                  <a:schemeClr val="bg1"/>
                </a:solidFill>
              </a:rPr>
              <a:t>텐서로</a:t>
            </a:r>
            <a:r>
              <a:rPr lang="ko-KR" altLang="en-US" b="1" dirty="0">
                <a:solidFill>
                  <a:schemeClr val="bg1"/>
                </a:solidFill>
              </a:rPr>
              <a:t> 변환하는 것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 방법은 손실 함수 하나만 바꾸면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7287-37A7-491B-A4D5-937EBAD0015D}"/>
              </a:ext>
            </a:extLst>
          </p:cNvPr>
          <p:cNvSpPr txBox="1"/>
          <p:nvPr/>
        </p:nvSpPr>
        <p:spPr>
          <a:xfrm>
            <a:off x="1540790" y="4497771"/>
            <a:ext cx="831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정수 레이블을 사용할 때는 </a:t>
            </a:r>
            <a:r>
              <a:rPr lang="en-US" altLang="ko-KR" b="1" dirty="0">
                <a:solidFill>
                  <a:schemeClr val="bg1"/>
                </a:solidFill>
              </a:rPr>
              <a:t>‘ </a:t>
            </a:r>
            <a:r>
              <a:rPr lang="en-US" altLang="ko-KR" b="1" dirty="0" err="1">
                <a:solidFill>
                  <a:schemeClr val="bg1"/>
                </a:solidFill>
              </a:rPr>
              <a:t>sparse_categorical_crossentropy</a:t>
            </a:r>
            <a:r>
              <a:rPr lang="en-US" altLang="ko-KR" b="1" dirty="0">
                <a:solidFill>
                  <a:schemeClr val="bg1"/>
                </a:solidFill>
              </a:rPr>
              <a:t> ‘ 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 손실 함수는 인터페이스만 다를 뿐이고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수학적으로는 </a:t>
            </a:r>
            <a:r>
              <a:rPr lang="en-US" altLang="ko-KR" b="1" dirty="0" err="1">
                <a:solidFill>
                  <a:schemeClr val="bg1"/>
                </a:solidFill>
              </a:rPr>
              <a:t>categorical_crossentropy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3956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781A0F-4BC6-4F0B-87D6-B6937F4B593E}"/>
              </a:ext>
            </a:extLst>
          </p:cNvPr>
          <p:cNvSpPr/>
          <p:nvPr/>
        </p:nvSpPr>
        <p:spPr>
          <a:xfrm>
            <a:off x="-306812" y="209482"/>
            <a:ext cx="576493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3.5.7 </a:t>
            </a:r>
            <a:r>
              <a:rPr lang="ko-KR" altLang="en-US" sz="21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충분히 큰 중간층을 두어야 하는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895B8-A058-4B19-B6BC-96D725BA6212}"/>
              </a:ext>
            </a:extLst>
          </p:cNvPr>
          <p:cNvSpPr txBox="1"/>
          <p:nvPr/>
        </p:nvSpPr>
        <p:spPr>
          <a:xfrm>
            <a:off x="6404791" y="1350390"/>
            <a:ext cx="4411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마지막 출력이 </a:t>
            </a:r>
            <a:r>
              <a:rPr lang="en-US" altLang="ko-KR" b="1" dirty="0">
                <a:solidFill>
                  <a:schemeClr val="bg1"/>
                </a:solidFill>
              </a:rPr>
              <a:t>46</a:t>
            </a:r>
            <a:r>
              <a:rPr lang="ko-KR" altLang="en-US" b="1" dirty="0">
                <a:solidFill>
                  <a:schemeClr val="bg1"/>
                </a:solidFill>
              </a:rPr>
              <a:t>차원이기 때문에 중간층의 </a:t>
            </a:r>
            <a:r>
              <a:rPr lang="ko-KR" altLang="en-US" b="1" dirty="0" err="1">
                <a:solidFill>
                  <a:schemeClr val="bg1"/>
                </a:solidFill>
              </a:rPr>
              <a:t>히든</a:t>
            </a:r>
            <a:r>
              <a:rPr lang="ko-KR" altLang="en-US" b="1" dirty="0">
                <a:solidFill>
                  <a:schemeClr val="bg1"/>
                </a:solidFill>
              </a:rPr>
              <a:t> 유닛이 </a:t>
            </a:r>
            <a:r>
              <a:rPr lang="en-US" altLang="ko-KR" b="1" dirty="0">
                <a:solidFill>
                  <a:schemeClr val="bg1"/>
                </a:solidFill>
              </a:rPr>
              <a:t>46</a:t>
            </a:r>
            <a:r>
              <a:rPr lang="ko-KR" altLang="en-US" b="1" dirty="0">
                <a:solidFill>
                  <a:schemeClr val="bg1"/>
                </a:solidFill>
              </a:rPr>
              <a:t>개보다 많이 적으면 안됨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예를 들어 중간층을 </a:t>
            </a: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차원으로 두었을 때 정보의 병목이 어떻게 나타나는지 확인해보는 코드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검증 정확도의 최고 값은 약 </a:t>
            </a:r>
            <a:r>
              <a:rPr lang="en-US" altLang="ko-KR" b="1" dirty="0">
                <a:solidFill>
                  <a:schemeClr val="bg1"/>
                </a:solidFill>
              </a:rPr>
              <a:t>71%</a:t>
            </a:r>
            <a:r>
              <a:rPr lang="ko-KR" altLang="en-US" b="1" dirty="0">
                <a:solidFill>
                  <a:schemeClr val="bg1"/>
                </a:solidFill>
              </a:rPr>
              <a:t>로 </a:t>
            </a:r>
            <a:r>
              <a:rPr lang="en-US" altLang="ko-KR" b="1" dirty="0">
                <a:solidFill>
                  <a:schemeClr val="bg1"/>
                </a:solidFill>
              </a:rPr>
              <a:t>8%</a:t>
            </a:r>
            <a:r>
              <a:rPr lang="ko-KR" altLang="en-US" b="1" dirty="0">
                <a:solidFill>
                  <a:schemeClr val="bg1"/>
                </a:solidFill>
              </a:rPr>
              <a:t>정도 감소되었음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이런 손실의 원인 대부분은 많은 정보를 중간층의 </a:t>
            </a:r>
            <a:r>
              <a:rPr lang="ko-KR" altLang="en-US" b="1" dirty="0" err="1">
                <a:solidFill>
                  <a:schemeClr val="bg1"/>
                </a:solidFill>
              </a:rPr>
              <a:t>저차원</a:t>
            </a:r>
            <a:r>
              <a:rPr lang="ko-KR" altLang="en-US" b="1" dirty="0">
                <a:solidFill>
                  <a:schemeClr val="bg1"/>
                </a:solidFill>
              </a:rPr>
              <a:t> 표현 공간으로 압축하려고 했기 때문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전부를 넣지는 못함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4EF4F-1CEA-4A53-A58B-0184E6B6CA2A}"/>
              </a:ext>
            </a:extLst>
          </p:cNvPr>
          <p:cNvSpPr txBox="1"/>
          <p:nvPr/>
        </p:nvSpPr>
        <p:spPr>
          <a:xfrm>
            <a:off x="1043224" y="5505254"/>
            <a:ext cx="5109337" cy="35394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bg1"/>
                </a:solidFill>
              </a:rPr>
              <a:t>results&gt;[</a:t>
            </a:r>
            <a:r>
              <a:rPr lang="en-US" altLang="ko-KR" sz="1700" b="1" i="0" dirty="0">
                <a:solidFill>
                  <a:schemeClr val="bg1"/>
                </a:solidFill>
                <a:effectLst/>
                <a:latin typeface="-apple-system"/>
              </a:rPr>
              <a:t>1.5965227675246854, 0.6767586821015138</a:t>
            </a:r>
            <a:r>
              <a:rPr lang="en-US" altLang="ko-KR" sz="1700" b="1" dirty="0">
                <a:solidFill>
                  <a:schemeClr val="bg1"/>
                </a:solidFill>
              </a:rPr>
              <a:t>]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438A41-2CFE-4490-B25F-27AF29FE954A}"/>
              </a:ext>
            </a:extLst>
          </p:cNvPr>
          <p:cNvGrpSpPr/>
          <p:nvPr/>
        </p:nvGrpSpPr>
        <p:grpSpPr>
          <a:xfrm>
            <a:off x="1043224" y="1350390"/>
            <a:ext cx="5109337" cy="3893270"/>
            <a:chOff x="986663" y="1350390"/>
            <a:chExt cx="5109337" cy="389327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AFD0587-DC90-420B-9E22-6421B8EBD8A2}"/>
                </a:ext>
              </a:extLst>
            </p:cNvPr>
            <p:cNvGrpSpPr/>
            <p:nvPr/>
          </p:nvGrpSpPr>
          <p:grpSpPr>
            <a:xfrm>
              <a:off x="986663" y="1350390"/>
              <a:ext cx="5109337" cy="3893270"/>
              <a:chOff x="1263183" y="1640264"/>
              <a:chExt cx="4438650" cy="326988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A33009-FEA2-4F79-94B8-4287C6158F42}"/>
                  </a:ext>
                </a:extLst>
              </p:cNvPr>
              <p:cNvGrpSpPr/>
              <p:nvPr/>
            </p:nvGrpSpPr>
            <p:grpSpPr>
              <a:xfrm>
                <a:off x="1263183" y="1640264"/>
                <a:ext cx="4438650" cy="3269885"/>
                <a:chOff x="1263183" y="1640264"/>
                <a:chExt cx="4438650" cy="3269885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13B35018-FF80-4F63-9F3E-6885A3592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947"/>
                <a:stretch/>
              </p:blipFill>
              <p:spPr>
                <a:xfrm>
                  <a:off x="1263183" y="1640264"/>
                  <a:ext cx="4438650" cy="3269885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</p:pic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4F06E996-6106-4652-81EA-F3CB27EA64C7}"/>
                    </a:ext>
                  </a:extLst>
                </p:cNvPr>
                <p:cNvSpPr/>
                <p:nvPr/>
              </p:nvSpPr>
              <p:spPr>
                <a:xfrm>
                  <a:off x="2762054" y="2092751"/>
                  <a:ext cx="131975" cy="141402"/>
                </a:xfrm>
                <a:prstGeom prst="rect">
                  <a:avLst/>
                </a:prstGeom>
                <a:solidFill>
                  <a:srgbClr val="2632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D920-D317-41FF-A09F-622B95642889}"/>
                  </a:ext>
                </a:extLst>
              </p:cNvPr>
              <p:cNvSpPr txBox="1"/>
              <p:nvPr/>
            </p:nvSpPr>
            <p:spPr>
              <a:xfrm>
                <a:off x="2700779" y="2059883"/>
                <a:ext cx="235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D67E64"/>
                    </a:solidFill>
                  </a:rPr>
                  <a:t>4</a:t>
                </a:r>
                <a:endParaRPr lang="ko-KR" altLang="en-US" sz="900" b="1" dirty="0">
                  <a:solidFill>
                    <a:srgbClr val="D67E64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80FF72-7CB2-4F00-B70B-2FBE493ED1A5}"/>
                  </a:ext>
                </a:extLst>
              </p:cNvPr>
              <p:cNvSpPr/>
              <p:nvPr/>
            </p:nvSpPr>
            <p:spPr>
              <a:xfrm>
                <a:off x="2375553" y="3704734"/>
                <a:ext cx="169684" cy="122548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E610B3-F532-4964-9FE4-CEEB70E52AE5}"/>
                  </a:ext>
                </a:extLst>
              </p:cNvPr>
              <p:cNvSpPr/>
              <p:nvPr/>
            </p:nvSpPr>
            <p:spPr>
              <a:xfrm>
                <a:off x="2639503" y="3926125"/>
                <a:ext cx="198000" cy="115416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C2CC-2F73-4025-8ED9-2F73D441D3CF}"/>
                  </a:ext>
                </a:extLst>
              </p:cNvPr>
              <p:cNvSpPr txBox="1"/>
              <p:nvPr/>
            </p:nvSpPr>
            <p:spPr>
              <a:xfrm>
                <a:off x="2318826" y="3666427"/>
                <a:ext cx="5186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D67E64"/>
                    </a:solidFill>
                  </a:rPr>
                  <a:t>20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,</a:t>
                </a:r>
                <a:endParaRPr lang="ko-KR" altLang="en-US" sz="900" b="1" dirty="0">
                  <a:solidFill>
                    <a:srgbClr val="D67E6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5A48C8-6C89-4660-A173-8350D54222C3}"/>
                  </a:ext>
                </a:extLst>
              </p:cNvPr>
              <p:cNvSpPr txBox="1"/>
              <p:nvPr/>
            </p:nvSpPr>
            <p:spPr>
              <a:xfrm>
                <a:off x="2562515" y="3882744"/>
                <a:ext cx="5186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D67E64"/>
                    </a:solidFill>
                  </a:rPr>
                  <a:t>128</a:t>
                </a:r>
                <a:endParaRPr lang="ko-KR" altLang="en-US" sz="900" b="1" dirty="0">
                  <a:solidFill>
                    <a:srgbClr val="D67E64"/>
                  </a:solidFill>
                </a:endParaRPr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B27AE0E-7397-46D6-B462-D45C9B3973F6}"/>
                </a:ext>
              </a:extLst>
            </p:cNvPr>
            <p:cNvSpPr/>
            <p:nvPr/>
          </p:nvSpPr>
          <p:spPr>
            <a:xfrm>
              <a:off x="2610610" y="1842111"/>
              <a:ext cx="302151" cy="2827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1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B3359-8346-47DF-84FA-0C491383A5FB}"/>
              </a:ext>
            </a:extLst>
          </p:cNvPr>
          <p:cNvSpPr/>
          <p:nvPr/>
        </p:nvSpPr>
        <p:spPr>
          <a:xfrm>
            <a:off x="-306812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3.5.9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DB1DD-B464-4FF8-8F4E-E35BDA34A227}"/>
              </a:ext>
            </a:extLst>
          </p:cNvPr>
          <p:cNvSpPr txBox="1"/>
          <p:nvPr/>
        </p:nvSpPr>
        <p:spPr>
          <a:xfrm>
            <a:off x="1008668" y="1206631"/>
            <a:ext cx="9803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N</a:t>
            </a:r>
            <a:r>
              <a:rPr lang="ko-KR" altLang="en-US" b="1" dirty="0">
                <a:solidFill>
                  <a:schemeClr val="bg1"/>
                </a:solidFill>
              </a:rPr>
              <a:t>개의 클래스로 데이터 포인트를 분류하려면 네트워크의 마지막 </a:t>
            </a:r>
            <a:r>
              <a:rPr lang="en-US" altLang="ko-KR" b="1" dirty="0">
                <a:solidFill>
                  <a:schemeClr val="bg1"/>
                </a:solidFill>
              </a:rPr>
              <a:t>Dense </a:t>
            </a:r>
            <a:r>
              <a:rPr lang="ko-KR" altLang="en-US" b="1" dirty="0">
                <a:solidFill>
                  <a:schemeClr val="bg1"/>
                </a:solidFill>
              </a:rPr>
              <a:t>층의 크기는 </a:t>
            </a:r>
            <a:r>
              <a:rPr lang="en-US" altLang="ko-KR" b="1" dirty="0">
                <a:solidFill>
                  <a:schemeClr val="bg1"/>
                </a:solidFill>
              </a:rPr>
              <a:t>N</a:t>
            </a:r>
            <a:r>
              <a:rPr lang="ko-KR" altLang="en-US" b="1" dirty="0">
                <a:solidFill>
                  <a:schemeClr val="bg1"/>
                </a:solidFill>
              </a:rPr>
              <a:t>이어야 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단일 레이블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다중 분류 문제에서는 </a:t>
            </a:r>
            <a:r>
              <a:rPr lang="en-US" altLang="ko-KR" b="1" dirty="0">
                <a:solidFill>
                  <a:schemeClr val="bg1"/>
                </a:solidFill>
              </a:rPr>
              <a:t>N</a:t>
            </a:r>
            <a:r>
              <a:rPr lang="ko-KR" altLang="en-US" b="1" dirty="0">
                <a:solidFill>
                  <a:schemeClr val="bg1"/>
                </a:solidFill>
              </a:rPr>
              <a:t>개의 클래스에 대한 확률 분포를 출력하기 위해 </a:t>
            </a:r>
            <a:r>
              <a:rPr lang="en-US" altLang="ko-KR" b="1" dirty="0" err="1">
                <a:solidFill>
                  <a:schemeClr val="bg1"/>
                </a:solidFill>
              </a:rPr>
              <a:t>softmax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활성화 함수를 사용해야 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이런 문제에는 항상 범주형 </a:t>
            </a:r>
            <a:r>
              <a:rPr lang="ko-KR" altLang="en-US" b="1" dirty="0" err="1">
                <a:solidFill>
                  <a:schemeClr val="bg1"/>
                </a:solidFill>
              </a:rPr>
              <a:t>크로스엔트로피를</a:t>
            </a:r>
            <a:r>
              <a:rPr lang="ko-KR" altLang="en-US" b="1" dirty="0">
                <a:solidFill>
                  <a:schemeClr val="bg1"/>
                </a:solidFill>
              </a:rPr>
              <a:t> 사용해야 함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ko-KR" altLang="en-US" b="1" dirty="0">
                <a:solidFill>
                  <a:schemeClr val="bg1"/>
                </a:solidFill>
              </a:rPr>
              <a:t>이 함수는 모델이 출력한 확률 분포와 타깃 분포 사이의 거리를 최소화함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다중 분류에서 레이블을 다루는 두 가지 방법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레이블을 범주형 인코딩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원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ko-KR" altLang="en-US" b="1" dirty="0">
                <a:solidFill>
                  <a:schemeClr val="bg1"/>
                </a:solidFill>
              </a:rPr>
              <a:t>핫 인코딩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으로 인코딩하고 </a:t>
            </a:r>
            <a:r>
              <a:rPr lang="en-US" altLang="ko-KR" b="1" dirty="0" err="1">
                <a:solidFill>
                  <a:schemeClr val="bg1"/>
                </a:solidFill>
              </a:rPr>
              <a:t>categorical_crossentropy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손실 함수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레이블을 정수로 인코딩하고 </a:t>
            </a:r>
            <a:r>
              <a:rPr lang="en-US" altLang="ko-KR" b="1" dirty="0" err="1">
                <a:solidFill>
                  <a:schemeClr val="bg1"/>
                </a:solidFill>
              </a:rPr>
              <a:t>sparse_categorical_crossentropy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손실 함수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1"/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많은 수의 범주를 분류할 때 중간층의 크기가 너무 작아 네트워크에 정보의 병목이 생기지 않도록 주의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875020"/>
            <a:ext cx="6055502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prstClr val="white"/>
                </a:solidFill>
              </a:rPr>
              <a:t>3.6 </a:t>
            </a:r>
            <a:r>
              <a:rPr lang="ko-KR" altLang="en-US" sz="4000" b="1" dirty="0">
                <a:solidFill>
                  <a:prstClr val="white"/>
                </a:solidFill>
              </a:rPr>
              <a:t>주택 가격 예측 </a:t>
            </a:r>
            <a:r>
              <a:rPr lang="en-US" altLang="ko-KR" sz="4000" b="1" dirty="0">
                <a:solidFill>
                  <a:prstClr val="white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prstClr val="white"/>
                </a:solidFill>
              </a:rPr>
              <a:t>     회귀 문제</a:t>
            </a:r>
            <a:endParaRPr lang="en-US" altLang="ko-KR" sz="40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CAAC1D-8ABB-4D86-8C09-8C7AAB9458B0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3.6.1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보스턴 주택 가격 데이터셋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95C83C-BEFA-427B-8B51-C36323DE30D5}"/>
              </a:ext>
            </a:extLst>
          </p:cNvPr>
          <p:cNvGrpSpPr/>
          <p:nvPr/>
        </p:nvGrpSpPr>
        <p:grpSpPr>
          <a:xfrm>
            <a:off x="1626663" y="1181100"/>
            <a:ext cx="8519600" cy="4622499"/>
            <a:chOff x="1598074" y="2846674"/>
            <a:chExt cx="8519600" cy="3917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9ED44E-FC81-4219-9872-AA7E4B51D28D}"/>
                </a:ext>
              </a:extLst>
            </p:cNvPr>
            <p:cNvSpPr txBox="1"/>
            <p:nvPr/>
          </p:nvSpPr>
          <p:spPr>
            <a:xfrm>
              <a:off x="2035968" y="3949325"/>
              <a:ext cx="7673640" cy="2464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개별적인 레이블 대신에 연속적인 값을 예측하는 회귀</a:t>
              </a:r>
              <a:endPara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 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ex)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기상 데이터가 주어졌을 때 내일 기온 예측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소프트웨어 명세가 주어졌을 때 프로젝트 완료 시간 예측</a:t>
              </a:r>
              <a:endParaRPr lang="ko-KR" altLang="en-US" sz="1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sz="2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데이터 포인트가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506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개로 비교적 개수가 적고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404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개는 훈련 샘플로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, 102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개는 테스트 샘플로 나뉘어져 있음</a:t>
              </a:r>
              <a:endPara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en-US" altLang="ko-KR" sz="2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입력 데이터에 있는 각 특성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(ex 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범죄율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은 스케일이 서로 다름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marL="257040" indent="-257040">
                <a:buFont typeface="Arial"/>
                <a:buChar char="•"/>
                <a:defRPr/>
              </a:pPr>
              <a:endParaRPr lang="en-US" altLang="ko-KR" sz="25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입력 데이터가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13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개의 특성을 가짐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944484-C97F-43E8-9E2F-2E7CBD751598}"/>
                </a:ext>
              </a:extLst>
            </p:cNvPr>
            <p:cNvSpPr/>
            <p:nvPr/>
          </p:nvSpPr>
          <p:spPr>
            <a:xfrm>
              <a:off x="1881187" y="3428998"/>
              <a:ext cx="7982832" cy="333512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id="{99CE36CB-0DBC-41AD-BB12-18E305CB0532}"/>
                </a:ext>
              </a:extLst>
            </p:cNvPr>
            <p:cNvSpPr/>
            <p:nvPr/>
          </p:nvSpPr>
          <p:spPr>
            <a:xfrm>
              <a:off x="1598074" y="2846674"/>
              <a:ext cx="8519600" cy="7918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1970</a:t>
              </a:r>
              <a:r>
                <a:rPr lang="ko-KR" altLang="en-US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년 중반 보스턴 외곽 지역의 </a:t>
              </a:r>
              <a:r>
                <a:rPr lang="ko-KR" altLang="en-US" sz="2000" b="1" i="1" kern="0" dirty="0" err="1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범죄율</a:t>
              </a:r>
              <a:r>
                <a:rPr lang="en-US" altLang="ko-KR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, </a:t>
              </a:r>
              <a:r>
                <a:rPr lang="ko-KR" altLang="en-US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지방세율 등의 데이터가 주어졌을 때 주택 가격의 중간 값을 예측하는 회귀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9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83746D-0D60-4A01-BA39-64DD88E77216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3.6.1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보스턴 주택 가격 데이터셋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44DDA-CA14-4925-89B5-570890EA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12" y="1276242"/>
            <a:ext cx="6809591" cy="11448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F812-A05E-4019-A2C7-4779DDC07B28}"/>
              </a:ext>
            </a:extLst>
          </p:cNvPr>
          <p:cNvSpPr txBox="1"/>
          <p:nvPr/>
        </p:nvSpPr>
        <p:spPr>
          <a:xfrm>
            <a:off x="1921349" y="3050163"/>
            <a:ext cx="2641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b="1" dirty="0" err="1">
                <a:solidFill>
                  <a:schemeClr val="bg1"/>
                </a:solidFill>
              </a:rPr>
              <a:t>train_data.shape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(404, 13)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b="1" dirty="0" err="1">
                <a:solidFill>
                  <a:schemeClr val="bg1"/>
                </a:solidFill>
              </a:rPr>
              <a:t>test_data.shape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(102, 13)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A3F8B-2A58-41B9-8A6C-BDE1854A8194}"/>
              </a:ext>
            </a:extLst>
          </p:cNvPr>
          <p:cNvSpPr/>
          <p:nvPr/>
        </p:nvSpPr>
        <p:spPr>
          <a:xfrm>
            <a:off x="1838225" y="2969444"/>
            <a:ext cx="2988295" cy="155804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E390C1-2D43-4D76-A5AA-182D0A8212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26520" y="3403078"/>
            <a:ext cx="2149313" cy="3453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EE6CC0-C473-424F-861A-1714D384ECA3}"/>
              </a:ext>
            </a:extLst>
          </p:cNvPr>
          <p:cNvSpPr txBox="1"/>
          <p:nvPr/>
        </p:nvSpPr>
        <p:spPr>
          <a:xfrm>
            <a:off x="6975833" y="3148303"/>
            <a:ext cx="338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404</a:t>
            </a:r>
            <a:r>
              <a:rPr lang="ko-KR" altLang="en-US" b="1" dirty="0">
                <a:solidFill>
                  <a:schemeClr val="bg1"/>
                </a:solidFill>
              </a:rPr>
              <a:t>개의 훈련 샘플과 </a:t>
            </a:r>
            <a:r>
              <a:rPr lang="en-US" altLang="ko-KR" b="1" dirty="0">
                <a:solidFill>
                  <a:schemeClr val="bg1"/>
                </a:solidFill>
              </a:rPr>
              <a:t>102</a:t>
            </a:r>
            <a:r>
              <a:rPr lang="ko-KR" altLang="en-US" b="1" dirty="0">
                <a:solidFill>
                  <a:schemeClr val="bg1"/>
                </a:solidFill>
              </a:rPr>
              <a:t>개의 테스트 샘플이 있고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모두 </a:t>
            </a:r>
            <a:r>
              <a:rPr lang="en-US" altLang="ko-KR" b="1" dirty="0">
                <a:solidFill>
                  <a:schemeClr val="bg1"/>
                </a:solidFill>
              </a:rPr>
              <a:t>13</a:t>
            </a:r>
            <a:r>
              <a:rPr lang="ko-KR" altLang="en-US" b="1" dirty="0">
                <a:solidFill>
                  <a:schemeClr val="bg1"/>
                </a:solidFill>
              </a:rPr>
              <a:t>개의 수치 특성을 가지고 있는 것을 알 수 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6196C-0953-4C6E-91C5-DE277165FF4A}"/>
              </a:ext>
            </a:extLst>
          </p:cNvPr>
          <p:cNvSpPr txBox="1"/>
          <p:nvPr/>
        </p:nvSpPr>
        <p:spPr>
          <a:xfrm>
            <a:off x="1838226" y="4836972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b="1" dirty="0" err="1">
                <a:solidFill>
                  <a:schemeClr val="bg1"/>
                </a:solidFill>
              </a:rPr>
              <a:t>train_targets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[15.2, 42.3, … , 29.1]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A3B46E-D983-4C90-9DA3-D2105AE6E332}"/>
              </a:ext>
            </a:extLst>
          </p:cNvPr>
          <p:cNvSpPr/>
          <p:nvPr/>
        </p:nvSpPr>
        <p:spPr>
          <a:xfrm>
            <a:off x="1838226" y="4705741"/>
            <a:ext cx="2988296" cy="9691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1E6C09-D737-4E58-BA27-A2236D0E389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826523" y="5139376"/>
            <a:ext cx="2212306" cy="207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21C8F2-AEF9-4EC5-A088-0505F523ED30}"/>
              </a:ext>
            </a:extLst>
          </p:cNvPr>
          <p:cNvSpPr txBox="1"/>
          <p:nvPr/>
        </p:nvSpPr>
        <p:spPr>
          <a:xfrm>
            <a:off x="7038829" y="4914879"/>
            <a:ext cx="262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chemeClr val="bg1"/>
                </a:solidFill>
                <a:effectLst/>
                <a:latin typeface="-apple-system"/>
              </a:rPr>
              <a:t>타깃값의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 기본단위는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-apple-system"/>
              </a:rPr>
              <a:t>1,000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달러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A86F8-7C63-434E-9CB2-BD11AAFE1E1A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3.6.2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데이터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216CFB-7EEA-4BA6-9EFA-0BCCFC38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29" y="1521524"/>
            <a:ext cx="4017999" cy="222403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4E41-AD31-4C53-A3D5-10EDD4AA3667}"/>
              </a:ext>
            </a:extLst>
          </p:cNvPr>
          <p:cNvSpPr txBox="1"/>
          <p:nvPr/>
        </p:nvSpPr>
        <p:spPr>
          <a:xfrm>
            <a:off x="5599521" y="1669384"/>
            <a:ext cx="49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상이한 스케일을 가진 값을 신경망에 주입하면 학습을 더 어렵게 만듦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상이한 데이터를 다룰 때 대표적인 방법은 특성별로 정규화 하는 것</a:t>
            </a:r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    →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입력 데이터에 있는 각 특성에 대해서 </a:t>
            </a:r>
            <a:endParaRPr lang="en-US" altLang="ko-KR" sz="1800" b="1" dirty="0">
              <a:solidFill>
                <a:schemeClr val="bg1"/>
              </a:solidFill>
              <a:latin typeface="-apple-system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        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특성의 평균을 빼고 표준편차로 나눔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7F680-983D-46DF-9AE2-6B254581ABC5}"/>
              </a:ext>
            </a:extLst>
          </p:cNvPr>
          <p:cNvSpPr txBox="1"/>
          <p:nvPr/>
        </p:nvSpPr>
        <p:spPr>
          <a:xfrm>
            <a:off x="1130157" y="4412171"/>
            <a:ext cx="945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테스트 데이터를 </a:t>
            </a:r>
            <a:r>
              <a:rPr lang="ko-KR" altLang="en-US" b="1" dirty="0" err="1">
                <a:solidFill>
                  <a:schemeClr val="bg1"/>
                </a:solidFill>
              </a:rPr>
              <a:t>정규화할</a:t>
            </a:r>
            <a:r>
              <a:rPr lang="ko-KR" altLang="en-US" b="1" dirty="0">
                <a:solidFill>
                  <a:schemeClr val="bg1"/>
                </a:solidFill>
              </a:rPr>
              <a:t> 때 사용한 값이 훈련 데이터에서 계산한 값임을 주목해야 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>
                <a:solidFill>
                  <a:schemeClr val="bg1"/>
                </a:solidFill>
              </a:rPr>
              <a:t>머신러닝</a:t>
            </a:r>
            <a:r>
              <a:rPr lang="ko-KR" altLang="en-US" b="1" u="sng" dirty="0">
                <a:solidFill>
                  <a:schemeClr val="bg1"/>
                </a:solidFill>
              </a:rPr>
              <a:t> 작업 과정에서 절대로 테스트 데이터에서 계산한 어떤 값도 사용해서는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3120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1A553-5E34-4CED-91E4-3D6033C1FB19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3.6.3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90A2-9454-4338-8359-7078CCDA7F35}"/>
              </a:ext>
            </a:extLst>
          </p:cNvPr>
          <p:cNvSpPr txBox="1"/>
          <p:nvPr/>
        </p:nvSpPr>
        <p:spPr>
          <a:xfrm>
            <a:off x="6722129" y="1223326"/>
            <a:ext cx="4524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샘플 개수가 적기 때문에 </a:t>
            </a:r>
            <a:r>
              <a:rPr lang="en-US" altLang="ko-KR" b="1" dirty="0">
                <a:solidFill>
                  <a:schemeClr val="bg1"/>
                </a:solidFill>
              </a:rPr>
              <a:t>64</a:t>
            </a:r>
            <a:r>
              <a:rPr lang="ko-KR" altLang="en-US" b="1" dirty="0">
                <a:solidFill>
                  <a:schemeClr val="bg1"/>
                </a:solidFill>
              </a:rPr>
              <a:t>개의 유닛을 가진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개의 은닉 층으로 작은 네트워크를 구성하여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일반적으로 훈련 데이터의 개수가 적을수록 과대적합이 더 쉽게 일어나므로 작은 모델을 사용하는 것이 과대적합을 피하는 한 방법임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훈련하는 동안 모니터링을 위해 새로운 지표인 평균 절대 오차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예측과 타깃 사이 거리의 절댓값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측정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5D6EDD-4304-4779-AE6F-1D38D3FC7752}"/>
              </a:ext>
            </a:extLst>
          </p:cNvPr>
          <p:cNvGrpSpPr/>
          <p:nvPr/>
        </p:nvGrpSpPr>
        <p:grpSpPr>
          <a:xfrm>
            <a:off x="923302" y="1274621"/>
            <a:ext cx="9113688" cy="4661177"/>
            <a:chOff x="906789" y="1536731"/>
            <a:chExt cx="9113688" cy="4661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325AF7-2A05-4BB8-AA28-C2E53059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789" y="1536731"/>
              <a:ext cx="5620289" cy="321116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1C5D2B-FCEA-43E0-B444-E91C6FF3135D}"/>
                </a:ext>
              </a:extLst>
            </p:cNvPr>
            <p:cNvSpPr/>
            <p:nvPr/>
          </p:nvSpPr>
          <p:spPr>
            <a:xfrm>
              <a:off x="1178351" y="3899213"/>
              <a:ext cx="2045616" cy="22624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5AEDC8B-E895-4CCA-93BC-AF831D1BE01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923069" y="4125456"/>
              <a:ext cx="278090" cy="108756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35053-9F37-4316-AA0E-D5138C095EE9}"/>
                </a:ext>
              </a:extLst>
            </p:cNvPr>
            <p:cNvSpPr txBox="1"/>
            <p:nvPr/>
          </p:nvSpPr>
          <p:spPr>
            <a:xfrm>
              <a:off x="970221" y="5213023"/>
              <a:ext cx="3638747" cy="9848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이 네트워크의 마지막 층은 하나의 유닛을 가지고 있고 활성화 함수가 없음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r>
                <a:rPr lang="ko-KR" altLang="en-US" sz="1000" b="1" dirty="0">
                  <a:solidFill>
                    <a:schemeClr val="bg1"/>
                  </a:solidFill>
                </a:rPr>
                <a:t> </a:t>
              </a:r>
              <a:endParaRPr lang="en-US" altLang="ko-KR" sz="1000" b="1" dirty="0">
                <a:solidFill>
                  <a:schemeClr val="bg1"/>
                </a:solidFill>
              </a:endParaRP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→ </a:t>
              </a:r>
              <a:r>
                <a:rPr lang="ko-KR" altLang="en-US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전형적인 스칼라 회귀를 위한 구성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EDE4AF-A029-464B-A327-7562D655E330}"/>
                </a:ext>
              </a:extLst>
            </p:cNvPr>
            <p:cNvSpPr/>
            <p:nvPr/>
          </p:nvSpPr>
          <p:spPr>
            <a:xfrm>
              <a:off x="3716933" y="4179817"/>
              <a:ext cx="744717" cy="22624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3F4B71D-A17B-4598-AA64-D486E3A021BA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089292" y="4406060"/>
              <a:ext cx="3546203" cy="8035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30660E-59D1-4706-98FB-FB5D9B2E3E2D}"/>
                </a:ext>
              </a:extLst>
            </p:cNvPr>
            <p:cNvSpPr txBox="1"/>
            <p:nvPr/>
          </p:nvSpPr>
          <p:spPr>
            <a:xfrm>
              <a:off x="5250512" y="5209597"/>
              <a:ext cx="4769965" cy="8309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mse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손실 함수 사용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r>
                <a:rPr lang="en-US" altLang="ko-KR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→ </a:t>
              </a:r>
              <a:r>
                <a:rPr lang="ko-KR" altLang="en-US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평균 제곱 오차의 약어로 예측과 타깃 사이 거리의 제곱</a:t>
              </a:r>
              <a:r>
                <a:rPr lang="en-US" altLang="ko-KR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.  </a:t>
              </a:r>
              <a:r>
                <a:rPr lang="ko-KR" altLang="en-US" sz="1600" b="1" dirty="0">
                  <a:solidFill>
                    <a:schemeClr val="bg1"/>
                  </a:solidFill>
                  <a:latin typeface="-apple-system"/>
                  <a:ea typeface="맑은 고딕" panose="020B0503020000020004" pitchFamily="50" charset="-127"/>
                </a:rPr>
                <a:t>회귀 문제에서 널리 사용되는 손실 함수임</a:t>
              </a:r>
              <a:endParaRPr lang="en-US" altLang="ko-KR" sz="16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BADA6-680A-4BF9-B356-2750AAA63C18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뉴스 기사 분류 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다중 분류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4BF75-0617-44E5-819E-1E99CF89F99B}"/>
              </a:ext>
            </a:extLst>
          </p:cNvPr>
          <p:cNvSpPr txBox="1"/>
          <p:nvPr/>
        </p:nvSpPr>
        <p:spPr>
          <a:xfrm>
            <a:off x="1047515" y="1458501"/>
            <a:ext cx="9054630" cy="787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완전 연결된 신경망을 사용하여 벡터 입력을 </a:t>
            </a:r>
            <a:r>
              <a:rPr lang="ko-KR" altLang="en-US" sz="2300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여러개의</a:t>
            </a:r>
            <a:r>
              <a:rPr lang="ko-KR" altLang="en-US" sz="23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클래스로 분류하는 다중 분류 문제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E06B5-43CF-41D0-BE79-C972738E7E53}"/>
              </a:ext>
            </a:extLst>
          </p:cNvPr>
          <p:cNvGrpSpPr/>
          <p:nvPr/>
        </p:nvGrpSpPr>
        <p:grpSpPr>
          <a:xfrm>
            <a:off x="1598074" y="2860829"/>
            <a:ext cx="8519600" cy="2663671"/>
            <a:chOff x="1598074" y="2860829"/>
            <a:chExt cx="8519600" cy="2663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9608D-484E-473D-88C8-B39CC2B7510F}"/>
                </a:ext>
              </a:extLst>
            </p:cNvPr>
            <p:cNvSpPr txBox="1"/>
            <p:nvPr/>
          </p:nvSpPr>
          <p:spPr>
            <a:xfrm>
              <a:off x="2035968" y="3825724"/>
              <a:ext cx="7548563" cy="1334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클래스가 많기 때문에 이 문제는 다중 분류의 예</a:t>
              </a: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sz="1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각 데이터 포인트가 정확히 하나의 범주로 분류되기 때문에 좀 더 정확히 말하면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‘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단일 레이블 다중 분류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‘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984C05-C0DA-43EC-9504-1C74200F293D}"/>
                </a:ext>
              </a:extLst>
            </p:cNvPr>
            <p:cNvSpPr/>
            <p:nvPr/>
          </p:nvSpPr>
          <p:spPr>
            <a:xfrm>
              <a:off x="1881187" y="3429000"/>
              <a:ext cx="7982832" cy="20955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사각형: 둥근 모서리 4">
              <a:extLst>
                <a:ext uri="{FF2B5EF4-FFF2-40B4-BE49-F238E27FC236}">
                  <a16:creationId xmlns:a16="http://schemas.microsoft.com/office/drawing/2014/main" id="{DAE06BF7-A221-4AF6-A85C-FAB2569B94DD}"/>
                </a:ext>
              </a:extLst>
            </p:cNvPr>
            <p:cNvSpPr/>
            <p:nvPr/>
          </p:nvSpPr>
          <p:spPr>
            <a:xfrm>
              <a:off x="1598074" y="2860829"/>
              <a:ext cx="8519600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로이터 뉴스를 </a:t>
              </a:r>
              <a:r>
                <a:rPr lang="en-US" altLang="ko-KR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46</a:t>
              </a:r>
              <a:r>
                <a:rPr lang="ko-KR" altLang="en-US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개 상호 배타적인 토픽으로 분류하는 신경망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55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D4540B-C524-4A0E-91CB-9466B9A91987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46939C-4717-4947-BB1A-22CCB05137FF}"/>
              </a:ext>
            </a:extLst>
          </p:cNvPr>
          <p:cNvGrpSpPr/>
          <p:nvPr/>
        </p:nvGrpSpPr>
        <p:grpSpPr>
          <a:xfrm>
            <a:off x="764562" y="1114477"/>
            <a:ext cx="4034319" cy="4485426"/>
            <a:chOff x="1061663" y="1615738"/>
            <a:chExt cx="10068674" cy="26960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87C25A-30F7-4DFB-85FC-B824B366AF50}"/>
                </a:ext>
              </a:extLst>
            </p:cNvPr>
            <p:cNvGrpSpPr/>
            <p:nvPr/>
          </p:nvGrpSpPr>
          <p:grpSpPr>
            <a:xfrm>
              <a:off x="1061663" y="1669405"/>
              <a:ext cx="10068674" cy="2642410"/>
              <a:chOff x="1061663" y="1669405"/>
              <a:chExt cx="10068674" cy="26424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1529E-99E9-4237-BA15-8D57CB5FECA0}"/>
                  </a:ext>
                </a:extLst>
              </p:cNvPr>
              <p:cNvSpPr txBox="1"/>
              <p:nvPr/>
            </p:nvSpPr>
            <p:spPr>
              <a:xfrm>
                <a:off x="1291225" y="1669405"/>
                <a:ext cx="96095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>
                    <a:solidFill>
                      <a:schemeClr val="bg1"/>
                    </a:solidFill>
                  </a:rPr>
                  <a:t>데이터를 </a:t>
                </a:r>
                <a:r>
                  <a:rPr lang="en-US" altLang="ko-KR" b="1">
                    <a:solidFill>
                      <a:schemeClr val="bg1"/>
                    </a:solidFill>
                  </a:rPr>
                  <a:t>K</a:t>
                </a:r>
                <a:r>
                  <a:rPr lang="ko-KR" altLang="en-US" b="1">
                    <a:solidFill>
                      <a:schemeClr val="bg1"/>
                    </a:solidFill>
                  </a:rPr>
                  <a:t>개의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분할로 나누고</a:t>
                </a:r>
                <a:r>
                  <a:rPr lang="en-US" altLang="ko-KR" b="1">
                    <a:solidFill>
                      <a:schemeClr val="bg1"/>
                    </a:solidFill>
                  </a:rPr>
                  <a:t>, K</a:t>
                </a:r>
                <a:r>
                  <a:rPr lang="ko-KR" altLang="en-US" b="1">
                    <a:solidFill>
                      <a:schemeClr val="bg1"/>
                    </a:solidFill>
                  </a:rPr>
                  <a:t>개의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모델을 각각 만들어 </a:t>
                </a:r>
                <a:r>
                  <a:rPr lang="en-US" altLang="ko-KR" b="1">
                    <a:solidFill>
                      <a:schemeClr val="bg1"/>
                    </a:solidFill>
                  </a:rPr>
                  <a:t>K-1</a:t>
                </a:r>
                <a:r>
                  <a:rPr lang="ko-KR" altLang="en-US" b="1">
                    <a:solidFill>
                      <a:schemeClr val="bg1"/>
                    </a:solidFill>
                  </a:rPr>
                  <a:t>개의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분할에서 훈련하고 나머지 분할에서 평가하는 방법</a:t>
                </a: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>
                    <a:solidFill>
                      <a:schemeClr val="bg1"/>
                    </a:solidFill>
                  </a:rPr>
                  <a:t>모델의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검증 점수는 </a:t>
                </a:r>
                <a:r>
                  <a:rPr lang="en-US" altLang="ko-KR" b="1">
                    <a:solidFill>
                      <a:schemeClr val="bg1"/>
                    </a:solidFill>
                  </a:rPr>
                  <a:t>K</a:t>
                </a:r>
                <a:r>
                  <a:rPr lang="ko-KR" altLang="en-US" b="1">
                    <a:solidFill>
                      <a:schemeClr val="bg1"/>
                    </a:solidFill>
                  </a:rPr>
                  <a:t>개의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검증 점수 평균이 됨</a:t>
                </a: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포인트가 많지 않을 때 검증 세트와 훈련 세트로 어떤 데이터 포인트가 선택되었는지에 따라 검증 점수가 크게 달라지므로 이때 사용하기 가장 좋은 방법임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D0DFE37-1A43-4096-B68E-34D8026D9149}"/>
                  </a:ext>
                </a:extLst>
              </p:cNvPr>
              <p:cNvSpPr/>
              <p:nvPr/>
            </p:nvSpPr>
            <p:spPr>
              <a:xfrm>
                <a:off x="1061663" y="1842784"/>
                <a:ext cx="10068674" cy="246903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71874722-6519-41D9-A9D3-6312509573D4}"/>
                </a:ext>
              </a:extLst>
            </p:cNvPr>
            <p:cNvSpPr/>
            <p:nvPr/>
          </p:nvSpPr>
          <p:spPr>
            <a:xfrm>
              <a:off x="3514122" y="1615738"/>
              <a:ext cx="5153997" cy="34401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000" b="1" i="1" kern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K-</a:t>
              </a:r>
              <a:r>
                <a:rPr lang="ko-KR" altLang="en-US" sz="2000" b="1" i="1" kern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겹 </a:t>
              </a:r>
              <a:r>
                <a:rPr lang="ko-KR" altLang="en-US" sz="2000" b="1" i="1" kern="0" dirty="0">
                  <a:solidFill>
                    <a:srgbClr val="2381AE"/>
                  </a:solidFill>
                  <a:latin typeface="맑은 고딕"/>
                  <a:ea typeface="맑은 고딕"/>
                  <a:cs typeface="맑은 고딕"/>
                </a:rPr>
                <a:t>교차 검증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4301A65-5A99-419A-AE0D-28081D2B343E}"/>
              </a:ext>
            </a:extLst>
          </p:cNvPr>
          <p:cNvGrpSpPr/>
          <p:nvPr/>
        </p:nvGrpSpPr>
        <p:grpSpPr>
          <a:xfrm>
            <a:off x="4848390" y="1748713"/>
            <a:ext cx="6650966" cy="3360574"/>
            <a:chOff x="4848390" y="1748713"/>
            <a:chExt cx="6650966" cy="3360574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5CDE8D5-615E-4F66-B832-9431B397B092}"/>
                </a:ext>
              </a:extLst>
            </p:cNvPr>
            <p:cNvGrpSpPr/>
            <p:nvPr/>
          </p:nvGrpSpPr>
          <p:grpSpPr>
            <a:xfrm>
              <a:off x="4848390" y="1748713"/>
              <a:ext cx="4460678" cy="3360574"/>
              <a:chOff x="5583849" y="1364808"/>
              <a:chExt cx="4460678" cy="336057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83DF642-3BFC-470C-9A7F-BE4EC48B70F7}"/>
                  </a:ext>
                </a:extLst>
              </p:cNvPr>
              <p:cNvGrpSpPr/>
              <p:nvPr/>
            </p:nvGrpSpPr>
            <p:grpSpPr>
              <a:xfrm>
                <a:off x="5583849" y="2259317"/>
                <a:ext cx="4460678" cy="2466065"/>
                <a:chOff x="5505254" y="1631472"/>
                <a:chExt cx="4460678" cy="2466065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1B14A931-520F-4D3C-AAD7-0482580E6E72}"/>
                    </a:ext>
                  </a:extLst>
                </p:cNvPr>
                <p:cNvSpPr/>
                <p:nvPr/>
              </p:nvSpPr>
              <p:spPr>
                <a:xfrm>
                  <a:off x="6006569" y="1711881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검증</a:t>
                  </a: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4061A62F-5BC8-4EB8-B5DC-431A6B37B148}"/>
                    </a:ext>
                  </a:extLst>
                </p:cNvPr>
                <p:cNvSpPr/>
                <p:nvPr/>
              </p:nvSpPr>
              <p:spPr>
                <a:xfrm>
                  <a:off x="6010382" y="2596881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8BD96C7A-0507-4BFF-BF41-7CC877385C46}"/>
                    </a:ext>
                  </a:extLst>
                </p:cNvPr>
                <p:cNvSpPr/>
                <p:nvPr/>
              </p:nvSpPr>
              <p:spPr>
                <a:xfrm>
                  <a:off x="8780204" y="1711735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  <a:endPara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0B4B7691-71A5-47FD-BAD5-2E4B64ED5627}"/>
                    </a:ext>
                  </a:extLst>
                </p:cNvPr>
                <p:cNvSpPr/>
                <p:nvPr/>
              </p:nvSpPr>
              <p:spPr>
                <a:xfrm>
                  <a:off x="7391480" y="1711736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  <a:endPara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DC5B560-39EA-4968-A70A-E18755F4F013}"/>
                    </a:ext>
                  </a:extLst>
                </p:cNvPr>
                <p:cNvSpPr/>
                <p:nvPr/>
              </p:nvSpPr>
              <p:spPr>
                <a:xfrm>
                  <a:off x="6010382" y="3438760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  <a:endPara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70D0CA35-F87C-4CDD-9588-763F2BBD3F02}"/>
                    </a:ext>
                  </a:extLst>
                </p:cNvPr>
                <p:cNvSpPr/>
                <p:nvPr/>
              </p:nvSpPr>
              <p:spPr>
                <a:xfrm>
                  <a:off x="8791258" y="2585859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  <a:endPara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8FD5419-D208-4810-9061-BAF3CD21E831}"/>
                    </a:ext>
                  </a:extLst>
                </p:cNvPr>
                <p:cNvSpPr/>
                <p:nvPr/>
              </p:nvSpPr>
              <p:spPr>
                <a:xfrm>
                  <a:off x="7400820" y="2586150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A6B1936-570C-4DBE-9693-B1FF457ECB62}"/>
                    </a:ext>
                  </a:extLst>
                </p:cNvPr>
                <p:cNvSpPr/>
                <p:nvPr/>
              </p:nvSpPr>
              <p:spPr>
                <a:xfrm>
                  <a:off x="8780204" y="3438758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검증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AEA56F4A-8CC5-454D-8CE3-29D8C114204A}"/>
                    </a:ext>
                  </a:extLst>
                </p:cNvPr>
                <p:cNvSpPr/>
                <p:nvPr/>
              </p:nvSpPr>
              <p:spPr>
                <a:xfrm>
                  <a:off x="7395293" y="3438759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훈련</a:t>
                  </a:r>
                  <a:endPara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55FA3-2DCF-4170-814F-6D2BD1136176}"/>
                    </a:ext>
                  </a:extLst>
                </p:cNvPr>
                <p:cNvSpPr txBox="1"/>
                <p:nvPr/>
              </p:nvSpPr>
              <p:spPr>
                <a:xfrm>
                  <a:off x="5506462" y="1711735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폴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100" b="1" dirty="0" err="1">
                      <a:solidFill>
                        <a:schemeClr val="bg1"/>
                      </a:solidFill>
                    </a:rPr>
                    <a:t>드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100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EAD2BE-A741-41A3-B392-E9C08D58A8C9}"/>
                    </a:ext>
                  </a:extLst>
                </p:cNvPr>
                <p:cNvSpPr txBox="1"/>
                <p:nvPr/>
              </p:nvSpPr>
              <p:spPr>
                <a:xfrm>
                  <a:off x="5505254" y="2602707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폴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100" b="1" dirty="0" err="1">
                      <a:solidFill>
                        <a:schemeClr val="bg1"/>
                      </a:solidFill>
                    </a:rPr>
                    <a:t>드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100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0B8FA4-AAA2-4D89-B12F-F3C934DB5350}"/>
                    </a:ext>
                  </a:extLst>
                </p:cNvPr>
                <p:cNvSpPr txBox="1"/>
                <p:nvPr/>
              </p:nvSpPr>
              <p:spPr>
                <a:xfrm>
                  <a:off x="5505255" y="3467090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>
                      <a:solidFill>
                        <a:schemeClr val="bg1"/>
                      </a:solidFill>
                    </a:rPr>
                    <a:t>폴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100" b="1" dirty="0" err="1">
                      <a:solidFill>
                        <a:schemeClr val="bg1"/>
                      </a:solidFill>
                    </a:rPr>
                    <a:t>드</a:t>
                  </a:r>
                  <a:endParaRPr lang="en-US" altLang="ko-KR" sz="11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100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2E6249D-1F9D-4213-87B2-BDD17C295287}"/>
                    </a:ext>
                  </a:extLst>
                </p:cNvPr>
                <p:cNvSpPr/>
                <p:nvPr/>
              </p:nvSpPr>
              <p:spPr>
                <a:xfrm>
                  <a:off x="5931613" y="3357611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DAD9386-BD96-4EEF-8418-CFACE0AE685D}"/>
                    </a:ext>
                  </a:extLst>
                </p:cNvPr>
                <p:cNvSpPr/>
                <p:nvPr/>
              </p:nvSpPr>
              <p:spPr>
                <a:xfrm>
                  <a:off x="5917139" y="2482885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E5C83FDC-D60E-4055-9E71-3273F59339A0}"/>
                    </a:ext>
                  </a:extLst>
                </p:cNvPr>
                <p:cNvSpPr/>
                <p:nvPr/>
              </p:nvSpPr>
              <p:spPr>
                <a:xfrm>
                  <a:off x="5914738" y="1631472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왼쪽 중괄호 27">
                <a:extLst>
                  <a:ext uri="{FF2B5EF4-FFF2-40B4-BE49-F238E27FC236}">
                    <a16:creationId xmlns:a16="http://schemas.microsoft.com/office/drawing/2014/main" id="{7167877D-BC32-4302-93C0-2603C75DF787}"/>
                  </a:ext>
                </a:extLst>
              </p:cNvPr>
              <p:cNvSpPr/>
              <p:nvPr/>
            </p:nvSpPr>
            <p:spPr>
              <a:xfrm rot="5400000">
                <a:off x="7870254" y="-77647"/>
                <a:ext cx="287678" cy="403192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5C41F1-2F91-4947-9489-ADED4CD48E18}"/>
                  </a:ext>
                </a:extLst>
              </p:cNvPr>
              <p:cNvSpPr txBox="1"/>
              <p:nvPr/>
            </p:nvSpPr>
            <p:spPr>
              <a:xfrm>
                <a:off x="7002512" y="1364808"/>
                <a:ext cx="2015960" cy="2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chemeClr val="bg1"/>
                    </a:solidFill>
                  </a:rPr>
                  <a:t>데이터를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개의 분할로 나눔</a:t>
                </a:r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52F028-D4D3-4CB6-BBA8-CEE18235C612}"/>
                </a:ext>
              </a:extLst>
            </p:cNvPr>
            <p:cNvCxnSpPr/>
            <p:nvPr/>
          </p:nvCxnSpPr>
          <p:spPr>
            <a:xfrm>
              <a:off x="9390586" y="3000054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C9E2BC7-FB19-405D-B794-8DEA6300F997}"/>
                </a:ext>
              </a:extLst>
            </p:cNvPr>
            <p:cNvCxnSpPr/>
            <p:nvPr/>
          </p:nvCxnSpPr>
          <p:spPr>
            <a:xfrm>
              <a:off x="9390586" y="3912827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3863678-EE2D-4903-8B5A-967F81A36E76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86" y="4739324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FB6FD4-21AF-4D96-A509-0F3D5EC85176}"/>
                </a:ext>
              </a:extLst>
            </p:cNvPr>
            <p:cNvSpPr txBox="1"/>
            <p:nvPr/>
          </p:nvSpPr>
          <p:spPr>
            <a:xfrm>
              <a:off x="9618654" y="2869340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</a:rPr>
                <a:t>검증점수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A97854-A552-45C4-9F03-8FB3CE6B9756}"/>
                </a:ext>
              </a:extLst>
            </p:cNvPr>
            <p:cNvSpPr txBox="1"/>
            <p:nvPr/>
          </p:nvSpPr>
          <p:spPr>
            <a:xfrm>
              <a:off x="9623269" y="3756504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</a:rPr>
                <a:t>검증점수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B15741-BBA3-45C0-AA9F-CBF461E6469C}"/>
                </a:ext>
              </a:extLst>
            </p:cNvPr>
            <p:cNvSpPr txBox="1"/>
            <p:nvPr/>
          </p:nvSpPr>
          <p:spPr>
            <a:xfrm>
              <a:off x="9623269" y="4594476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</a:rPr>
                <a:t>검증점수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왼쪽 중괄호 41">
              <a:extLst>
                <a:ext uri="{FF2B5EF4-FFF2-40B4-BE49-F238E27FC236}">
                  <a16:creationId xmlns:a16="http://schemas.microsoft.com/office/drawing/2014/main" id="{2301F2C5-DD21-47C2-9AD6-49163798CF75}"/>
                </a:ext>
              </a:extLst>
            </p:cNvPr>
            <p:cNvSpPr/>
            <p:nvPr/>
          </p:nvSpPr>
          <p:spPr>
            <a:xfrm rot="10800000">
              <a:off x="10469694" y="2643222"/>
              <a:ext cx="243929" cy="2466065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8E777A-EB4B-4DF9-B614-2E4B0C53E46F}"/>
                </a:ext>
              </a:extLst>
            </p:cNvPr>
            <p:cNvSpPr txBox="1"/>
            <p:nvPr/>
          </p:nvSpPr>
          <p:spPr>
            <a:xfrm rot="5400000">
              <a:off x="10786316" y="3593915"/>
              <a:ext cx="692497" cy="73358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최종점수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평균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8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9288-1D71-4E61-8B12-54DCC79E7535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44280B-50F7-4DEF-BD6B-5E6C31AA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7" y="869388"/>
            <a:ext cx="4602542" cy="53156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00B17-4D88-4472-A128-AA84D34D8473}"/>
              </a:ext>
            </a:extLst>
          </p:cNvPr>
          <p:cNvSpPr/>
          <p:nvPr/>
        </p:nvSpPr>
        <p:spPr>
          <a:xfrm>
            <a:off x="709196" y="1365146"/>
            <a:ext cx="441510" cy="19951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7A1F63-80D2-4A07-BC14-99CFBB506922}"/>
              </a:ext>
            </a:extLst>
          </p:cNvPr>
          <p:cNvCxnSpPr/>
          <p:nvPr/>
        </p:nvCxnSpPr>
        <p:spPr>
          <a:xfrm>
            <a:off x="750292" y="1900719"/>
            <a:ext cx="944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DDD2123-37DC-4E7E-AF49-5816C240E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845" b="5845"/>
          <a:stretch/>
        </p:blipFill>
        <p:spPr>
          <a:xfrm>
            <a:off x="5505255" y="900000"/>
            <a:ext cx="5632861" cy="6279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22E012-FCED-4377-A4FC-22E56C7A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55" y="1834868"/>
            <a:ext cx="5610225" cy="5238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20149C-888C-4B28-921F-34E7AF32102F}"/>
              </a:ext>
            </a:extLst>
          </p:cNvPr>
          <p:cNvSpPr txBox="1"/>
          <p:nvPr/>
        </p:nvSpPr>
        <p:spPr>
          <a:xfrm>
            <a:off x="5438522" y="3325167"/>
            <a:ext cx="5722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검증 세트가 다르므로 검증 점수가 </a:t>
            </a:r>
            <a:r>
              <a:rPr lang="en-US" altLang="ko-KR" b="1" dirty="0">
                <a:solidFill>
                  <a:schemeClr val="bg1"/>
                </a:solidFill>
              </a:rPr>
              <a:t>2.1</a:t>
            </a:r>
            <a:r>
              <a:rPr lang="ko-KR" altLang="en-US" b="1" dirty="0">
                <a:solidFill>
                  <a:schemeClr val="bg1"/>
                </a:solidFill>
              </a:rPr>
              <a:t>에서 </a:t>
            </a:r>
            <a:r>
              <a:rPr lang="en-US" altLang="ko-KR" b="1" dirty="0">
                <a:solidFill>
                  <a:schemeClr val="bg1"/>
                </a:solidFill>
              </a:rPr>
              <a:t>2.9</a:t>
            </a:r>
            <a:r>
              <a:rPr lang="ko-KR" altLang="en-US" b="1" dirty="0">
                <a:solidFill>
                  <a:schemeClr val="bg1"/>
                </a:solidFill>
              </a:rPr>
              <a:t>까지 변화가 크므로</a:t>
            </a:r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평균값</a:t>
            </a:r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(2.4)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을 신뢰 </a:t>
            </a:r>
            <a:endParaRPr lang="en-US" altLang="ko-KR" sz="1800" b="1" dirty="0">
              <a:solidFill>
                <a:schemeClr val="bg1"/>
              </a:solidFill>
              <a:latin typeface="-apple-system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    →</a:t>
            </a:r>
            <a:r>
              <a:rPr lang="en-US" altLang="ko-KR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평균적으로 </a:t>
            </a:r>
            <a:r>
              <a:rPr lang="en-US" altLang="ko-KR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2400</a:t>
            </a:r>
            <a:r>
              <a:rPr lang="ko-KR" altLang="en-US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달러 차이가 남</a:t>
            </a:r>
            <a:endParaRPr lang="en-US" altLang="ko-KR" sz="1800" b="1" dirty="0">
              <a:solidFill>
                <a:schemeClr val="bg1"/>
              </a:solidFill>
              <a:latin typeface="-apple-system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  <a:latin typeface="-apple-system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주택 가격의 범위가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만 달러에서 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만 달러 사이인 것을 감안하면 오차 범위가 비교적 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469AC0-C50E-4E45-9F29-39B456CBEB1E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924C7-C32B-4BFC-A9B9-9BF75CBC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" y="938676"/>
            <a:ext cx="4847102" cy="52396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8EA5A-FE39-4276-ABAE-16FFBEC500C1}"/>
              </a:ext>
            </a:extLst>
          </p:cNvPr>
          <p:cNvSpPr txBox="1"/>
          <p:nvPr/>
        </p:nvSpPr>
        <p:spPr>
          <a:xfrm>
            <a:off x="6066891" y="1302938"/>
            <a:ext cx="514735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</a:rPr>
              <a:t>신경망을 이번엔 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500 </a:t>
            </a:r>
            <a:r>
              <a:rPr lang="ko-KR" altLang="en-US" b="1" i="0" dirty="0" err="1">
                <a:solidFill>
                  <a:schemeClr val="bg1"/>
                </a:solidFill>
                <a:effectLst/>
              </a:rPr>
              <a:t>에포크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 만큼 훈련하고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그에 따라 개선되는 정도를 확인</a:t>
            </a:r>
            <a:endParaRPr lang="en-US" altLang="ko-KR" b="1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C5679-E9C7-4A38-9419-C49EB63A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26" y="3671529"/>
            <a:ext cx="5147352" cy="74572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15E0CC-31FD-4965-BB6A-458A62BB271F}"/>
              </a:ext>
            </a:extLst>
          </p:cNvPr>
          <p:cNvSpPr txBox="1"/>
          <p:nvPr/>
        </p:nvSpPr>
        <p:spPr>
          <a:xfrm>
            <a:off x="6085726" y="4883181"/>
            <a:ext cx="514735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</a:rPr>
              <a:t>모든 </a:t>
            </a:r>
            <a:r>
              <a:rPr lang="ko-KR" altLang="en-US" b="1" i="0" dirty="0" err="1">
                <a:solidFill>
                  <a:schemeClr val="bg1"/>
                </a:solidFill>
                <a:effectLst/>
              </a:rPr>
              <a:t>폴드에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 대해 </a:t>
            </a:r>
            <a:r>
              <a:rPr lang="ko-KR" altLang="en-US" b="1" i="0" dirty="0" err="1">
                <a:solidFill>
                  <a:schemeClr val="bg1"/>
                </a:solidFill>
                <a:effectLst/>
              </a:rPr>
              <a:t>에포크의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MAE </a:t>
            </a:r>
            <a:r>
              <a:rPr lang="ko-KR" altLang="en-US" b="1" dirty="0">
                <a:solidFill>
                  <a:schemeClr val="bg1"/>
                </a:solidFill>
              </a:rPr>
              <a:t>점수 평균을 계산</a:t>
            </a:r>
            <a:endParaRPr lang="en-US" altLang="ko-KR" b="1" i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E09BE-C2CD-480D-80CE-24C5B81C842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61061" y="1626104"/>
            <a:ext cx="405830" cy="74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02DA5D-9743-4F17-BB45-8447DCF04A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8659402" y="4417258"/>
            <a:ext cx="0" cy="4659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9DB40-B009-4FEE-8EB7-1E5EB4DD63B0}"/>
              </a:ext>
            </a:extLst>
          </p:cNvPr>
          <p:cNvCxnSpPr/>
          <p:nvPr/>
        </p:nvCxnSpPr>
        <p:spPr>
          <a:xfrm>
            <a:off x="813960" y="1333760"/>
            <a:ext cx="10662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3EF10-85DC-457A-8A4B-2DF5E0AC7F5A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32F52-65C2-4493-B0E5-F47D2851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4" y="1644036"/>
            <a:ext cx="5172075" cy="26289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DDAF0-5B4D-44BA-870D-AC7DB2EF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13" y="1644036"/>
            <a:ext cx="4887070" cy="3710331"/>
          </a:xfrm>
          <a:prstGeom prst="rect">
            <a:avLst/>
          </a:prstGeom>
          <a:ln w="28575">
            <a:solidFill>
              <a:srgbClr val="2FA8E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C1B68-61A2-4A1F-B0D1-D466D6C3EC6C}"/>
              </a:ext>
            </a:extLst>
          </p:cNvPr>
          <p:cNvSpPr txBox="1"/>
          <p:nvPr/>
        </p:nvSpPr>
        <p:spPr>
          <a:xfrm>
            <a:off x="615900" y="4706819"/>
            <a:ext cx="530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이 그래프는 범위가 크고 변동이 심하기 때문에 보기가 어려움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013686-6FFC-4B18-A017-C2C7CBC30ADE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B5F1D-053A-4D30-BB98-8C3C9757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6" y="1175925"/>
            <a:ext cx="5245314" cy="380723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BA5D9-C670-484E-9C78-0814E2A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12" y="1175925"/>
            <a:ext cx="5092129" cy="3788198"/>
          </a:xfrm>
          <a:prstGeom prst="rect">
            <a:avLst/>
          </a:prstGeom>
          <a:ln w="28575">
            <a:solidFill>
              <a:srgbClr val="2FA8E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38985-3C52-4979-B9CF-BE5CB20AFB7A}"/>
              </a:ext>
            </a:extLst>
          </p:cNvPr>
          <p:cNvSpPr txBox="1"/>
          <p:nvPr/>
        </p:nvSpPr>
        <p:spPr>
          <a:xfrm>
            <a:off x="573535" y="5229546"/>
            <a:ext cx="110362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곡선의 다른 부분과 스케일이 많이 다른 첫 </a:t>
            </a:r>
            <a:r>
              <a:rPr lang="en-US" altLang="ko-KR" sz="1600" b="1" dirty="0">
                <a:solidFill>
                  <a:schemeClr val="bg1"/>
                </a:solidFill>
              </a:rPr>
              <a:t>10</a:t>
            </a:r>
            <a:r>
              <a:rPr lang="ko-KR" altLang="en-US" sz="1600" b="1" dirty="0">
                <a:solidFill>
                  <a:schemeClr val="bg1"/>
                </a:solidFill>
              </a:rPr>
              <a:t>개의 데이터 포인트를 제외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부드러운 곡선을 얻기 위해 각 포인트를 이전 포인트의 지수 이동 평균으로 대체함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이 그래프를 보면 검증 </a:t>
            </a:r>
            <a:r>
              <a:rPr lang="en-US" altLang="ko-KR" sz="1600" b="1" dirty="0">
                <a:solidFill>
                  <a:schemeClr val="bg1"/>
                </a:solidFill>
              </a:rPr>
              <a:t>MAE</a:t>
            </a:r>
            <a:r>
              <a:rPr lang="ko-KR" altLang="en-US" sz="1600" b="1" dirty="0">
                <a:solidFill>
                  <a:schemeClr val="bg1"/>
                </a:solidFill>
              </a:rPr>
              <a:t>가 </a:t>
            </a:r>
            <a:r>
              <a:rPr lang="en-US" altLang="ko-KR" sz="1600" b="1" dirty="0">
                <a:solidFill>
                  <a:schemeClr val="bg1"/>
                </a:solidFill>
              </a:rPr>
              <a:t>80</a:t>
            </a:r>
            <a:r>
              <a:rPr lang="ko-KR" altLang="en-US" sz="1600" b="1" dirty="0">
                <a:solidFill>
                  <a:schemeClr val="bg1"/>
                </a:solidFill>
              </a:rPr>
              <a:t>번째 </a:t>
            </a:r>
            <a:r>
              <a:rPr lang="ko-KR" altLang="en-US" sz="1600" b="1" dirty="0" err="1">
                <a:solidFill>
                  <a:schemeClr val="bg1"/>
                </a:solidFill>
              </a:rPr>
              <a:t>에포크</a:t>
            </a:r>
            <a:r>
              <a:rPr lang="ko-KR" altLang="en-US" sz="1600" b="1" dirty="0">
                <a:solidFill>
                  <a:schemeClr val="bg1"/>
                </a:solidFill>
              </a:rPr>
              <a:t> 이후에 줄어드는 것이 멈추고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과대적합이 시작되는 것을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2237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AA5C59-A2B6-4AE2-8887-FB8D98884027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3.6.4 K-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128037-DABD-49F9-A88E-BE2C73B1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52" y="3626806"/>
            <a:ext cx="7658849" cy="59524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333A1E-F9E6-4441-B36B-16A59DFC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53" y="1473549"/>
            <a:ext cx="7658849" cy="195545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B4E7C-F0EE-488B-97D0-2AF923E6D062}"/>
              </a:ext>
            </a:extLst>
          </p:cNvPr>
          <p:cNvSpPr txBox="1"/>
          <p:nvPr/>
        </p:nvSpPr>
        <p:spPr>
          <a:xfrm>
            <a:off x="2013734" y="4613097"/>
            <a:ext cx="774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최종 결과는 다음과 같음 </a:t>
            </a:r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→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아직 </a:t>
            </a:r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2,675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달러 정도 차이가 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827941-265F-4BF1-AEB4-150EF5608699}"/>
              </a:ext>
            </a:extLst>
          </p:cNvPr>
          <p:cNvCxnSpPr/>
          <p:nvPr/>
        </p:nvCxnSpPr>
        <p:spPr>
          <a:xfrm>
            <a:off x="2073453" y="4140485"/>
            <a:ext cx="14608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423D0-3086-48A5-85B1-BDF0B98A3E5D}"/>
              </a:ext>
            </a:extLst>
          </p:cNvPr>
          <p:cNvSpPr/>
          <p:nvPr/>
        </p:nvSpPr>
        <p:spPr>
          <a:xfrm>
            <a:off x="2085654" y="3976099"/>
            <a:ext cx="1500026" cy="142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/>
              <a:t>2.675027286305147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215E-271F-48CC-AF77-C247A1E2484F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3.6.5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19069-AB30-4CE5-919C-970AC732C1AC}"/>
              </a:ext>
            </a:extLst>
          </p:cNvPr>
          <p:cNvSpPr txBox="1"/>
          <p:nvPr/>
        </p:nvSpPr>
        <p:spPr>
          <a:xfrm>
            <a:off x="1194062" y="1638145"/>
            <a:ext cx="9803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회귀에서는 평균 제곱 오차를 손실 함수를 자주 사용</a:t>
            </a:r>
            <a:endParaRPr lang="en-US" altLang="ko-KR" sz="2200" b="1" i="0" dirty="0">
              <a:solidFill>
                <a:schemeClr val="bg1"/>
              </a:solidFill>
              <a:effectLst/>
            </a:endParaRPr>
          </a:p>
          <a:p>
            <a:pPr algn="l"/>
            <a:endParaRPr lang="ko-KR" altLang="en-US" sz="22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평가 지표는 평균 절대 오차를 일반적으로 사용</a:t>
            </a:r>
            <a:endParaRPr lang="en-US" altLang="ko-KR" sz="2200" b="1" i="0" dirty="0">
              <a:solidFill>
                <a:schemeClr val="bg1"/>
              </a:solidFill>
              <a:effectLst/>
            </a:endParaRPr>
          </a:p>
          <a:p>
            <a:pPr algn="l"/>
            <a:endParaRPr lang="ko-KR" altLang="en-US" sz="22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특성 스케일이 다른 경우</a:t>
            </a:r>
            <a:r>
              <a:rPr lang="en-US" altLang="ko-KR" sz="2200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스케일을 </a:t>
            </a:r>
            <a:r>
              <a:rPr lang="ko-KR" altLang="en-US" sz="2200" b="1" i="0" dirty="0" err="1">
                <a:solidFill>
                  <a:schemeClr val="bg1"/>
                </a:solidFill>
                <a:effectLst/>
              </a:rPr>
              <a:t>전처리</a:t>
            </a: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단계에서 조정</a:t>
            </a:r>
            <a:endParaRPr lang="en-US" altLang="ko-KR" sz="2200" b="1" i="0" dirty="0">
              <a:solidFill>
                <a:schemeClr val="bg1"/>
              </a:solidFill>
              <a:effectLst/>
            </a:endParaRPr>
          </a:p>
          <a:p>
            <a:pPr algn="l"/>
            <a:endParaRPr lang="ko-KR" altLang="en-US" sz="22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가용 데이터가 적은 경우 </a:t>
            </a:r>
            <a:r>
              <a:rPr lang="en-US" altLang="ko-KR" sz="2200" b="1" i="0" dirty="0">
                <a:solidFill>
                  <a:schemeClr val="bg1"/>
                </a:solidFill>
                <a:effectLst/>
              </a:rPr>
              <a:t>K-</a:t>
            </a: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겹 검증 사용</a:t>
            </a:r>
            <a:endParaRPr lang="en-US" altLang="ko-KR" sz="2200" b="1" i="0" dirty="0">
              <a:solidFill>
                <a:schemeClr val="bg1"/>
              </a:solidFill>
              <a:effectLst/>
            </a:endParaRPr>
          </a:p>
          <a:p>
            <a:pPr algn="l"/>
            <a:endParaRPr lang="ko-KR" altLang="en-US" sz="22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훈련 데이터가 적다면 </a:t>
            </a:r>
            <a:r>
              <a:rPr lang="ko-KR" altLang="en-US" sz="2200" b="1" i="0" dirty="0" err="1">
                <a:solidFill>
                  <a:schemeClr val="bg1"/>
                </a:solidFill>
                <a:effectLst/>
              </a:rPr>
              <a:t>오버피팅을</a:t>
            </a:r>
            <a:r>
              <a:rPr lang="ko-KR" altLang="en-US" sz="2200" b="1" i="0" dirty="0">
                <a:solidFill>
                  <a:schemeClr val="bg1"/>
                </a:solidFill>
                <a:effectLst/>
              </a:rPr>
              <a:t> 피하기 위하여 은닉 층을 줄임</a:t>
            </a:r>
          </a:p>
        </p:txBody>
      </p:sp>
    </p:spTree>
    <p:extLst>
      <p:ext uri="{BB962C8B-B14F-4D97-AF65-F5344CB8AC3E}">
        <p14:creationId xmlns:p14="http://schemas.microsoft.com/office/powerpoint/2010/main" val="399723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19833D-2518-4079-8338-38B7680D5CA9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3.5.1</a:t>
            </a:r>
            <a:r>
              <a:rPr lang="ko-KR" altLang="en-US" sz="2400" b="1" i="1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로이터 데이터셋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F9E-D35E-4FDD-840E-57C2F2C5B6F6}"/>
              </a:ext>
            </a:extLst>
          </p:cNvPr>
          <p:cNvSpPr txBox="1"/>
          <p:nvPr/>
        </p:nvSpPr>
        <p:spPr>
          <a:xfrm>
            <a:off x="1057275" y="1452562"/>
            <a:ext cx="9617574" cy="2012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1986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년에 로이터에서 공개한 짧은 뉴스 기사와 토픽의 집합인 로이터 데이터셋은 텍스트 분류를 위해 사용되는 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well-known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데이터셋임</a:t>
            </a:r>
            <a:endParaRPr lang="ko-KR" altLang="en-US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46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개의 토픽을 가지고 있으며 토픽에 따라 샘플의 개수는 다르며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각 토픽은 최소 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개의 샘플을 가지고 있음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91932-7A03-408D-B3F0-B436B2130EF0}"/>
              </a:ext>
            </a:extLst>
          </p:cNvPr>
          <p:cNvGrpSpPr/>
          <p:nvPr/>
        </p:nvGrpSpPr>
        <p:grpSpPr>
          <a:xfrm>
            <a:off x="1335570" y="3186907"/>
            <a:ext cx="7962920" cy="1733866"/>
            <a:chOff x="1335570" y="3186907"/>
            <a:chExt cx="7962920" cy="1733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EF7226-A5C6-4DA1-A1EB-C3D2A43F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5570" y="3186907"/>
              <a:ext cx="7634909" cy="1234281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BFCA33-F28D-4550-8750-D8853FE5B4CE}"/>
                </a:ext>
              </a:extLst>
            </p:cNvPr>
            <p:cNvSpPr/>
            <p:nvPr/>
          </p:nvSpPr>
          <p:spPr>
            <a:xfrm>
              <a:off x="7331868" y="4012406"/>
              <a:ext cx="1416844" cy="361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2F74B2-6D1D-4311-ACA6-3F7A2BF70FBB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8040290" y="4373562"/>
              <a:ext cx="1258200" cy="5472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CD1E5E-AC34-49FB-BB11-7190C8A444EF}"/>
              </a:ext>
            </a:extLst>
          </p:cNvPr>
          <p:cNvSpPr txBox="1"/>
          <p:nvPr/>
        </p:nvSpPr>
        <p:spPr>
          <a:xfrm>
            <a:off x="8040290" y="4920773"/>
            <a:ext cx="2516400" cy="824389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가장 자주 등장하는 단어</a:t>
            </a:r>
          </a:p>
          <a:p>
            <a:pPr>
              <a:defRPr/>
            </a:pPr>
            <a:r>
              <a:rPr lang="en-US" altLang="ko-KR" sz="16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10,000</a:t>
            </a:r>
            <a:r>
              <a:rPr lang="ko-KR" altLang="en-US" sz="16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개로 제한하여 </a:t>
            </a:r>
          </a:p>
          <a:p>
            <a:pPr>
              <a:defRPr/>
            </a:pPr>
            <a:r>
              <a:rPr lang="ko-KR" altLang="en-US" sz="16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학습을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C0024-B913-421F-873D-137124C4C1C1}"/>
              </a:ext>
            </a:extLst>
          </p:cNvPr>
          <p:cNvSpPr txBox="1"/>
          <p:nvPr/>
        </p:nvSpPr>
        <p:spPr>
          <a:xfrm>
            <a:off x="1057275" y="4869656"/>
            <a:ext cx="686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8,982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의 훈련샘플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lang="en-US" altLang="ko-KR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len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train_data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)]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과</a:t>
            </a:r>
          </a:p>
          <a:p>
            <a:pPr marL="257040" indent="-257040">
              <a:buFont typeface="Arial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  2,246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의 테스트 샘플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lang="en-US" altLang="ko-KR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len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test_data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)]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이 있음 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각 샘플은 정수 리스트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단어 인덱스</a:t>
            </a:r>
            <a:r>
              <a:rPr lang="en-US" altLang="ko-KR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6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84952C-DDED-4E77-8812-97113CA1BDE0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3.5.2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 데이터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B76B03-B83B-4D57-94B0-5BAF31155888}"/>
              </a:ext>
            </a:extLst>
          </p:cNvPr>
          <p:cNvGrpSpPr/>
          <p:nvPr/>
        </p:nvGrpSpPr>
        <p:grpSpPr>
          <a:xfrm>
            <a:off x="1119889" y="1149603"/>
            <a:ext cx="9636248" cy="4648627"/>
            <a:chOff x="1119889" y="1149603"/>
            <a:chExt cx="9636248" cy="46486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F50148-7895-4D20-A7F0-2978A5CEB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9889" y="1186470"/>
              <a:ext cx="4029786" cy="4611760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69BDC6-17E8-42D3-A827-045EE4EF30FE}"/>
                </a:ext>
              </a:extLst>
            </p:cNvPr>
            <p:cNvSpPr txBox="1"/>
            <p:nvPr/>
          </p:nvSpPr>
          <p:spPr>
            <a:xfrm>
              <a:off x="5566833" y="1149603"/>
              <a:ext cx="5189304" cy="1185120"/>
            </a:xfrm>
            <a:prstGeom prst="rect">
              <a:avLst/>
            </a:prstGeom>
            <a:ln w="28575" algn="ctr">
              <a:solidFill>
                <a:schemeClr val="bg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데이터를 벡터로 변환</a:t>
              </a: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레이블을 벡터로 바꾸는 두 가지 방법 중 </a:t>
              </a:r>
            </a:p>
            <a:p>
              <a:pPr marL="257040" indent="-257040">
                <a:buFont typeface="Arial"/>
                <a:buNone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  원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핫 인코딩을 사용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AFBA20-6169-41B8-A53B-661350D2329B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149675" y="1742163"/>
              <a:ext cx="41715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F12BE5-9924-46BE-81A5-8E11ADE35733}"/>
              </a:ext>
            </a:extLst>
          </p:cNvPr>
          <p:cNvGrpSpPr/>
          <p:nvPr/>
        </p:nvGrpSpPr>
        <p:grpSpPr>
          <a:xfrm>
            <a:off x="5566833" y="3178696"/>
            <a:ext cx="5189304" cy="2619534"/>
            <a:chOff x="5566833" y="988536"/>
            <a:chExt cx="5189304" cy="26195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F4E7AB-55BA-4422-A227-E07FD5FAE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66833" y="988536"/>
              <a:ext cx="5189304" cy="1948417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590C9D-375E-4351-9A2F-45A3D3B1AD39}"/>
                </a:ext>
              </a:extLst>
            </p:cNvPr>
            <p:cNvSpPr txBox="1"/>
            <p:nvPr/>
          </p:nvSpPr>
          <p:spPr>
            <a:xfrm>
              <a:off x="5566833" y="3242100"/>
              <a:ext cx="5189304" cy="365970"/>
            </a:xfrm>
            <a:prstGeom prst="rect">
              <a:avLst/>
            </a:prstGeom>
            <a:ln w="28575" algn="ctr">
              <a:solidFill>
                <a:schemeClr val="bg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케라스에는 이를 위한 내장함수 존재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DCC60B9-46F7-4D0D-BA18-5BFD1EBC109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8161485" y="2936953"/>
              <a:ext cx="0" cy="305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01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69526-2044-4E5E-ADF0-5597D13B2C18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3.5.3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F8DFF-207E-4E59-A5A7-2ADF6B0E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23" y="1342240"/>
            <a:ext cx="6286500" cy="21621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B26FB-7E6D-4A9E-AFF2-CAED0F75093C}"/>
              </a:ext>
            </a:extLst>
          </p:cNvPr>
          <p:cNvSpPr txBox="1"/>
          <p:nvPr/>
        </p:nvSpPr>
        <p:spPr>
          <a:xfrm>
            <a:off x="7265976" y="1555591"/>
            <a:ext cx="3970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출력 클래스↑ 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출력 공간 차원↑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중간층의 규모가 작으면 유용한 정보를 완전히 잃게 되는 </a:t>
            </a:r>
            <a:r>
              <a:rPr lang="en-US" altLang="ko-KR" b="1" dirty="0">
                <a:solidFill>
                  <a:schemeClr val="bg1"/>
                </a:solidFill>
              </a:rPr>
              <a:t>‘</a:t>
            </a:r>
            <a:r>
              <a:rPr lang="ko-KR" altLang="en-US" b="1" dirty="0">
                <a:solidFill>
                  <a:schemeClr val="bg1"/>
                </a:solidFill>
              </a:rPr>
              <a:t>정보의 병목</a:t>
            </a:r>
            <a:r>
              <a:rPr lang="en-US" altLang="ko-KR" b="1" dirty="0">
                <a:solidFill>
                  <a:schemeClr val="bg1"/>
                </a:solidFill>
              </a:rPr>
              <a:t>’</a:t>
            </a:r>
            <a:r>
              <a:rPr lang="ko-KR" altLang="en-US" b="1" dirty="0">
                <a:solidFill>
                  <a:schemeClr val="bg1"/>
                </a:solidFill>
              </a:rPr>
              <a:t>이 될 수 있음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→ </a:t>
            </a:r>
            <a:r>
              <a:rPr lang="ko-KR" altLang="en-US" b="1" dirty="0">
                <a:solidFill>
                  <a:schemeClr val="bg1"/>
                </a:solidFill>
              </a:rPr>
              <a:t>규모가 큰 </a:t>
            </a:r>
            <a:r>
              <a:rPr lang="en-US" altLang="ko-KR" b="1" dirty="0">
                <a:solidFill>
                  <a:schemeClr val="bg1"/>
                </a:solidFill>
              </a:rPr>
              <a:t>64</a:t>
            </a:r>
            <a:r>
              <a:rPr lang="ko-KR" altLang="en-US" b="1" dirty="0">
                <a:solidFill>
                  <a:schemeClr val="bg1"/>
                </a:solidFill>
              </a:rPr>
              <a:t>개의 유닛 사용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39516-6BF2-4EA5-AA54-D73B1408988B}"/>
              </a:ext>
            </a:extLst>
          </p:cNvPr>
          <p:cNvSpPr txBox="1"/>
          <p:nvPr/>
        </p:nvSpPr>
        <p:spPr>
          <a:xfrm>
            <a:off x="901692" y="3996965"/>
            <a:ext cx="95587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&lt; </a:t>
            </a:r>
            <a:r>
              <a:rPr lang="ko-KR" altLang="en-US" b="1" dirty="0">
                <a:solidFill>
                  <a:schemeClr val="bg1"/>
                </a:solidFill>
              </a:rPr>
              <a:t>주목 해야 할 점 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마지막 출력이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46</a:t>
            </a:r>
            <a:r>
              <a:rPr lang="ko-KR" altLang="en-US" sz="1600" b="1" dirty="0">
                <a:solidFill>
                  <a:schemeClr val="bg1"/>
                </a:solidFill>
                <a:latin typeface="-apple-system"/>
              </a:rPr>
              <a:t>임 </a:t>
            </a:r>
            <a:r>
              <a:rPr lang="en-US" altLang="ko-KR" sz="16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→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각 입력 샘플에 대해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46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차원 벡터를 출력한다는 뜻</a:t>
            </a:r>
            <a:endParaRPr lang="en-US" altLang="ko-KR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-apple-system"/>
              </a:rPr>
              <a:t>softmax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활성화 함수를 사용 </a:t>
            </a:r>
            <a:r>
              <a:rPr lang="en-US" altLang="ko-KR" sz="16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→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이는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46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개의 출력 클래스에 대한 확률 분포를 출력하며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총합은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임</a:t>
            </a:r>
            <a:endParaRPr lang="en-US" altLang="ko-KR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1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B295A6-4BA8-4BD0-AA1E-B3D7723C58B2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3.5.3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13B28-AB2F-4401-BF62-96DE56B7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08" y="1939139"/>
            <a:ext cx="10019383" cy="9465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B54D0-1264-4FF8-8444-762A0756E599}"/>
              </a:ext>
            </a:extLst>
          </p:cNvPr>
          <p:cNvSpPr txBox="1"/>
          <p:nvPr/>
        </p:nvSpPr>
        <p:spPr>
          <a:xfrm>
            <a:off x="964217" y="3567151"/>
            <a:ext cx="10263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</a:rPr>
              <a:t>손실 함수는 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‘ </a:t>
            </a:r>
            <a:r>
              <a:rPr lang="en-US" altLang="ko-KR" b="1" i="0" dirty="0" err="1">
                <a:solidFill>
                  <a:schemeClr val="bg1"/>
                </a:solidFill>
                <a:effectLst/>
              </a:rPr>
              <a:t>categorical_crossentropy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 ‘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를 사용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</a:rPr>
              <a:t>이 함수는 두 확률 분포 사이의 거리를 측정하고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</a:rPr>
              <a:t>확률 분포 사이의 거리를 최소화하며 최적화 </a:t>
            </a:r>
            <a:endParaRPr lang="en-US" altLang="ko-KR" b="1" i="0" dirty="0">
              <a:solidFill>
                <a:schemeClr val="bg1"/>
              </a:solidFill>
              <a:effectLst/>
            </a:endParaRPr>
          </a:p>
          <a:p>
            <a:endParaRPr lang="en-US" altLang="ko-KR" b="1" i="0" dirty="0">
              <a:solidFill>
                <a:schemeClr val="bg1"/>
              </a:solidFill>
              <a:effectLst/>
            </a:endParaRPr>
          </a:p>
          <a:p>
            <a:r>
              <a:rPr lang="en-US" altLang="ko-KR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→ </a:t>
            </a:r>
            <a:r>
              <a:rPr lang="ko-KR" altLang="en-US" sz="18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진짜 레이블에 가능한 가까운 출력을 내도록 모델을 훈련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CB6D-9BAF-4451-89F0-E0E866E25255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3.5.4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559BC-DE83-435B-8B79-1C28ABD5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50" y="1432760"/>
            <a:ext cx="4305300" cy="178809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610ACA-DCF0-4058-8110-661DA9FB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50" y="3637142"/>
            <a:ext cx="4305300" cy="1638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A78153-A3FF-44A9-92C1-F92E9214DE70}"/>
              </a:ext>
            </a:extLst>
          </p:cNvPr>
          <p:cNvSpPr txBox="1"/>
          <p:nvPr/>
        </p:nvSpPr>
        <p:spPr>
          <a:xfrm>
            <a:off x="5725705" y="2003643"/>
            <a:ext cx="5209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데이터가 적기 때문에 훈련 데이터에서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-apple-system"/>
              </a:rPr>
              <a:t>1,000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개의 샘플을 떼어서 검증 세트로 사용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018C-D5F2-4BE8-9936-EB18B1EFEB3E}"/>
              </a:ext>
            </a:extLst>
          </p:cNvPr>
          <p:cNvSpPr txBox="1"/>
          <p:nvPr/>
        </p:nvSpPr>
        <p:spPr>
          <a:xfrm>
            <a:off x="5725706" y="4271626"/>
            <a:ext cx="52093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-apple-system"/>
              </a:rPr>
              <a:t>20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번 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-apple-system"/>
              </a:rPr>
              <a:t>에포크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-apple-system"/>
              </a:rPr>
              <a:t>*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로 모델을 훈련</a:t>
            </a:r>
            <a:endParaRPr lang="en-US" altLang="ko-KR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*</a:t>
            </a:r>
            <a:r>
              <a:rPr lang="ko-KR" altLang="en-US" sz="1200" b="1" dirty="0" err="1">
                <a:solidFill>
                  <a:schemeClr val="bg1"/>
                </a:solidFill>
              </a:rPr>
              <a:t>에포크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학습의 횟수를 의미</a:t>
            </a:r>
          </a:p>
        </p:txBody>
      </p:sp>
    </p:spTree>
    <p:extLst>
      <p:ext uri="{BB962C8B-B14F-4D97-AF65-F5344CB8AC3E}">
        <p14:creationId xmlns:p14="http://schemas.microsoft.com/office/powerpoint/2010/main" val="12729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42C891-87FC-41BF-925A-384EA0330F48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3.5.4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85434-DBA9-4E95-91E4-1057AF10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59" y="1373027"/>
            <a:ext cx="5121897" cy="4111946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2C6511-6998-4580-AE58-E380E0655AE6}"/>
              </a:ext>
            </a:extLst>
          </p:cNvPr>
          <p:cNvGrpSpPr/>
          <p:nvPr/>
        </p:nvGrpSpPr>
        <p:grpSpPr>
          <a:xfrm>
            <a:off x="795635" y="1093929"/>
            <a:ext cx="4912728" cy="4847720"/>
            <a:chOff x="795635" y="1093929"/>
            <a:chExt cx="4912728" cy="48477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DB61EF-ADBF-428D-991A-D3834D88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635" y="1093929"/>
              <a:ext cx="4912728" cy="484772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7FCA8C-5369-4440-9B9F-2F06492575C5}"/>
                </a:ext>
              </a:extLst>
            </p:cNvPr>
            <p:cNvSpPr/>
            <p:nvPr/>
          </p:nvSpPr>
          <p:spPr>
            <a:xfrm>
              <a:off x="840423" y="1885361"/>
              <a:ext cx="2892591" cy="49962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632D07-3410-4E09-9F79-31EA4B717BA4}"/>
              </a:ext>
            </a:extLst>
          </p:cNvPr>
          <p:cNvSpPr txBox="1"/>
          <p:nvPr/>
        </p:nvSpPr>
        <p:spPr>
          <a:xfrm>
            <a:off x="3221828" y="2370026"/>
            <a:ext cx="127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6AFEB"/>
                </a:solidFill>
              </a:rPr>
              <a:t>#</a:t>
            </a:r>
            <a:r>
              <a:rPr lang="ko-KR" altLang="en-US" sz="1200" b="1" dirty="0">
                <a:solidFill>
                  <a:srgbClr val="36AFEB"/>
                </a:solidFill>
              </a:rPr>
              <a:t>훈련 손실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F3FAA-A59C-46C4-BB33-D86EB79F012B}"/>
              </a:ext>
            </a:extLst>
          </p:cNvPr>
          <p:cNvSpPr txBox="1"/>
          <p:nvPr/>
        </p:nvSpPr>
        <p:spPr>
          <a:xfrm>
            <a:off x="3828787" y="2632070"/>
            <a:ext cx="127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6AFEB"/>
                </a:solidFill>
              </a:rPr>
              <a:t>#</a:t>
            </a:r>
            <a:r>
              <a:rPr lang="ko-KR" altLang="en-US" sz="1200" b="1" dirty="0">
                <a:solidFill>
                  <a:srgbClr val="36AFEB"/>
                </a:solidFill>
              </a:rPr>
              <a:t>검증 손실 값</a:t>
            </a:r>
          </a:p>
        </p:txBody>
      </p:sp>
    </p:spTree>
    <p:extLst>
      <p:ext uri="{BB962C8B-B14F-4D97-AF65-F5344CB8AC3E}">
        <p14:creationId xmlns:p14="http://schemas.microsoft.com/office/powerpoint/2010/main" val="29176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C90039-DABC-4B2C-8359-D5243B3F85C0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3.5.4 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3EA538-7E31-4E53-BAB0-CAF2965C1677}"/>
              </a:ext>
            </a:extLst>
          </p:cNvPr>
          <p:cNvGrpSpPr/>
          <p:nvPr/>
        </p:nvGrpSpPr>
        <p:grpSpPr>
          <a:xfrm>
            <a:off x="941320" y="1247349"/>
            <a:ext cx="4970188" cy="3468327"/>
            <a:chOff x="1125812" y="1694836"/>
            <a:chExt cx="4970188" cy="34683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5F1FD3-7B66-4F4E-9F5F-A4EC55E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812" y="1694836"/>
              <a:ext cx="4970188" cy="3468327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2DC861-3D77-4B37-B1AD-1D7256B51A74}"/>
                </a:ext>
              </a:extLst>
            </p:cNvPr>
            <p:cNvSpPr txBox="1"/>
            <p:nvPr/>
          </p:nvSpPr>
          <p:spPr>
            <a:xfrm>
              <a:off x="3012305" y="2181765"/>
              <a:ext cx="1272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6AFEB"/>
                  </a:solidFill>
                </a:rPr>
                <a:t>#</a:t>
              </a:r>
              <a:r>
                <a:rPr lang="ko-KR" altLang="en-US" sz="1200" b="1" dirty="0">
                  <a:solidFill>
                    <a:srgbClr val="36AFEB"/>
                  </a:solidFill>
                </a:rPr>
                <a:t>훈련 정확도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9952B-C5E6-44A0-98F6-D3C37D701511}"/>
                </a:ext>
              </a:extLst>
            </p:cNvPr>
            <p:cNvSpPr txBox="1"/>
            <p:nvPr/>
          </p:nvSpPr>
          <p:spPr>
            <a:xfrm>
              <a:off x="3581019" y="2404194"/>
              <a:ext cx="1272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6AFEB"/>
                  </a:solidFill>
                </a:rPr>
                <a:t>#</a:t>
              </a:r>
              <a:r>
                <a:rPr lang="ko-KR" altLang="en-US" sz="1200" b="1" dirty="0">
                  <a:solidFill>
                    <a:srgbClr val="36AFEB"/>
                  </a:solidFill>
                </a:rPr>
                <a:t>검증 정확도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2364CD-87AD-40D2-B160-03D14FF76BEA}"/>
                </a:ext>
              </a:extLst>
            </p:cNvPr>
            <p:cNvSpPr/>
            <p:nvPr/>
          </p:nvSpPr>
          <p:spPr>
            <a:xfrm>
              <a:off x="3706612" y="1729029"/>
              <a:ext cx="2025325" cy="296404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2C2EA9-30F4-4B79-A5DC-F994DD9C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12" y="1070739"/>
            <a:ext cx="4712133" cy="3821546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499B49-A3FC-4713-A651-E7537C9ED17A}"/>
              </a:ext>
            </a:extLst>
          </p:cNvPr>
          <p:cNvSpPr txBox="1"/>
          <p:nvPr/>
        </p:nvSpPr>
        <p:spPr>
          <a:xfrm>
            <a:off x="941320" y="5024487"/>
            <a:ext cx="497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위 그래프에서 알 수 있듯이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9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번째 이후에 과대적합이 시작됨</a:t>
            </a:r>
            <a:endParaRPr lang="en-US" altLang="ko-KR" sz="1600" b="1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/>
                <a:ea typeface="맑은 고딕" panose="020B0503020000020004" pitchFamily="50" charset="-127"/>
              </a:rPr>
              <a:t>→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데이터에 대한 테스트는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9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번의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epoch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만 진행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1274</Words>
  <Application>Microsoft Office PowerPoint</Application>
  <PresentationFormat>와이드스크린</PresentationFormat>
  <Paragraphs>205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-apple-system</vt:lpstr>
      <vt:lpstr>맑은 고딕</vt:lpstr>
      <vt:lpstr>함초롬돋움</vt:lpstr>
      <vt:lpstr>Arial</vt:lpstr>
      <vt:lpstr>한컴오피스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Yoonha</dc:creator>
  <cp:lastModifiedBy>곽윤하</cp:lastModifiedBy>
  <cp:revision>123</cp:revision>
  <dcterms:created xsi:type="dcterms:W3CDTF">2021-01-10T13:46:05Z</dcterms:created>
  <dcterms:modified xsi:type="dcterms:W3CDTF">2021-01-11T15:10:31Z</dcterms:modified>
  <cp:version>0906.0100.01</cp:version>
</cp:coreProperties>
</file>