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06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50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0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5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9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1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1385D3-3659-44BA-8FB6-5A8F39174558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B0A1A2-18DC-4B49-825D-7A067E7CF0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7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/>
              <a:t>2.2 </a:t>
            </a:r>
            <a:r>
              <a:rPr lang="ko-KR" altLang="en-US" sz="4000" dirty="0" smtClean="0"/>
              <a:t>신경망을 위한 데이터 표현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B</a:t>
            </a:r>
            <a:r>
              <a:rPr lang="ko-KR" altLang="en-US" dirty="0" smtClean="0"/>
              <a:t>팀 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1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실제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877426" cy="4448175"/>
          </a:xfrm>
        </p:spPr>
        <p:txBody>
          <a:bodyPr/>
          <a:lstStyle/>
          <a:p>
            <a:r>
              <a:rPr lang="ko-KR" altLang="en-US" dirty="0" smtClean="0"/>
              <a:t>벡터 데이터</a:t>
            </a:r>
            <a:r>
              <a:rPr lang="en-US" altLang="ko-KR" dirty="0"/>
              <a:t> </a:t>
            </a:r>
            <a:r>
              <a:rPr lang="en-US" altLang="ko-KR" dirty="0" smtClean="0"/>
              <a:t>: (sample, feature)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2D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데이터 </a:t>
            </a:r>
            <a:r>
              <a:rPr lang="en-US" altLang="ko-KR" dirty="0" smtClean="0"/>
              <a:t>: (samples, </a:t>
            </a:r>
            <a:r>
              <a:rPr lang="en-US" altLang="ko-KR" dirty="0" err="1" smtClean="0">
                <a:solidFill>
                  <a:srgbClr val="FF0000"/>
                </a:solidFill>
              </a:rPr>
              <a:t>timesteps</a:t>
            </a:r>
            <a:r>
              <a:rPr lang="en-US" altLang="ko-KR" dirty="0" smtClean="0"/>
              <a:t>, feature)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(sample, height, width, </a:t>
            </a:r>
            <a:r>
              <a:rPr lang="en-US" altLang="ko-KR" b="1" dirty="0" smtClean="0">
                <a:solidFill>
                  <a:srgbClr val="FF0000"/>
                </a:solidFill>
              </a:rPr>
              <a:t>channels</a:t>
            </a:r>
            <a:r>
              <a:rPr lang="en-US" altLang="ko-KR" dirty="0" smtClean="0"/>
              <a:t>) or (samples, </a:t>
            </a:r>
            <a:r>
              <a:rPr lang="en-US" altLang="ko-KR" dirty="0" smtClean="0">
                <a:solidFill>
                  <a:srgbClr val="FF0000"/>
                </a:solidFill>
              </a:rPr>
              <a:t>channels</a:t>
            </a:r>
            <a:r>
              <a:rPr lang="en-US" altLang="ko-KR" dirty="0" smtClean="0"/>
              <a:t>, height, width)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동영상 </a:t>
            </a:r>
            <a:r>
              <a:rPr lang="en-US" altLang="ko-KR" dirty="0" smtClean="0"/>
              <a:t>: (sample, </a:t>
            </a:r>
            <a:r>
              <a:rPr lang="en-US" altLang="ko-KR" dirty="0" smtClean="0">
                <a:solidFill>
                  <a:srgbClr val="FF0000"/>
                </a:solidFill>
              </a:rPr>
              <a:t>frames</a:t>
            </a:r>
            <a:r>
              <a:rPr lang="en-US" altLang="ko-KR" dirty="0" smtClean="0"/>
              <a:t>, height, width, channels) or </a:t>
            </a:r>
            <a:r>
              <a:rPr lang="en-US" altLang="ko-KR" dirty="0"/>
              <a:t>(sample, </a:t>
            </a:r>
            <a:r>
              <a:rPr lang="en-US" altLang="ko-KR" dirty="0">
                <a:solidFill>
                  <a:srgbClr val="FF0000"/>
                </a:solidFill>
              </a:rPr>
              <a:t>frames</a:t>
            </a:r>
            <a:r>
              <a:rPr lang="en-US" altLang="ko-KR" dirty="0"/>
              <a:t>, channels 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height</a:t>
            </a:r>
            <a:r>
              <a:rPr lang="en-US" altLang="ko-KR" dirty="0"/>
              <a:t>, </a:t>
            </a:r>
            <a:r>
              <a:rPr lang="en-US" altLang="ko-KR" dirty="0" smtClean="0"/>
              <a:t>width)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5D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벡터 데이터 </a:t>
            </a:r>
            <a:r>
              <a:rPr lang="en-US" altLang="ko-KR" dirty="0" smtClean="0"/>
              <a:t>/ </a:t>
            </a:r>
            <a:br>
              <a:rPr lang="en-US" altLang="ko-KR" dirty="0" smtClean="0"/>
            </a:br>
            <a:r>
              <a:rPr lang="ko-KR" altLang="en-US" dirty="0" err="1" smtClean="0"/>
              <a:t>시계열</a:t>
            </a:r>
            <a:r>
              <a:rPr lang="ko-KR" altLang="en-US" dirty="0" smtClean="0"/>
              <a:t> 또는 시퀀스 데이터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벡터 데이터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u="sng" smtClean="0"/>
              <a:t>사람의 </a:t>
            </a:r>
            <a:r>
              <a:rPr lang="ko-KR" altLang="en-US" b="1" u="sng" dirty="0" smtClean="0"/>
              <a:t>나이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우편번호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소득</a:t>
            </a:r>
            <a:r>
              <a:rPr lang="ko-KR" altLang="en-US" dirty="0" smtClean="0"/>
              <a:t>의 특징을 가진 벡터로 구성되고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10</a:t>
            </a:r>
            <a:r>
              <a:rPr lang="ko-KR" altLang="en-US" b="1" dirty="0" smtClean="0"/>
              <a:t>만 명</a:t>
            </a:r>
            <a:r>
              <a:rPr lang="ko-KR" altLang="en-US" dirty="0" smtClean="0"/>
              <a:t>이 포함된 전체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-&gt; (100000, 3) – 2D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데이터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주식 가격 데이터 셋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분마다 </a:t>
            </a:r>
            <a:r>
              <a:rPr lang="ko-KR" altLang="en-US" b="1" u="sng" dirty="0" smtClean="0"/>
              <a:t>현재 주식가격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분동안의</a:t>
            </a:r>
            <a:r>
              <a:rPr lang="ko-KR" altLang="en-US" dirty="0" smtClean="0"/>
              <a:t> </a:t>
            </a:r>
            <a:r>
              <a:rPr lang="ko-KR" altLang="en-US" b="1" u="sng" dirty="0" smtClean="0"/>
              <a:t>최고가격</a:t>
            </a:r>
            <a:r>
              <a:rPr lang="en-US" altLang="ko-KR" u="sng" dirty="0" smtClean="0"/>
              <a:t>, </a:t>
            </a:r>
            <a:r>
              <a:rPr lang="ko-KR" altLang="en-US" b="1" u="sng" dirty="0" smtClean="0"/>
              <a:t>최소가격</a:t>
            </a:r>
            <a:r>
              <a:rPr lang="ko-KR" altLang="en-US" dirty="0" smtClean="0"/>
              <a:t>을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하루 동안의 거래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-&gt; (390, 3) - 2D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200</a:t>
            </a:r>
            <a:r>
              <a:rPr lang="ko-KR" altLang="en-US" dirty="0" smtClean="0"/>
              <a:t>일 동안의 데이터 셋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-&gt; (200, 390, 3) - 3D</a:t>
            </a:r>
            <a:r>
              <a:rPr lang="ko-KR" altLang="en-US" dirty="0"/>
              <a:t>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데이터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채널</a:t>
            </a:r>
            <a:r>
              <a:rPr lang="en-US" altLang="ko-KR" dirty="0" smtClean="0"/>
              <a:t>(3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이미지 수 </a:t>
            </a:r>
            <a:r>
              <a:rPr lang="en-US" altLang="ko-KR" dirty="0" smtClean="0"/>
              <a:t>-&gt; 4D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ex) </a:t>
            </a:r>
            <a:r>
              <a:rPr lang="ko-KR" altLang="en-US" dirty="0" smtClean="0"/>
              <a:t>컬러채널을 가진 </a:t>
            </a:r>
            <a:r>
              <a:rPr lang="en-US" altLang="ko-KR" dirty="0" smtClean="0"/>
              <a:t>28X28 </a:t>
            </a:r>
            <a:r>
              <a:rPr lang="ko-KR" altLang="en-US" dirty="0" smtClean="0"/>
              <a:t>크기의 사진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-&gt; (100,28,28,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or (100,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,28,28)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채널 마지막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en-US" altLang="ko-KR" dirty="0" smtClean="0"/>
          </a:p>
          <a:p>
            <a:r>
              <a:rPr lang="ko-KR" altLang="en-US" dirty="0" smtClean="0"/>
              <a:t>채널 우선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씨아노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비디오는 </a:t>
            </a:r>
            <a:r>
              <a:rPr lang="ko-KR" altLang="en-US" b="1" dirty="0" smtClean="0">
                <a:solidFill>
                  <a:srgbClr val="FF0000"/>
                </a:solidFill>
              </a:rPr>
              <a:t>프레임의 연속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b="1" dirty="0" smtClean="0">
                <a:solidFill>
                  <a:srgbClr val="FF0000"/>
                </a:solidFill>
              </a:rPr>
              <a:t>프레임은</a:t>
            </a:r>
            <a:r>
              <a:rPr lang="ko-KR" altLang="en-US" b="1" dirty="0" smtClean="0"/>
              <a:t> 하나의 컬러 </a:t>
            </a:r>
            <a:r>
              <a:rPr lang="ko-KR" altLang="en-US" b="1" dirty="0" smtClean="0">
                <a:solidFill>
                  <a:srgbClr val="FF0000"/>
                </a:solidFill>
              </a:rPr>
              <a:t>이미지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이미지의 연속이다</a:t>
            </a:r>
            <a:r>
              <a:rPr lang="en-US" altLang="ko-KR" dirty="0" smtClean="0"/>
              <a:t>. 4D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여러 개 모였기 때문에 </a:t>
            </a:r>
            <a:r>
              <a:rPr lang="en-US" altLang="ko-KR" dirty="0" smtClean="0"/>
              <a:t>5D </a:t>
            </a:r>
            <a:r>
              <a:rPr lang="ko-KR" altLang="en-US" dirty="0" err="1" smtClean="0"/>
              <a:t>텐서이다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60</a:t>
            </a:r>
            <a:r>
              <a:rPr lang="ko-KR" altLang="en-US" dirty="0" smtClean="0"/>
              <a:t>초 동영상이 있다</a:t>
            </a:r>
            <a:r>
              <a:rPr lang="en-US" altLang="ko-KR" dirty="0" smtClean="0"/>
              <a:t>. 200X200 </a:t>
            </a:r>
            <a:r>
              <a:rPr lang="ko-KR" altLang="en-US" dirty="0" smtClean="0"/>
              <a:t>비디오 클립을 초당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프레임으로 </a:t>
            </a:r>
            <a:r>
              <a:rPr lang="ko-KR" altLang="en-US" dirty="0" err="1" smtClean="0"/>
              <a:t>샘플링하면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300</a:t>
            </a:r>
            <a:r>
              <a:rPr lang="ko-KR" altLang="en-US" dirty="0" smtClean="0"/>
              <a:t>프레임이 된다</a:t>
            </a:r>
            <a:r>
              <a:rPr lang="en-US" altLang="ko-KR" dirty="0" smtClean="0"/>
              <a:t>. -&gt; (5,300,200,200,3) or </a:t>
            </a:r>
            <a:r>
              <a:rPr lang="en-US" altLang="ko-KR" dirty="0" smtClean="0"/>
              <a:t>(5,300,3,200,200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06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(0D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벡터</a:t>
            </a:r>
            <a:r>
              <a:rPr lang="en-US" altLang="ko-KR" dirty="0" smtClean="0"/>
              <a:t>(1D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행렬</a:t>
            </a:r>
            <a:r>
              <a:rPr lang="en-US" altLang="ko-KR" dirty="0" smtClean="0"/>
              <a:t>(2D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en-US" altLang="ko-KR" dirty="0" smtClean="0"/>
          </a:p>
          <a:p>
            <a:r>
              <a:rPr lang="ko-KR" altLang="en-US" dirty="0" smtClean="0"/>
              <a:t>핵심속성</a:t>
            </a:r>
            <a:endParaRPr lang="en-US" altLang="ko-KR" dirty="0" smtClean="0"/>
          </a:p>
          <a:p>
            <a:r>
              <a:rPr lang="ko-KR" altLang="en-US" dirty="0" err="1" smtClean="0"/>
              <a:t>넘파이로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조작하기</a:t>
            </a:r>
            <a:endParaRPr lang="en-US" altLang="ko-KR" dirty="0" smtClean="0"/>
          </a:p>
          <a:p>
            <a:r>
              <a:rPr lang="ko-KR" altLang="en-US" dirty="0" smtClean="0"/>
              <a:t>배치 데이터</a:t>
            </a:r>
            <a:endParaRPr lang="en-US" altLang="ko-KR" dirty="0" smtClean="0"/>
          </a:p>
          <a:p>
            <a:r>
              <a:rPr lang="ko-KR" altLang="en-US" dirty="0" err="1" smtClean="0"/>
              <a:t>텐서의</a:t>
            </a:r>
            <a:r>
              <a:rPr lang="ko-KR" altLang="en-US" dirty="0" smtClean="0"/>
              <a:t> 실제 사례</a:t>
            </a:r>
            <a:endParaRPr lang="en-US" altLang="ko-KR" dirty="0" smtClean="0"/>
          </a:p>
          <a:p>
            <a:r>
              <a:rPr lang="ko-KR" altLang="en-US" dirty="0" smtClean="0"/>
              <a:t>벡터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비디오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9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</a:t>
            </a:r>
            <a:r>
              <a:rPr lang="en-US" altLang="ko-KR" dirty="0" smtClean="0"/>
              <a:t>(tensor)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기본 구성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r>
              <a:rPr lang="ko-KR" altLang="en-US" dirty="0" smtClean="0"/>
              <a:t>데이터를 위한 컨테이너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 </a:t>
            </a:r>
            <a:r>
              <a:rPr lang="ko-KR" altLang="en-US" b="1" u="sng" dirty="0" err="1" smtClean="0"/>
              <a:t>수치형</a:t>
            </a:r>
            <a:r>
              <a:rPr lang="ko-KR" altLang="en-US" b="1" u="sng" dirty="0" smtClean="0"/>
              <a:t> 데이터</a:t>
            </a:r>
            <a:r>
              <a:rPr lang="ko-KR" altLang="en-US" dirty="0" smtClean="0"/>
              <a:t>를 다룬다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임의의 차원</a:t>
            </a:r>
            <a:r>
              <a:rPr lang="en-US" altLang="ko-KR" dirty="0" smtClean="0"/>
              <a:t>(=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개수를 가지는 행렬의 일반화된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6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(0D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(1D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5014" y="3333940"/>
            <a:ext cx="3257811" cy="2562225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0" y="3318049"/>
            <a:ext cx="3258000" cy="2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(2D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) / </a:t>
            </a:r>
            <a:br>
              <a:rPr lang="en-US" altLang="ko-KR" dirty="0" smtClean="0"/>
            </a:br>
            <a:r>
              <a:rPr lang="en-US" altLang="ko-KR" dirty="0" smtClean="0"/>
              <a:t>3D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729052"/>
            <a:ext cx="3800475" cy="1647825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err="1" smtClean="0"/>
              <a:t>텐서와</a:t>
            </a:r>
            <a:r>
              <a:rPr lang="ko-KR" altLang="en-US" dirty="0" smtClean="0"/>
              <a:t> 고차원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5331" y="3729051"/>
            <a:ext cx="3943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핵심속성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371600" y="2286000"/>
            <a:ext cx="9810750" cy="3581400"/>
          </a:xfrm>
        </p:spPr>
        <p:txBody>
          <a:bodyPr/>
          <a:lstStyle/>
          <a:p>
            <a:r>
              <a:rPr lang="ko-KR" altLang="en-US" dirty="0" smtClean="0"/>
              <a:t>축의 개수</a:t>
            </a:r>
            <a:r>
              <a:rPr lang="en-US" altLang="ko-KR" dirty="0" smtClean="0"/>
              <a:t>(rank) :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이라는 속성에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-&gt; 2D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축</a:t>
            </a:r>
            <a:r>
              <a:rPr lang="en-US" altLang="ko-KR" dirty="0" smtClean="0"/>
              <a:t>, 3D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크기</a:t>
            </a:r>
            <a:r>
              <a:rPr lang="en-US" altLang="ko-KR" dirty="0" smtClean="0"/>
              <a:t>(shape) : </a:t>
            </a:r>
            <a:r>
              <a:rPr lang="ko-KR" altLang="en-US" dirty="0" err="1" smtClean="0"/>
              <a:t>텐서의</a:t>
            </a:r>
            <a:r>
              <a:rPr lang="ko-KR" altLang="en-US" dirty="0" smtClean="0"/>
              <a:t> 각 축을 따라 얼마나 많은 차원이 있는지를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텐서에</a:t>
            </a:r>
            <a:r>
              <a:rPr lang="ko-KR" altLang="en-US" dirty="0" smtClean="0"/>
              <a:t> 포함된 데이터의 타입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ex) float32,float64, uint8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핵심속성 예제</a:t>
            </a:r>
            <a:r>
              <a:rPr lang="en-US" altLang="ko-KR" dirty="0" smtClean="0"/>
              <a:t>(MNIST)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43700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0950" y="446353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(60000,28,28) = (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24125" y="4648200"/>
            <a:ext cx="493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넘파이로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ko-KR" altLang="en-US" dirty="0" smtClean="0"/>
              <a:t> 조작하기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67175"/>
          </a:xfrm>
        </p:spPr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원소들을 선택하는 것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콜론을 사용 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시작위치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끝위치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Ex) 100</a:t>
            </a:r>
            <a:r>
              <a:rPr lang="ko-KR" altLang="en-US" dirty="0" smtClean="0"/>
              <a:t>번째에서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번째까지 데이터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개 데이터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77308"/>
            <a:ext cx="4524375" cy="26098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543175" y="3038475"/>
            <a:ext cx="1181100" cy="65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010025" y="3091546"/>
            <a:ext cx="0" cy="594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모델은 한번에 전체 데이터 셋을 처리 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atch </a:t>
            </a:r>
            <a:r>
              <a:rPr lang="ko-KR" altLang="en-US" dirty="0" smtClean="0"/>
              <a:t>단위로 처리한다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batch size = 150 / </a:t>
            </a:r>
            <a:r>
              <a:rPr lang="ko-KR" altLang="en-US" dirty="0" smtClean="0"/>
              <a:t>전체 데이터 수 </a:t>
            </a:r>
            <a:r>
              <a:rPr lang="en-US" altLang="ko-KR" dirty="0" smtClean="0"/>
              <a:t>: 600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500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[:150]</a:t>
            </a:r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[150:300]</a:t>
            </a:r>
          </a:p>
          <a:p>
            <a:pPr marL="0" indent="0">
              <a:buNone/>
            </a:pPr>
            <a:r>
              <a:rPr lang="en-US" altLang="ko-KR" dirty="0" smtClean="0"/>
              <a:t>Batch = </a:t>
            </a:r>
            <a:r>
              <a:rPr lang="en-US" altLang="ko-KR" dirty="0" err="1" smtClean="0"/>
              <a:t>train_image</a:t>
            </a:r>
            <a:r>
              <a:rPr lang="en-US" altLang="ko-KR" dirty="0" smtClean="0"/>
              <a:t>[150*n : 150*(n+1)]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27662"/>
              </p:ext>
            </p:extLst>
          </p:nvPr>
        </p:nvGraphicFramePr>
        <p:xfrm>
          <a:off x="1371600" y="5844116"/>
          <a:ext cx="5302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/>
                <a:gridCol w="1325563"/>
                <a:gridCol w="1325563"/>
                <a:gridCol w="13255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150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359"/>
              </p:ext>
            </p:extLst>
          </p:nvPr>
        </p:nvGraphicFramePr>
        <p:xfrm>
          <a:off x="1371600" y="5101166"/>
          <a:ext cx="5302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63"/>
                <a:gridCol w="1325563"/>
                <a:gridCol w="1325563"/>
                <a:gridCol w="13255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150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80</TotalTime>
  <Words>553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Franklin Gothic Book</vt:lpstr>
      <vt:lpstr>돋움</vt:lpstr>
      <vt:lpstr>Crop</vt:lpstr>
      <vt:lpstr>2.2 신경망을 위한 데이터 표현</vt:lpstr>
      <vt:lpstr>목차</vt:lpstr>
      <vt:lpstr>텐서(tensor)</vt:lpstr>
      <vt:lpstr>스칼라(0D 텐서) / 벡터(1D 텐서)</vt:lpstr>
      <vt:lpstr>행렬(2D 텐서) /  3D 텐서와 고차원 텐서</vt:lpstr>
      <vt:lpstr>핵심속성</vt:lpstr>
      <vt:lpstr>핵심속성 예제(MNIST)</vt:lpstr>
      <vt:lpstr>넘파이로 텐서 조작하기</vt:lpstr>
      <vt:lpstr>배치 데이터</vt:lpstr>
      <vt:lpstr>텐서의 실제 사례</vt:lpstr>
      <vt:lpstr>벡터 데이터 /  시계열 또는 시퀀스 데이터</vt:lpstr>
      <vt:lpstr>이미지 데이터</vt:lpstr>
      <vt:lpstr>비디오 데이터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민우</dc:creator>
  <cp:lastModifiedBy>김 민우</cp:lastModifiedBy>
  <cp:revision>75</cp:revision>
  <dcterms:created xsi:type="dcterms:W3CDTF">2021-01-10T07:46:36Z</dcterms:created>
  <dcterms:modified xsi:type="dcterms:W3CDTF">2021-01-11T09:55:08Z</dcterms:modified>
</cp:coreProperties>
</file>