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E3686-DDFD-49EF-B2AE-39DD3E608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AED25-2C71-4CB9-9555-7B5118953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3B535-F6DE-428D-A4A7-F1E5C9BE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D48B0-90AD-4D1B-8D3B-06B7A7AF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9A5C7-C2DB-45C6-ACA4-70F1259A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4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25DAC-D7FD-4497-B540-F9D3FD8B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D750F-DAE9-43FD-93CE-E95A7F313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5B53F-6535-481A-B526-951BB0BF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9275A-10BD-469D-906C-391A97CE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19A5A-8965-4582-81E6-2EE11812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1E0C48-BFA5-4305-BA13-59E2A00A7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243AC6-9D19-42E6-9D3C-CF09ABBD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2C24B-F6E4-41FC-B115-439EB26C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633F9-E17D-4E40-B167-95454C87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A8E8-D349-4121-966A-0AF2CF3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423B1-84D4-423D-9C63-162AB5FD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D1D5A-22DA-4DF2-9357-0C9A4744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F61B8-6537-4F6B-8319-CF5441F8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EB193-44A1-47FC-B498-3745FD08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2C0EB-EB6F-46FA-A5C8-D2A24A79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9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30B68-A3A7-43B4-A0B4-85056881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84B95-8A4D-4999-95FA-EB57D59E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FA2B5-B163-4A2C-9A31-AC924F66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004FD-5D48-40AE-8DC2-B4C548A1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62C16-714C-48FA-A763-29CE93AD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FFD2C-2262-4D01-9073-E4024F2C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5DA68-3102-4E6D-9C9C-01DC1BA18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7758F-B858-4116-9F36-7CC43B058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5E3AE-187D-4365-ACED-94B40373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A3474-0890-455F-96A2-CBB9D864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0EB30-4BAC-471A-9647-D20FE33A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B815-092C-450B-AF0B-07985E8F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8564E-67FD-45B8-907E-38F6C299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70839-A83C-4C7E-BCFB-4F0D0E77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C83A2B-BCAE-4D93-B648-5C142AC4F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A62F0-1D56-4E8E-A5DF-78F74A552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45F2C5-E66E-4BAB-9583-A4633867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B2132-5316-4A5C-A302-61A8222B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5A969A-239D-4C1E-B6E0-F75BA21E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4EE9A-AB92-4856-9D4F-9E4A1574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EF1E9-523B-4D84-A7AA-AFD71504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ECAA81-D0FF-4E62-982C-5AB6A9EB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0A688-B6BB-4372-928E-86ECB46A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9F3B35-4FDA-407A-AD61-BF8FF847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F6F3D-91CB-42EC-9EC9-8EEC06A7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69CE3-D43B-4505-A5CC-7D6CCA50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1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9D03A-B37E-45EB-B20E-512E2CDD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8A2A4-4E2B-49B5-A825-9DE58130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184DF-83AE-4D91-B09E-1FF9E425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F38A4-EE4A-4FA7-AC70-ED553C4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CE166-3E13-42D4-AACE-CBEDA3FA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2572C-5F08-4568-8FB3-5AA493EE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8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83FFB-B883-4C48-ACF0-71A7C78D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DADAAD-AD01-4EFC-BDB6-78B00E38F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A32AB-418E-44E2-AC94-14B1620A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556B3-6844-49E0-81D6-25A059FC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BD993-DCCB-4758-8463-BDF1D61B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614CA-39BD-43B7-B24A-48DA762E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1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D734F-2177-4B25-9F38-5135A78E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A30AE-43ED-4E55-8172-19F03B24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003D4-01A3-4A4C-8D44-0EC5DEDF9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54AB-61D1-4F1D-A385-6742AC2F158F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64D4C-64BB-4B52-A6FB-C71536D42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476E1-C212-4140-A217-756253C11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1B08-2B26-4963-B015-567A7B76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2E38E-8D7F-4A82-9614-D60562B1D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 스터디 </a:t>
            </a:r>
            <a:r>
              <a:rPr lang="en-US" altLang="ko-KR" dirty="0"/>
              <a:t>B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, 2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5748F-A902-4143-91A1-7DAC67A26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61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8C01F-08DF-4397-998B-AFAD9BE3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1.1.4 </a:t>
            </a:r>
            <a:r>
              <a:rPr lang="ko-KR" altLang="en-US" dirty="0" err="1"/>
              <a:t>딥러닝에서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딥</a:t>
            </a:r>
            <a:r>
              <a:rPr lang="en-US" altLang="ko-KR" dirty="0"/>
              <a:t>＇</a:t>
            </a:r>
            <a:r>
              <a:rPr lang="ko-KR" altLang="en-US" dirty="0"/>
              <a:t>이란 무엇일까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9CDD8-9538-4741-89C9-0DB20A79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2" y="1766656"/>
            <a:ext cx="4961878" cy="4410307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딥러닝 알고리즘으로 학습된 표현은 어떻게 나타날까요</a:t>
            </a:r>
            <a:r>
              <a:rPr lang="en-US" altLang="ko-KR" sz="1700" dirty="0"/>
              <a:t>?</a:t>
            </a:r>
          </a:p>
          <a:p>
            <a:r>
              <a:rPr lang="ko-KR" altLang="en-US" sz="1700" dirty="0"/>
              <a:t>다음 그림은 이미지안의 숫자 인식입니다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최종 출력에 대해 점점 더 많은 정보를 가지지만 원본 이미지와는 점점 더 다른 표현으로 숫자 이미지가 변환됩니다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데이터 표현을 학습하기 위한 다단계 처리 방식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3E49F-91E4-4F72-A6E2-292EDDFB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2" y="1598213"/>
            <a:ext cx="5715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7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1E5E6-4A5D-4E36-844C-8A216A24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2953D-A8C6-4EC0-8E1E-11E362DC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층에서 입력 데이터가 처리되는 상세 내용은 일련의 숫자로 이루어진 층의 </a:t>
            </a:r>
            <a:r>
              <a:rPr lang="ko-KR" altLang="en-US" b="1" dirty="0"/>
              <a:t>가중치</a:t>
            </a:r>
            <a:r>
              <a:rPr lang="ko-KR" altLang="en-US" dirty="0"/>
              <a:t>에 저장되어 있습니다</a:t>
            </a:r>
            <a:r>
              <a:rPr lang="en-US" altLang="ko-KR" dirty="0"/>
              <a:t>.</a:t>
            </a:r>
          </a:p>
          <a:p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가중치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(weight)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머신 러닝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딥러닝 모두 결국은 가장 효율적인 식을 찾는 것이 목표이며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이런 식 또는 식에 필요한 파라미터를 칭합니다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dirty="0"/>
              <a:t>결국 학습은 주어진 입력을 정확한 타깃에 </a:t>
            </a:r>
            <a:r>
              <a:rPr lang="ko-KR" altLang="en-US" b="1" dirty="0"/>
              <a:t>매핑</a:t>
            </a:r>
            <a:r>
              <a:rPr lang="ko-KR" altLang="en-US" dirty="0"/>
              <a:t>하기 위해 신경망의 모든 층에 있는 가중치 값을 찾는 것을 의미 합니다</a:t>
            </a:r>
            <a:r>
              <a:rPr lang="en-US" altLang="ko-KR" dirty="0"/>
              <a:t>.</a:t>
            </a:r>
          </a:p>
          <a:p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매핑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(mapping)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입력과 타깃의 관계로 입력을 변환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연관시키는 것을 의미합니다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98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B5AD-964F-4C3E-AB17-48B1F76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A8C3F-3F93-4F74-97FC-C54A145C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60" y="1589104"/>
            <a:ext cx="4420339" cy="4587860"/>
          </a:xfrm>
        </p:spPr>
        <p:txBody>
          <a:bodyPr/>
          <a:lstStyle/>
          <a:p>
            <a:r>
              <a:rPr lang="ko-KR" altLang="en-US" dirty="0"/>
              <a:t>신경망은 가중치를 파라미터로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40A455-4FE5-4183-BBC2-198CF4D4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9" y="1690688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52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75163-E59F-4CCE-A3D1-ABD4319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4EEEB-8A85-483B-AEA6-0E4F7F94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130" y="1553592"/>
            <a:ext cx="4686670" cy="462337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신경망의 출력을 제어하려면 출력이 기대하는 것보다 얼마나 벗어났는지를 측정해야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이는 신경망의 손실 함수 또는 목적 함수가 담당하는 일입니다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손실 함수가 신경망의 출력 품질을 측정</a:t>
            </a:r>
            <a:endParaRPr lang="en-US" altLang="ko-KR" sz="1700" dirty="0"/>
          </a:p>
          <a:p>
            <a:r>
              <a:rPr lang="ko-KR" altLang="en-US" sz="1700" b="1" i="0" dirty="0">
                <a:solidFill>
                  <a:srgbClr val="494E52"/>
                </a:solidFill>
                <a:effectLst/>
                <a:latin typeface="-apple-system"/>
              </a:rPr>
              <a:t>손실 함수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(loss function)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: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타깃과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출력값의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차이를 계산하는 함수입니다</a:t>
            </a:r>
          </a:p>
          <a:p>
            <a:endParaRPr lang="ko-KR" altLang="en-US" sz="17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1B35B4-CC39-4A08-B8E5-D9203EE4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2" y="1553592"/>
            <a:ext cx="4443967" cy="38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9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64344-E96C-45E3-97F8-78376685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ACCDE-70C6-4CE3-95E3-408B9007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980" y="1615736"/>
            <a:ext cx="5183819" cy="4561227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기본적인 딥러닝 방식은 이 점수를 피드백 신호로 사용하여 현재 샘플의 손실 점수가 감소되는 방향으로 가중치 값을 조금씩 수정하는 것입니다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이런 수정 과정은 </a:t>
            </a:r>
            <a:r>
              <a:rPr lang="ko-KR" altLang="en-US" sz="1700" dirty="0" err="1"/>
              <a:t>딥러닝의</a:t>
            </a:r>
            <a:r>
              <a:rPr lang="ko-KR" altLang="en-US" sz="1700" dirty="0"/>
              <a:t> 핵심 알고리즘 </a:t>
            </a:r>
            <a:r>
              <a:rPr lang="ko-KR" altLang="en-US" sz="1700" dirty="0" err="1"/>
              <a:t>역전파</a:t>
            </a:r>
            <a:r>
              <a:rPr lang="ko-KR" altLang="en-US" sz="1700" dirty="0"/>
              <a:t> 알고리즘을 구현한 </a:t>
            </a:r>
            <a:r>
              <a:rPr lang="ko-KR" altLang="en-US" sz="1700" dirty="0" err="1"/>
              <a:t>옵티마이저가</a:t>
            </a:r>
            <a:r>
              <a:rPr lang="ko-KR" altLang="en-US" sz="1700" dirty="0"/>
              <a:t> 담당합니다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초기엔 가중치가 </a:t>
            </a:r>
            <a:r>
              <a:rPr lang="ko-KR" altLang="en-US" sz="1700" dirty="0" err="1"/>
              <a:t>랜덤한</a:t>
            </a:r>
            <a:r>
              <a:rPr lang="ko-KR" altLang="en-US" sz="1700" dirty="0"/>
              <a:t> 값으로 할당</a:t>
            </a:r>
            <a:r>
              <a:rPr lang="en-US" altLang="ko-KR" sz="1700" dirty="0"/>
              <a:t>. </a:t>
            </a:r>
            <a:r>
              <a:rPr lang="ko-KR" altLang="en-US" sz="1700" dirty="0"/>
              <a:t>점차 네트워크가 샘플을 처리하면서 가중치가 조금씩 올바른 방향으로 조정</a:t>
            </a:r>
            <a:r>
              <a:rPr lang="en-US" altLang="ko-KR" sz="1700" dirty="0"/>
              <a:t>. </a:t>
            </a:r>
            <a:r>
              <a:rPr lang="ko-KR" altLang="en-US" sz="1700" dirty="0"/>
              <a:t>이에 손실 점수 감소</a:t>
            </a:r>
            <a:r>
              <a:rPr lang="en-US" altLang="ko-KR" sz="1700" dirty="0"/>
              <a:t>. </a:t>
            </a:r>
            <a:r>
              <a:rPr lang="ko-KR" altLang="en-US" sz="1700" dirty="0"/>
              <a:t>이를 훈련 반복이라 함</a:t>
            </a:r>
            <a:r>
              <a:rPr lang="en-US" altLang="ko-KR" sz="1700" dirty="0"/>
              <a:t>. </a:t>
            </a:r>
            <a:r>
              <a:rPr lang="ko-KR" altLang="en-US" sz="1700" dirty="0"/>
              <a:t>충분한 횟수만큼 </a:t>
            </a:r>
            <a:r>
              <a:rPr lang="ko-KR" altLang="en-US" sz="1700" dirty="0" err="1"/>
              <a:t>반복시</a:t>
            </a:r>
            <a:r>
              <a:rPr lang="ko-KR" altLang="en-US" sz="1700" dirty="0"/>
              <a:t> 손실 함수를 최소화하는 가중치 값을 산출</a:t>
            </a:r>
            <a:r>
              <a:rPr lang="en-US" altLang="ko-KR" sz="1700" dirty="0"/>
              <a:t>.</a:t>
            </a:r>
          </a:p>
          <a:p>
            <a:r>
              <a:rPr lang="ko-KR" altLang="en-US" sz="1700" b="1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(Backpropagation)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: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손실함수의 결과를 개선하기 위해서 다시 결과에서부터 가중치를 수정하는 과정입니다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이를 </a:t>
            </a:r>
            <a:r>
              <a:rPr lang="ko-KR" altLang="en-US" sz="1700" b="1" i="0" dirty="0" err="1">
                <a:solidFill>
                  <a:srgbClr val="494E52"/>
                </a:solidFill>
                <a:effectLst/>
                <a:latin typeface="-apple-system"/>
              </a:rPr>
              <a:t>옵티마이저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(optimizer)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가 담당합니다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sz="17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E7F8BC0-8BED-42D8-92A2-F78426FB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1" y="1496703"/>
            <a:ext cx="4399256" cy="368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4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A2361-354C-469C-A200-CE76424A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1.1.5 </a:t>
            </a:r>
            <a:r>
              <a:rPr lang="ko-KR" altLang="en-US" sz="3600" dirty="0"/>
              <a:t>그림 </a:t>
            </a:r>
            <a:r>
              <a:rPr lang="en-US" altLang="ko-KR" sz="3600" dirty="0"/>
              <a:t>3</a:t>
            </a:r>
            <a:r>
              <a:rPr lang="ko-KR" altLang="en-US" sz="3600" dirty="0"/>
              <a:t>개로 </a:t>
            </a:r>
            <a:r>
              <a:rPr lang="ko-KR" altLang="en-US" sz="3600" dirty="0" err="1"/>
              <a:t>딥러닝의</a:t>
            </a:r>
            <a:r>
              <a:rPr lang="ko-KR" altLang="en-US" sz="3600" dirty="0"/>
              <a:t> 작동 원리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AB51B-66FE-4473-B24B-E468957F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즉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딥러닝은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다음과 같은 순서로 진행됩니다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데이터를 입력합니다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여러 층을 통해 예상 결과값을 만듭니다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매핑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실제 값과 비교해서 그 차이를 구합니다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타깃과 손실함수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차이를 줄이기 위한 방법으로 앞의 층들의 가중치를 수정해줍니다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(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 방법의 반복으로 규칙을 계속 개선합니다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8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F5B2-A6A0-4E18-8226-C3671C6B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1.1.6 </a:t>
            </a:r>
            <a:r>
              <a:rPr lang="ko-KR" altLang="en-US" dirty="0"/>
              <a:t>지금까지 </a:t>
            </a:r>
            <a:r>
              <a:rPr lang="ko-KR" altLang="en-US" dirty="0" err="1"/>
              <a:t>딥러닝의</a:t>
            </a:r>
            <a:r>
              <a:rPr lang="ko-KR" altLang="en-US" dirty="0"/>
              <a:t> 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66556-A38C-4CDA-840D-560919FC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현재 책에 쓰여진 바에 의하면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딥러닝은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다음과 같은 획기적인 발전을 이루었습니다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사람 수준의 이미지 분류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음성 인식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필기 인식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향상된 번역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향상된 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TTS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변환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디지털 비서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자율 주행 능력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광고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타게팅</a:t>
            </a:r>
            <a:endParaRPr lang="ko-KR" altLang="en-US" sz="1700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웹 엔진 결과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자연어 질의 대답 능력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바둑</a:t>
            </a:r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7716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7F9C-3BEC-439A-99CF-2D17DBFA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1.1.7 </a:t>
            </a:r>
            <a:r>
              <a:rPr lang="ko-KR" altLang="en-US" dirty="0"/>
              <a:t>단기간의 과대 선전을 믿지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992C6-2A23-4B8F-B61F-753456F8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딥러닝이</a:t>
            </a:r>
            <a:r>
              <a:rPr lang="ko-KR" altLang="en-US" dirty="0"/>
              <a:t> 단기간에 많이 성장할 것이라고 큰 기대를 하는 것은 위험합니다</a:t>
            </a:r>
            <a:r>
              <a:rPr lang="en-US" altLang="ko-KR" dirty="0"/>
              <a:t>. 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기술에 대한 거품이 증가하여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갑작스럽게 지원이 많아지고 훅 모두 투자를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안하는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상황이 올 수 있다는 것입니다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이미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번의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AI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겨울을 겪었고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현재 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번째 겨울이 진행이 되고 있을지도 모른다는 점입니다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4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BD80-0E81-4FEE-B928-55A66DC2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1.1.8 AI</a:t>
            </a:r>
            <a:r>
              <a:rPr lang="ko-KR" altLang="en-US" dirty="0"/>
              <a:t>에 대한 전망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2F2F-19C9-46AE-A3BF-A7B87766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에 대한 단기간의 기대는 비현실적일지 모르지만</a:t>
            </a:r>
            <a:r>
              <a:rPr lang="en-US" altLang="ko-KR" dirty="0"/>
              <a:t>, </a:t>
            </a:r>
            <a:r>
              <a:rPr lang="ko-KR" altLang="en-US" dirty="0"/>
              <a:t>장기적인 전망을 매우 밝습니다</a:t>
            </a:r>
            <a:r>
              <a:rPr lang="en-US" altLang="ko-KR" dirty="0"/>
              <a:t>. </a:t>
            </a:r>
            <a:r>
              <a:rPr lang="ko-KR" altLang="en-US" dirty="0"/>
              <a:t>하지만 아직은 </a:t>
            </a:r>
            <a:r>
              <a:rPr lang="en-US" altLang="ko-KR" dirty="0"/>
              <a:t>AI</a:t>
            </a:r>
            <a:r>
              <a:rPr lang="ko-KR" altLang="en-US" dirty="0"/>
              <a:t>가 사람의 일을 생각하고 생활하는 것의 중심은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결국 </a:t>
            </a:r>
            <a:r>
              <a:rPr lang="en-US" altLang="ko-KR" dirty="0"/>
              <a:t>AI</a:t>
            </a:r>
            <a:r>
              <a:rPr lang="ko-KR" altLang="en-US" dirty="0"/>
              <a:t>의 시대는 도래할 것입니다</a:t>
            </a:r>
            <a:r>
              <a:rPr lang="en-US" altLang="ko-KR" dirty="0"/>
              <a:t>. AI</a:t>
            </a:r>
            <a:r>
              <a:rPr lang="ko-KR" altLang="en-US" dirty="0"/>
              <a:t>는 유전학에서부터 수학까지 모든 분야의 과학자들을 도와 인류 전체를 발전시킬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46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AB80F-EFBE-44E6-BA41-BB0EA2F4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1.2 </a:t>
            </a:r>
            <a:r>
              <a:rPr lang="ko-KR" altLang="en-US" sz="3600" dirty="0"/>
              <a:t>딥러닝 이전</a:t>
            </a:r>
            <a:r>
              <a:rPr lang="en-US" altLang="ko-KR" sz="3600" dirty="0"/>
              <a:t>: </a:t>
            </a:r>
            <a:r>
              <a:rPr lang="ko-KR" altLang="en-US" sz="3600" dirty="0"/>
              <a:t>머신 러닝의 간략한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49931-ADC5-406A-BB2C-0E638D70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딥러닝은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역사에서 찾을 수 없을 만큼 대중에게 많은 관심과 업계의 투자를 받고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오늘날 산업계 대부분의 머신 러닝 알고리즘은 딥러닝 알고리즘이 아닙니다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이제부터 </a:t>
            </a:r>
            <a:r>
              <a:rPr lang="ko-KR" altLang="en-US" dirty="0" err="1"/>
              <a:t>딥러닝을</a:t>
            </a:r>
            <a:r>
              <a:rPr lang="ko-KR" altLang="en-US" dirty="0"/>
              <a:t> 머신 러닝의 넓은 범주 안으로 인식하고 </a:t>
            </a:r>
            <a:r>
              <a:rPr lang="ko-KR" altLang="en-US" dirty="0" err="1"/>
              <a:t>딥러닝이</a:t>
            </a:r>
            <a:r>
              <a:rPr lang="ko-KR" altLang="en-US" dirty="0"/>
              <a:t> 어디서 왔는지 왜 중요한지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76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5C7E2-798A-431D-8070-2641900D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A089C-FD8E-4610-A97F-49FDF359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ko-KR" altLang="en-US" dirty="0" err="1"/>
              <a:t>딥러닝이란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ㄴ</a:t>
            </a:r>
            <a:r>
              <a:rPr lang="en-US" altLang="ko-KR" sz="1900" dirty="0"/>
              <a:t>1.1 </a:t>
            </a:r>
            <a:r>
              <a:rPr lang="ko-KR" altLang="en-US" sz="1900" dirty="0"/>
              <a:t>인공 지능과 머신 러닝</a:t>
            </a:r>
            <a:r>
              <a:rPr lang="en-US" altLang="ko-KR" sz="1900" dirty="0"/>
              <a:t>, </a:t>
            </a:r>
            <a:r>
              <a:rPr lang="ko-KR" altLang="en-US" sz="1900" dirty="0"/>
              <a:t>딥러닝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  </a:t>
            </a:r>
            <a:r>
              <a:rPr lang="ko-KR" altLang="en-US" dirty="0"/>
              <a:t>ㄴ</a:t>
            </a:r>
            <a:r>
              <a:rPr lang="en-US" altLang="ko-KR" sz="1900" dirty="0"/>
              <a:t>1.2 </a:t>
            </a:r>
            <a:r>
              <a:rPr lang="ko-KR" altLang="en-US" sz="1900" dirty="0"/>
              <a:t>딥러닝 이전</a:t>
            </a:r>
            <a:r>
              <a:rPr lang="en-US" altLang="ko-KR" sz="1900" dirty="0"/>
              <a:t>: </a:t>
            </a:r>
            <a:r>
              <a:rPr lang="ko-KR" altLang="en-US" sz="1900" dirty="0"/>
              <a:t>머신 러닝의 간략한 역사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  </a:t>
            </a:r>
            <a:r>
              <a:rPr lang="ko-KR" altLang="en-US" dirty="0"/>
              <a:t>ㄴ</a:t>
            </a:r>
            <a:r>
              <a:rPr lang="en-US" altLang="ko-KR" sz="1900" dirty="0"/>
              <a:t>1.3 </a:t>
            </a:r>
            <a:r>
              <a:rPr lang="ko-KR" altLang="en-US" sz="1900" dirty="0"/>
              <a:t>왜 </a:t>
            </a:r>
            <a:r>
              <a:rPr lang="ko-KR" altLang="en-US" sz="1900" dirty="0" err="1"/>
              <a:t>딥러닝일까</a:t>
            </a:r>
            <a:r>
              <a:rPr lang="en-US" altLang="ko-KR" sz="1900" dirty="0"/>
              <a:t>? </a:t>
            </a:r>
            <a:r>
              <a:rPr lang="ko-KR" altLang="en-US" sz="1900" dirty="0"/>
              <a:t>왜 지금일까</a:t>
            </a:r>
            <a:r>
              <a:rPr lang="en-US" altLang="ko-KR" sz="1900" dirty="0"/>
              <a:t>?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장 시작하기 전에</a:t>
            </a:r>
            <a:r>
              <a:rPr lang="en-US" altLang="ko-KR" dirty="0"/>
              <a:t>: </a:t>
            </a:r>
            <a:r>
              <a:rPr lang="ko-KR" altLang="en-US" dirty="0"/>
              <a:t>신경망의 수학적 구성 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ㄴ</a:t>
            </a:r>
            <a:r>
              <a:rPr lang="en-US" altLang="ko-KR" sz="1900" dirty="0"/>
              <a:t>2.1 </a:t>
            </a:r>
            <a:r>
              <a:rPr lang="ko-KR" altLang="en-US" sz="1900" dirty="0"/>
              <a:t>신경망과의 첫 만남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ㄴ</a:t>
            </a:r>
            <a:r>
              <a:rPr lang="en-US" altLang="ko-KR" sz="1900" dirty="0"/>
              <a:t>2.2 </a:t>
            </a:r>
            <a:r>
              <a:rPr lang="ko-KR" altLang="en-US" sz="1900" dirty="0"/>
              <a:t>신경망을 위한 데이터 표현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ㄴ</a:t>
            </a:r>
            <a:r>
              <a:rPr lang="en-US" altLang="ko-KR" sz="1900" dirty="0"/>
              <a:t>2.3</a:t>
            </a:r>
            <a:r>
              <a:rPr lang="ko-KR" altLang="en-US" sz="1900" dirty="0"/>
              <a:t> 신경망의 톱니바퀴</a:t>
            </a:r>
            <a:r>
              <a:rPr lang="en-US" altLang="ko-KR" sz="1900" dirty="0"/>
              <a:t>:</a:t>
            </a:r>
            <a:r>
              <a:rPr lang="ko-KR" altLang="en-US" sz="1900" dirty="0" err="1"/>
              <a:t>텐서</a:t>
            </a:r>
            <a:r>
              <a:rPr lang="ko-KR" altLang="en-US" sz="1900" dirty="0"/>
              <a:t> 연산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ㄴ</a:t>
            </a:r>
            <a:r>
              <a:rPr lang="en-US" altLang="ko-KR" sz="1900" dirty="0"/>
              <a:t>2.4 </a:t>
            </a:r>
            <a:r>
              <a:rPr lang="ko-KR" altLang="en-US" sz="1900" dirty="0"/>
              <a:t>신경망의 엔진</a:t>
            </a:r>
            <a:r>
              <a:rPr lang="en-US" altLang="ko-KR" sz="1900" dirty="0"/>
              <a:t>:</a:t>
            </a:r>
            <a:r>
              <a:rPr lang="ko-KR" altLang="en-US" sz="1900" dirty="0" err="1"/>
              <a:t>그래디언트</a:t>
            </a:r>
            <a:r>
              <a:rPr lang="ko-KR" altLang="en-US" sz="1900" dirty="0"/>
              <a:t> 기반 최적화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ㄴ</a:t>
            </a:r>
            <a:r>
              <a:rPr lang="en-US" altLang="ko-KR" sz="1900" dirty="0"/>
              <a:t>2.5 </a:t>
            </a:r>
            <a:r>
              <a:rPr lang="ko-KR" altLang="en-US" sz="1900" dirty="0"/>
              <a:t>첫번째 예제 다시 살펴보기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ㄴ</a:t>
            </a:r>
            <a:r>
              <a:rPr lang="en-US" altLang="ko-KR" sz="1900" dirty="0"/>
              <a:t>2.6 </a:t>
            </a:r>
            <a:r>
              <a:rPr lang="ko-KR" altLang="en-US" sz="1900" dirty="0"/>
              <a:t>요약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17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894C-D45A-4B9E-8FCC-D8A165FD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1.2.1 </a:t>
            </a:r>
            <a:r>
              <a:rPr lang="ko-KR" altLang="en-US" dirty="0"/>
              <a:t>확률적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85078-53D9-4582-8AEF-C50B50BC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700" b="1" i="0" dirty="0">
                <a:solidFill>
                  <a:srgbClr val="494E52"/>
                </a:solidFill>
                <a:effectLst/>
                <a:latin typeface="-apple-system"/>
              </a:rPr>
              <a:t>확률적 모델링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(probability modeling)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은 통계학 이론을 데이터 분석에 응용한 것입니다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초창기 머신 러닝 형태 중 하나이고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현재에도 많이 사용됩니다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가장 잘 알려진 알고리즘은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나이브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베이즈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(Naive Bayes)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알고리즘입니다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나이브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베이즈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알고리즘이란 입력 데이터의 특성이 모두 독립적이라고 가정하고 </a:t>
            </a:r>
            <a:r>
              <a:rPr lang="ko-KR" altLang="en-US" sz="1700" b="0" i="0" dirty="0" err="1">
                <a:solidFill>
                  <a:srgbClr val="494E52"/>
                </a:solidFill>
                <a:effectLst/>
                <a:latin typeface="-apple-system"/>
              </a:rPr>
              <a:t>베이즈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정리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(Bayes’ theorem)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를 적용하는 머신 러닝 분류 알고리즘입니다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이와 관련된 모델은 </a:t>
            </a:r>
            <a:r>
              <a:rPr lang="ko-KR" altLang="en-US" sz="1700" b="1" i="0" dirty="0">
                <a:solidFill>
                  <a:srgbClr val="494E52"/>
                </a:solidFill>
                <a:effectLst/>
                <a:latin typeface="-apple-system"/>
              </a:rPr>
              <a:t>로지스틱 회귀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(logistic regression)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 (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줄여서 </a:t>
            </a:r>
            <a:r>
              <a:rPr lang="en-US" altLang="ko-KR" sz="1700" b="0" i="0" dirty="0" err="1">
                <a:solidFill>
                  <a:srgbClr val="494E52"/>
                </a:solidFill>
                <a:effectLst/>
                <a:latin typeface="-apple-system"/>
              </a:rPr>
              <a:t>logreg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라고도 부르는 것 같습니다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.) 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이름은 회귀인데 회귀 알고리즘이 아닌 분류 알고리즘 입니다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r>
              <a:rPr lang="ko-KR" altLang="en-US" sz="1700" b="1" i="0" dirty="0">
                <a:solidFill>
                  <a:srgbClr val="404248"/>
                </a:solidFill>
                <a:effectLst/>
                <a:latin typeface="Graphik"/>
              </a:rPr>
              <a:t>로지스틱 회귀</a:t>
            </a:r>
            <a:r>
              <a:rPr lang="en-US" altLang="ko-KR" sz="1700" b="1" i="0" dirty="0">
                <a:solidFill>
                  <a:srgbClr val="404248"/>
                </a:solidFill>
                <a:effectLst/>
                <a:latin typeface="Graphik"/>
              </a:rPr>
              <a:t>(Logistic Regression)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는 회귀를 사용하여 데이터가 어떤 범주에 속할 확률을 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0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에서 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1 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사이의 값으로 예측하고 그 확률에 따라 가능성이 더 높은 범주에 속하는 것으로 분류해주는 지도 학습 알고리즘이다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700" dirty="0"/>
              <a:t>※</a:t>
            </a:r>
            <a:r>
              <a:rPr lang="ko-KR" altLang="en-US" sz="1700" dirty="0" err="1"/>
              <a:t>베이즈</a:t>
            </a:r>
            <a:r>
              <a:rPr lang="ko-KR" altLang="en-US" sz="1700" dirty="0"/>
              <a:t> 정리</a:t>
            </a:r>
            <a:r>
              <a:rPr lang="en-US" altLang="ko-KR" sz="1700" dirty="0"/>
              <a:t>:</a:t>
            </a:r>
            <a:r>
              <a:rPr lang="ko-KR" altLang="en-US" sz="1700" b="0" i="0" dirty="0">
                <a:solidFill>
                  <a:srgbClr val="111111"/>
                </a:solidFill>
                <a:effectLst/>
                <a:latin typeface="Roboto"/>
              </a:rPr>
              <a:t>두 확률 변수의 사전 확률과 사후 확률 사이의 관계를 나타내는 정리다</a:t>
            </a:r>
            <a:r>
              <a:rPr lang="en-US" altLang="ko-KR" sz="1700" b="0" i="0" dirty="0">
                <a:solidFill>
                  <a:srgbClr val="111111"/>
                </a:solidFill>
                <a:effectLst/>
                <a:latin typeface="Roboto"/>
              </a:rPr>
              <a:t>. 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04667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D25FF-DF7A-411A-BE54-ABB913DB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1.2.2 </a:t>
            </a:r>
            <a:r>
              <a:rPr lang="ko-KR" altLang="en-US" dirty="0"/>
              <a:t>초창기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3DF1F-8FDC-4D1D-BC26-D01AD934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초창기 신경망과 현재의 신경망에는 큰 차이가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1950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년대에는 대규모 신경망에 대한 효율적인 학습 방법이 없었으나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1980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년대에 여러 사람들이 제각기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역전파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알고리즘을 발견하며 현재의 신경망까지 발전할 수 있었습니다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51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A6F2-DC50-4A11-AF5D-D9462F15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1.2.3 </a:t>
            </a:r>
            <a:r>
              <a:rPr lang="ko-KR" altLang="en-US" dirty="0"/>
              <a:t>커널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7CE8C-4ADE-4060-9D7B-6E3D79A3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70" y="1420427"/>
            <a:ext cx="6133730" cy="47565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700" b="1" i="0" dirty="0">
                <a:solidFill>
                  <a:srgbClr val="494E52"/>
                </a:solidFill>
                <a:effectLst/>
                <a:latin typeface="-apple-system"/>
              </a:rPr>
              <a:t>커널 방법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(Kernel method)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분류 알고리즘의 한 종류로 그 중에서는 </a:t>
            </a:r>
            <a:r>
              <a:rPr lang="ko-KR" altLang="en-US" sz="1700" b="1" i="0" dirty="0">
                <a:solidFill>
                  <a:srgbClr val="494E52"/>
                </a:solidFill>
                <a:effectLst/>
                <a:latin typeface="-apple-system"/>
              </a:rPr>
              <a:t>서포트 벡터 머신</a:t>
            </a:r>
            <a:r>
              <a:rPr lang="en-US" altLang="ko-KR" sz="1700" b="1" i="0" dirty="0">
                <a:solidFill>
                  <a:srgbClr val="494E52"/>
                </a:solidFill>
                <a:effectLst/>
                <a:latin typeface="-apple-system"/>
              </a:rPr>
              <a:t>(Support Vector Machine, SVM)</a:t>
            </a: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 이 가장 유명합니다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sz="1700" b="1" dirty="0">
                <a:solidFill>
                  <a:srgbClr val="494E52"/>
                </a:solidFill>
                <a:latin typeface="-apple-system"/>
              </a:rPr>
              <a:t>서포트 벡터 머신</a:t>
            </a:r>
            <a:r>
              <a:rPr lang="en-US" altLang="ko-KR" sz="1700" b="1" dirty="0">
                <a:solidFill>
                  <a:srgbClr val="494E52"/>
                </a:solidFill>
                <a:latin typeface="-apple-system"/>
              </a:rPr>
              <a:t>(SVM)</a:t>
            </a:r>
            <a:r>
              <a:rPr lang="ko-KR" altLang="en-US" sz="1700" dirty="0">
                <a:solidFill>
                  <a:srgbClr val="494E52"/>
                </a:solidFill>
                <a:latin typeface="-apple-system"/>
              </a:rPr>
              <a:t>은 분류 문제를 해결하기 위해 </a:t>
            </a:r>
            <a:r>
              <a:rPr lang="en-US" altLang="ko-KR" sz="1700" dirty="0">
                <a:solidFill>
                  <a:srgbClr val="494E52"/>
                </a:solidFill>
                <a:latin typeface="-apple-system"/>
              </a:rPr>
              <a:t>2</a:t>
            </a:r>
            <a:r>
              <a:rPr lang="ko-KR" altLang="en-US" sz="1700" dirty="0">
                <a:solidFill>
                  <a:srgbClr val="494E52"/>
                </a:solidFill>
                <a:latin typeface="-apple-system"/>
              </a:rPr>
              <a:t>개의 다른 범주에 속한 데이터 포인트 그룹 사이에 좋은 결정 경계를 찾습니다</a:t>
            </a:r>
            <a:r>
              <a:rPr lang="en-US" altLang="ko-KR" sz="17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r>
              <a:rPr lang="ko-KR" altLang="en-US" sz="1700" dirty="0">
                <a:solidFill>
                  <a:srgbClr val="494E52"/>
                </a:solidFill>
                <a:latin typeface="-apple-system"/>
              </a:rPr>
              <a:t>새로운 데이터 포인트를 분류하려면 결정 경계 어느 쪽에 속하는지를 확인하기만 하면 됩니다</a:t>
            </a:r>
            <a:r>
              <a:rPr lang="en-US" altLang="ko-KR" sz="1700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우리가 이렇게 시각적으로 인지할 수 있는 범위는 딱 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3</a:t>
            </a:r>
            <a:r>
              <a:rPr lang="ko-KR" altLang="en-US" sz="1700" b="0" i="0" dirty="0" err="1">
                <a:solidFill>
                  <a:srgbClr val="404248"/>
                </a:solidFill>
                <a:effectLst/>
                <a:latin typeface="Graphik"/>
              </a:rPr>
              <a:t>차원까지다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차원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즉 속성의 개수가 늘어날수록 당연히 복잡해질 거다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. </a:t>
            </a:r>
            <a:r>
              <a:rPr lang="ko-KR" altLang="en-US" sz="1700" b="1" i="0" dirty="0">
                <a:solidFill>
                  <a:srgbClr val="404248"/>
                </a:solidFill>
                <a:effectLst/>
                <a:latin typeface="Graphik"/>
              </a:rPr>
              <a:t>결정 경계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도 단순한 평면이 아닌 고차원이 될 텐데 이를 </a:t>
            </a:r>
            <a:r>
              <a:rPr lang="ko-KR" altLang="en-US" sz="1700" b="1" i="0" dirty="0">
                <a:solidFill>
                  <a:srgbClr val="404248"/>
                </a:solidFill>
                <a:effectLst/>
                <a:latin typeface="Graphik"/>
              </a:rPr>
              <a:t>“</a:t>
            </a:r>
            <a:r>
              <a:rPr lang="ko-KR" altLang="en-US" sz="1700" b="1" i="0" dirty="0" err="1">
                <a:solidFill>
                  <a:srgbClr val="404248"/>
                </a:solidFill>
                <a:effectLst/>
                <a:latin typeface="Graphik"/>
              </a:rPr>
              <a:t>초평면</a:t>
            </a:r>
            <a:r>
              <a:rPr lang="en-US" altLang="ko-KR" sz="1700" b="1" i="0" dirty="0">
                <a:solidFill>
                  <a:srgbClr val="404248"/>
                </a:solidFill>
                <a:effectLst/>
                <a:latin typeface="Graphik"/>
              </a:rPr>
              <a:t>(hyperplane)”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이라고 부른다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이제 </a:t>
            </a:r>
            <a:r>
              <a:rPr lang="ko-KR" altLang="en-US" sz="1700" b="1" i="0" dirty="0">
                <a:solidFill>
                  <a:srgbClr val="404248"/>
                </a:solidFill>
                <a:effectLst/>
                <a:latin typeface="Graphik"/>
              </a:rPr>
              <a:t>결정 경계는 데이터 군으로부터 최대한 멀리 떨어지는 게 좋다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는 걸 알았다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실제로 서포트 벡터 머신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(Support Vector Machine)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이라는 이름에서 </a:t>
            </a:r>
            <a:r>
              <a:rPr lang="en-US" altLang="ko-KR" sz="1700" b="1" i="0" dirty="0">
                <a:solidFill>
                  <a:srgbClr val="404248"/>
                </a:solidFill>
                <a:effectLst/>
                <a:latin typeface="Graphik"/>
              </a:rPr>
              <a:t>Support Vectors</a:t>
            </a:r>
            <a:r>
              <a:rPr lang="ko-KR" altLang="en-US" sz="1700" b="1" i="0" dirty="0">
                <a:solidFill>
                  <a:srgbClr val="404248"/>
                </a:solidFill>
                <a:effectLst/>
                <a:latin typeface="Graphik"/>
              </a:rPr>
              <a:t>는 결정 경계와 가까이 있는 데이터 포인트들을 의미한다</a:t>
            </a:r>
            <a:r>
              <a:rPr lang="en-US" altLang="ko-KR" sz="1700" b="1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 </a:t>
            </a:r>
            <a:endParaRPr lang="en-US" altLang="ko-KR" sz="1700" b="0" i="0" dirty="0">
              <a:solidFill>
                <a:srgbClr val="404248"/>
              </a:solidFill>
              <a:effectLst/>
              <a:latin typeface="Graphik"/>
            </a:endParaRPr>
          </a:p>
          <a:p>
            <a:r>
              <a:rPr lang="ko-KR" altLang="en-US" sz="1700" b="1" i="0" dirty="0">
                <a:solidFill>
                  <a:srgbClr val="404248"/>
                </a:solidFill>
                <a:effectLst/>
                <a:latin typeface="Graphik"/>
              </a:rPr>
              <a:t>마진</a:t>
            </a:r>
            <a:r>
              <a:rPr lang="en-US" altLang="ko-KR" sz="1700" b="1" i="0" dirty="0">
                <a:solidFill>
                  <a:srgbClr val="404248"/>
                </a:solidFill>
                <a:effectLst/>
                <a:latin typeface="Graphik"/>
              </a:rPr>
              <a:t>(Margin)</a:t>
            </a:r>
            <a:r>
              <a:rPr lang="ko-KR" altLang="en-US" sz="1700" b="1" i="0" dirty="0">
                <a:solidFill>
                  <a:srgbClr val="404248"/>
                </a:solidFill>
                <a:effectLst/>
                <a:latin typeface="Graphik"/>
              </a:rPr>
              <a:t>은 결정 경계와 서포트 벡터 사이의 거리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를 의미한다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초평면과 각 클래스의 가장 가까운 데이터 포인트 사이의 거리가 최대가 되는 최선의 결정 경계를 찾습니다</a:t>
            </a:r>
            <a:r>
              <a:rPr lang="en-US" altLang="ko-KR" sz="1700" b="0" i="0" dirty="0">
                <a:solidFill>
                  <a:srgbClr val="404248"/>
                </a:solidFill>
                <a:effectLst/>
                <a:latin typeface="Graphik"/>
              </a:rPr>
              <a:t>.(</a:t>
            </a:r>
            <a:r>
              <a:rPr lang="ko-KR" altLang="en-US" sz="1700" b="0" i="0" dirty="0">
                <a:solidFill>
                  <a:srgbClr val="404248"/>
                </a:solidFill>
                <a:effectLst/>
                <a:latin typeface="Graphik"/>
              </a:rPr>
              <a:t>마진최대화</a:t>
            </a:r>
            <a:r>
              <a:rPr lang="en-US" altLang="ko-KR" sz="1700" b="0" i="0">
                <a:solidFill>
                  <a:srgbClr val="404248"/>
                </a:solidFill>
                <a:effectLst/>
                <a:latin typeface="Graphik"/>
              </a:rPr>
              <a:t>)</a:t>
            </a:r>
            <a:endParaRPr lang="en-US" altLang="ko-KR" sz="1700" dirty="0">
              <a:solidFill>
                <a:srgbClr val="494E52"/>
              </a:solidFill>
              <a:latin typeface="-apple-system"/>
            </a:endParaRPr>
          </a:p>
          <a:p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F7B82-9965-4AF4-8369-F14A9FCC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39" y="1420427"/>
            <a:ext cx="3228392" cy="49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0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480D8-0FF0-4BCB-B6F5-872D3C30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1.2.3 </a:t>
            </a:r>
            <a:r>
              <a:rPr lang="ko-KR" altLang="en-US" dirty="0"/>
              <a:t>커널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903A4-9FD3-4DB0-8290-1E8D6886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/>
              <a:t>분류 문제를 간단하게 만들어 주기 위해 데이터를 고차원 표현으로 매핑하는 기법이 이론상으로는 좋아 보이지만 실제로는 구현이 어려운 경우가 많다</a:t>
            </a:r>
            <a:r>
              <a:rPr lang="en-US" altLang="ko-KR" sz="1700" dirty="0"/>
              <a:t>. </a:t>
            </a:r>
            <a:r>
              <a:rPr lang="ko-KR" altLang="en-US" sz="1700" dirty="0"/>
              <a:t>그래서 </a:t>
            </a:r>
            <a:r>
              <a:rPr lang="ko-KR" altLang="en-US" sz="1700" dirty="0" err="1">
                <a:solidFill>
                  <a:srgbClr val="FF0000"/>
                </a:solidFill>
              </a:rPr>
              <a:t>커널기법</a:t>
            </a:r>
            <a:r>
              <a:rPr lang="en-US" altLang="ko-KR" sz="1700" dirty="0">
                <a:solidFill>
                  <a:srgbClr val="FF0000"/>
                </a:solidFill>
              </a:rPr>
              <a:t>(kernel trick)</a:t>
            </a:r>
            <a:r>
              <a:rPr lang="ko-KR" altLang="en-US" sz="1700" dirty="0"/>
              <a:t>이 등장 했습니다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요지는 가장 좋은 결정 초평면을 찾기 위해 새로운 공간에서의 두 데이터 포인트 사이의 거리를 계산하는 것</a:t>
            </a:r>
            <a:r>
              <a:rPr lang="en-US" altLang="ko-KR" sz="1700" dirty="0"/>
              <a:t>!</a:t>
            </a:r>
          </a:p>
          <a:p>
            <a:r>
              <a:rPr lang="ko-KR" altLang="en-US" sz="1700" dirty="0" err="1"/>
              <a:t>커널함수</a:t>
            </a:r>
            <a:r>
              <a:rPr lang="en-US" altLang="ko-KR" sz="1700" dirty="0"/>
              <a:t>(kernel function)</a:t>
            </a:r>
            <a:r>
              <a:rPr lang="ko-KR" altLang="en-US" sz="1700" dirty="0"/>
              <a:t>를 사용하면 효율적으로 계산 가능합니다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 err="1">
                <a:solidFill>
                  <a:srgbClr val="FF0000"/>
                </a:solidFill>
              </a:rPr>
              <a:t>커널함수</a:t>
            </a:r>
            <a:r>
              <a:rPr lang="ko-KR" altLang="en-US" sz="1700" dirty="0" err="1"/>
              <a:t>는</a:t>
            </a:r>
            <a:r>
              <a:rPr lang="ko-KR" altLang="en-US" sz="1700" dirty="0"/>
              <a:t> 원본 공간에 있는 두 데이터 포인트를 새로운 표현으로 변환하지 않고</a:t>
            </a:r>
            <a:r>
              <a:rPr lang="en-US" altLang="ko-KR" sz="1700" dirty="0"/>
              <a:t>, </a:t>
            </a:r>
            <a:r>
              <a:rPr lang="ko-KR" altLang="en-US" sz="1700" dirty="0"/>
              <a:t>타깃 표현 공간에 </a:t>
            </a:r>
            <a:r>
              <a:rPr lang="ko-KR" altLang="en-US" sz="1700" dirty="0" err="1"/>
              <a:t>위치했을때의</a:t>
            </a:r>
            <a:r>
              <a:rPr lang="ko-KR" altLang="en-US" sz="1700" dirty="0"/>
              <a:t> 거리를 매핑해주는 계산법</a:t>
            </a:r>
            <a:endParaRPr lang="en-US" altLang="ko-KR" sz="1700" dirty="0"/>
          </a:p>
          <a:p>
            <a:r>
              <a:rPr lang="ko-KR" altLang="en-US" sz="1700" dirty="0" err="1"/>
              <a:t>커널함수는</a:t>
            </a:r>
            <a:r>
              <a:rPr lang="ko-KR" altLang="en-US" sz="1700" dirty="0"/>
              <a:t> 사람이 직접 만들어야 합니다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SVM</a:t>
            </a:r>
            <a:r>
              <a:rPr lang="ko-KR" altLang="en-US" sz="1700" dirty="0"/>
              <a:t>에서 학습 되는 것은 분할 </a:t>
            </a:r>
            <a:r>
              <a:rPr lang="ko-KR" altLang="en-US" sz="1700" dirty="0" err="1"/>
              <a:t>초평면뿐입니다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06971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72F6E-EA2B-48EE-AE68-B8DF3B67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1.2.4 </a:t>
            </a:r>
            <a:r>
              <a:rPr lang="ko-KR" altLang="en-US" sz="3200" dirty="0"/>
              <a:t>결정 트리</a:t>
            </a:r>
            <a:r>
              <a:rPr lang="en-US" altLang="ko-KR" sz="3200" dirty="0"/>
              <a:t>, </a:t>
            </a:r>
            <a:r>
              <a:rPr lang="ko-KR" altLang="en-US" sz="3200" dirty="0"/>
              <a:t>랜덤 포레스트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그래디언트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부스팅</a:t>
            </a:r>
            <a:r>
              <a:rPr lang="ko-KR" altLang="en-US" sz="3200" dirty="0"/>
              <a:t> 머신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CD217-11A9-42ED-BAFE-60BB3FE7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2" y="1690688"/>
            <a:ext cx="5041777" cy="4486275"/>
          </a:xfrm>
        </p:spPr>
        <p:txBody>
          <a:bodyPr/>
          <a:lstStyle/>
          <a:p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결정 트리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(decision tree)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는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플로우차트와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같은 구조를 가집니다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  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입력 데이터 포인트를 분류하거나 주어진 입력에 대해 출력 값을 예측합니다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시각화하고 이해하기 쉽습니다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494E52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A5B72-CA82-4B45-BC7E-5C9C7F4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23" y="1609540"/>
            <a:ext cx="5283702" cy="361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9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6D85B-B757-40CF-B247-3682DDE3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1.2.4 </a:t>
            </a:r>
            <a:r>
              <a:rPr lang="ko-KR" altLang="en-US" sz="3200" dirty="0"/>
              <a:t>결정 트리</a:t>
            </a:r>
            <a:r>
              <a:rPr lang="en-US" altLang="ko-KR" sz="3200" dirty="0"/>
              <a:t>, </a:t>
            </a:r>
            <a:r>
              <a:rPr lang="ko-KR" altLang="en-US" sz="3200" dirty="0"/>
              <a:t>랜덤 포레스트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그래디언트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부스팅</a:t>
            </a:r>
            <a:r>
              <a:rPr lang="ko-KR" altLang="en-US" sz="3200" dirty="0"/>
              <a:t> 머신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019A0-9D0A-4B56-8BB0-C1CAB1B9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512" y="1544715"/>
            <a:ext cx="5077287" cy="463224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랜덤 포레스트</a:t>
            </a:r>
            <a:r>
              <a:rPr lang="en-US" altLang="ko-KR" dirty="0"/>
              <a:t>: </a:t>
            </a:r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랜덤 포레스트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(Random Forest)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알고리즘은 결정 트리 학습에 기초한 것으로 안정적이고 실전에 유용합니다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서로 다른 결정 트리를 만들고 그 출력을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앙상블하는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방법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b="1" i="0" dirty="0">
                <a:solidFill>
                  <a:srgbClr val="444444"/>
                </a:solidFill>
                <a:effectLst/>
                <a:latin typeface="Arimo"/>
              </a:rPr>
              <a:t>앙상블 기법은 </a:t>
            </a:r>
            <a:r>
              <a:rPr lang="ko-KR" altLang="en-US" sz="1800" b="0" i="0" dirty="0" err="1">
                <a:solidFill>
                  <a:srgbClr val="444444"/>
                </a:solidFill>
                <a:effectLst/>
                <a:latin typeface="Arimo"/>
              </a:rPr>
              <a:t>이진트리로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rimo"/>
              </a:rPr>
              <a:t> 구성된 여러 개의 트리를 만들고 각 트리의 결과를 조합해 결과를 하나로 합치는 것을 말한다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rimo"/>
              </a:rPr>
              <a:t>.</a:t>
            </a:r>
            <a:endParaRPr lang="ko-KR" alt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49E3CA-A0BA-4446-904B-3BD00284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2" y="2168371"/>
            <a:ext cx="5319576" cy="252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53FC-8C7F-4DFE-BA55-A1E5457A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1.2.4 </a:t>
            </a:r>
            <a:r>
              <a:rPr lang="ko-KR" altLang="en-US" sz="3200" dirty="0"/>
              <a:t>결정 트리</a:t>
            </a:r>
            <a:r>
              <a:rPr lang="en-US" altLang="ko-KR" sz="3200" dirty="0"/>
              <a:t>, </a:t>
            </a:r>
            <a:r>
              <a:rPr lang="ko-KR" altLang="en-US" sz="3200" dirty="0"/>
              <a:t>랜덤 포레스트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그래디언트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부스팅</a:t>
            </a:r>
            <a:r>
              <a:rPr lang="ko-KR" altLang="en-US" sz="3200" dirty="0"/>
              <a:t> 머신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2BF4F-2C9A-4945-A7DD-DAA6AC30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머신</a:t>
            </a:r>
            <a:r>
              <a:rPr lang="en-US" altLang="ko-KR" dirty="0"/>
              <a:t>: </a:t>
            </a:r>
            <a:r>
              <a:rPr lang="ko-KR" altLang="en-US" dirty="0"/>
              <a:t>랜덤 </a:t>
            </a:r>
            <a:r>
              <a:rPr lang="ko-KR" altLang="en-US" dirty="0" err="1"/>
              <a:t>포레스트와</a:t>
            </a:r>
            <a:r>
              <a:rPr lang="ko-KR" altLang="en-US" dirty="0"/>
              <a:t> 비슷하게 결정 트리를 </a:t>
            </a:r>
            <a:r>
              <a:rPr lang="ko-KR" altLang="en-US" dirty="0" err="1"/>
              <a:t>앙상블하는</a:t>
            </a:r>
            <a:r>
              <a:rPr lang="ko-KR" altLang="en-US" dirty="0"/>
              <a:t> 것을 기반으로 하는 머신 러닝입니다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그래디언트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부스팅을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사용합니다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그래디언트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부스팅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/>
              <a:t>이전 모델에서 놓친 데이터 포인트를 보완하는 새로운 모델을 반복적으로 훈련하여 머신 러닝 모델을 향상하는 방법</a:t>
            </a:r>
            <a:endParaRPr lang="en-US" altLang="ko-KR" dirty="0"/>
          </a:p>
          <a:p>
            <a:r>
              <a:rPr lang="ko-KR" altLang="en-US" dirty="0" err="1"/>
              <a:t>딥러닝을</a:t>
            </a:r>
            <a:r>
              <a:rPr lang="ko-KR" altLang="en-US" dirty="0"/>
              <a:t> 제외하고 </a:t>
            </a:r>
            <a:r>
              <a:rPr lang="ko-KR" altLang="en-US" dirty="0" err="1"/>
              <a:t>캐글</a:t>
            </a:r>
            <a:r>
              <a:rPr lang="ko-KR" altLang="en-US" dirty="0"/>
              <a:t> 경연 </a:t>
            </a:r>
            <a:r>
              <a:rPr lang="ko-KR" altLang="en-US" dirty="0" err="1"/>
              <a:t>대뢰에서</a:t>
            </a:r>
            <a:r>
              <a:rPr lang="ko-KR" altLang="en-US" dirty="0"/>
              <a:t> 가장 많이 사용되는 기법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10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62BBE-3C1E-4488-B224-5C40CF11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1.2.5 </a:t>
            </a:r>
            <a:r>
              <a:rPr lang="ko-KR" altLang="en-US" dirty="0"/>
              <a:t>다시 신경망으로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38137-7764-4A78-8143-157E02F9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2010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년경부터 일부 사람들이 중요한 성과를 내며 신경망은 다시 주목을 받았습니다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2015-2016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년에 열린 컴퓨터비전 콘퍼런스에서는 어떤 형태로든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컨브넷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(Convolution neural network -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영상 인식에 특화된 심층 신경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을 포함하지 않은 발표를 찾는 것이 어려울 정도로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합성곱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신경망은 이제 메인 알고리즘으로 자리잡았습니다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68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9785F-A823-498D-B429-24B1F446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1.2.6 </a:t>
            </a:r>
            <a:r>
              <a:rPr lang="ko-KR" altLang="en-US" dirty="0" err="1"/>
              <a:t>딥러닝의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F14F6-18AF-423D-8085-3FD034CA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딥러닝은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머신 러닝에서 가장 중요한 단계인 특성 공학을 자동화 한다는 점에서 매우 큰 장점을 가지고 있습니다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 </a:t>
            </a:r>
          </a:p>
          <a:p>
            <a:pPr algn="l"/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특성공학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(feature engineering)</a:t>
            </a:r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이란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 머신 러닝 방법들로 처리하기 용이하게 초기 입력 데이터를 여러 방식으로 변환하는 것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 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ㄴ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층을 거치며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점진적으로 복잡한 표현이 만들어짐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ㄴ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점진적인 중간 표현이 공동으로 학습</a:t>
            </a:r>
          </a:p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이런 특징이 머신 러닝 접근 방법보다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딥러닝이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훨씬 성공하게 된 이유입니다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413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ACD8F-8B3E-4759-B32E-2DDB084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1.2.7 </a:t>
            </a:r>
            <a:r>
              <a:rPr lang="ko-KR" altLang="en-US" dirty="0"/>
              <a:t>머신 러닝의 최근 동향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FC4C5-4A9F-47B9-9F72-B062E346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동향을 알아보기 가장 좋은 방법은 사람들이 가장 많은 커뮤니티를 찾는 것입니다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그렇기에 머신 러닝 알고리즘과 도구의 동향에 대한 정보를 얻는 좋은 방법은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캐글의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머신 러닝 경연을 살펴보는 것입니다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2016-2017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캐글에는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그래디언트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부스팅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머신과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494E52"/>
                </a:solidFill>
                <a:effectLst/>
                <a:latin typeface="-apple-system"/>
              </a:rPr>
              <a:t>딥러닝의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 두 가지 접근 방법이 주류를 이뤘다고 합니다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dirty="0"/>
              <a:t>오늘날 머신 러닝을 성공적으로 적용하기 위해 알아야 할 두 가지 </a:t>
            </a:r>
            <a:r>
              <a:rPr lang="ko-KR" altLang="en-US"/>
              <a:t>기술은 얕은 학습 문제를 위한 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</a:t>
            </a:r>
            <a:r>
              <a:rPr lang="ko-KR" altLang="en-US" dirty="0" err="1"/>
              <a:t>머신과</a:t>
            </a:r>
            <a:r>
              <a:rPr lang="ko-KR" altLang="en-US" dirty="0"/>
              <a:t> 지각에 관한 문제를 위한 </a:t>
            </a:r>
            <a:r>
              <a:rPr lang="ko-KR" altLang="en-US" dirty="0" err="1"/>
              <a:t>딥러닝입니다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C601-04FA-4538-826B-81E0BA0B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ko-KR" altLang="en-US" dirty="0" err="1"/>
              <a:t>딥러닝이란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35990-D236-419F-BC8D-A085F6E06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r>
              <a:rPr lang="ko-KR" altLang="en-US" dirty="0"/>
              <a:t> 인공 지능과 머신 러닝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endParaRPr lang="en-US" altLang="ko-KR" dirty="0"/>
          </a:p>
          <a:p>
            <a:r>
              <a:rPr lang="en-US" altLang="ko-KR" dirty="0"/>
              <a:t>1.2 </a:t>
            </a:r>
            <a:r>
              <a:rPr lang="ko-KR" altLang="en-US" dirty="0"/>
              <a:t>딥러닝 이전</a:t>
            </a:r>
            <a:r>
              <a:rPr lang="en-US" altLang="ko-KR" dirty="0"/>
              <a:t>: </a:t>
            </a:r>
            <a:r>
              <a:rPr lang="ko-KR" altLang="en-US" dirty="0"/>
              <a:t>머신 러닝의 간략한 역사</a:t>
            </a:r>
            <a:endParaRPr lang="en-US" altLang="ko-KR" dirty="0"/>
          </a:p>
          <a:p>
            <a:r>
              <a:rPr lang="en-US" altLang="ko-KR" dirty="0"/>
              <a:t>1.3 </a:t>
            </a:r>
            <a:r>
              <a:rPr lang="ko-KR" altLang="en-US" dirty="0"/>
              <a:t>왜 </a:t>
            </a:r>
            <a:r>
              <a:rPr lang="ko-KR" altLang="en-US" dirty="0" err="1"/>
              <a:t>딥러닝일까</a:t>
            </a:r>
            <a:r>
              <a:rPr lang="en-US" altLang="ko-KR" dirty="0"/>
              <a:t>? </a:t>
            </a:r>
            <a:r>
              <a:rPr lang="ko-KR" altLang="en-US" dirty="0"/>
              <a:t>왜 지금일까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74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C94AA-786E-4A2B-A17F-4F4CA0EE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EAE34-019C-4B3E-AB8D-A741D93C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1.1 https://img1.daumcdn.net/thumb/R800x0/?scode=mtistory2&amp;fname=https%3A%2F%2Fblog.kakaocdn.net%2Fdn%2FcbREx5%2FbtqCzBpiWJj%2F9y3xPLAIL9qV6cFGvUWDiK%2Fimg.png</a:t>
            </a:r>
          </a:p>
          <a:p>
            <a:r>
              <a:rPr lang="en-US" altLang="ko-KR" sz="1700" dirty="0"/>
              <a:t>1.1.2. https://tensorflowkorea.files.wordpress.com/2018/12/030.jpg?w=300&amp;h=193</a:t>
            </a:r>
          </a:p>
          <a:p>
            <a:r>
              <a:rPr lang="en-US" altLang="ko-KR" sz="1700" dirty="0"/>
              <a:t>1.1.4. https://thebook.io/img/006975/035.jpg</a:t>
            </a:r>
          </a:p>
          <a:p>
            <a:r>
              <a:rPr lang="en-US" altLang="ko-KR" sz="1700" dirty="0"/>
              <a:t>1.1.5. https://thebook.io/img/006975/036_1.jpg</a:t>
            </a:r>
          </a:p>
          <a:p>
            <a:r>
              <a:rPr lang="en-US" altLang="ko-KR" sz="1700" dirty="0"/>
              <a:t>1.1.5. https://thebook.io/006975/part01/ch01/01/05-02/</a:t>
            </a:r>
          </a:p>
          <a:p>
            <a:r>
              <a:rPr lang="en-US" altLang="ko-KR" sz="1700" dirty="0"/>
              <a:t>1.1.5. https://thebook.io/006975/part01/ch01/01/05-03/</a:t>
            </a:r>
          </a:p>
          <a:p>
            <a:r>
              <a:rPr lang="en-US" altLang="ko-KR" sz="1700" dirty="0"/>
              <a:t>1.2.3. https://thebook.io/006975/part01/ch01/02/03-01/</a:t>
            </a:r>
          </a:p>
          <a:p>
            <a:r>
              <a:rPr lang="en-US" altLang="ko-KR" sz="1700" dirty="0"/>
              <a:t>1.2.4. https://thebook.io/006975/part01/ch01/02/04/</a:t>
            </a:r>
          </a:p>
          <a:p>
            <a:r>
              <a:rPr lang="en-US" altLang="ko-KR" sz="1700" dirty="0"/>
              <a:t>1.2.4. https://ldgeao99.wordpress.com/2017/04/11/%EC%95%99%EC%83%81%EB%B8%94-%EA%B8%B0%EB%B2%95/</a:t>
            </a:r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17107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2B3706D-4BDF-4328-9C7E-D0CFB019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인공 지능과 머신 러닝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610F53-4C88-4F4D-B722-7132424544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952625"/>
            <a:ext cx="762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1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58BB6-54C9-4939-A97A-572A9382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1.1.1 </a:t>
            </a:r>
            <a:r>
              <a:rPr lang="ko-KR" altLang="en-US" dirty="0"/>
              <a:t>인공 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7EA5C-5C78-424C-A18E-E8624528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간결한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sz="1500" dirty="0"/>
              <a:t>보통의 사람이 수행하는 지능적인 작업을 자동화하기 위한 연구 활동</a:t>
            </a:r>
            <a:endParaRPr lang="en-US" altLang="ko-KR" sz="1500" dirty="0"/>
          </a:p>
          <a:p>
            <a:r>
              <a:rPr lang="ko-KR" altLang="en-US" dirty="0"/>
              <a:t>머신 러닝과 </a:t>
            </a:r>
            <a:r>
              <a:rPr lang="ko-KR" altLang="en-US" dirty="0" err="1"/>
              <a:t>딥러닝을</a:t>
            </a:r>
            <a:r>
              <a:rPr lang="ko-KR" altLang="en-US" dirty="0"/>
              <a:t> 포괄하는 종합적인 분야</a:t>
            </a:r>
            <a:endParaRPr lang="en-US" altLang="ko-KR" dirty="0"/>
          </a:p>
          <a:p>
            <a:r>
              <a:rPr lang="ko-KR" altLang="en-US" dirty="0" err="1"/>
              <a:t>심볼릭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sz="1500" dirty="0"/>
              <a:t>명시적인 규칙의 지식을 충분히 다루어 인간 수준의 인공 지능을 만들 수 있다 믿는 접근법</a:t>
            </a:r>
            <a:endParaRPr lang="en-US" altLang="ko-KR" dirty="0"/>
          </a:p>
          <a:p>
            <a:r>
              <a:rPr lang="ko-KR" altLang="en-US" dirty="0"/>
              <a:t>머신 러닝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sz="1500" dirty="0"/>
              <a:t>규칙을 찾는 것에 대한 한계를 극복하기 위해 새로 나타난 접근법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24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B7990-194E-4AA7-9ED2-4AF44C5D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1.1.2 </a:t>
            </a:r>
            <a:r>
              <a:rPr lang="ko-KR" altLang="en-US" dirty="0"/>
              <a:t>머신 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25830-1931-423F-B849-8FD98E63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690688"/>
            <a:ext cx="6705600" cy="4486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700" b="0" i="0" dirty="0">
                <a:solidFill>
                  <a:srgbClr val="494E52"/>
                </a:solidFill>
                <a:effectLst/>
                <a:latin typeface="-apple-system"/>
              </a:rPr>
              <a:t>  머신 러닝은 다음과 같은 질문에서 시작됩니다</a:t>
            </a:r>
            <a:r>
              <a:rPr lang="en-US" altLang="ko-KR" sz="17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ko-KR" altLang="en-US" b="1" i="1" dirty="0">
                <a:solidFill>
                  <a:srgbClr val="494E52"/>
                </a:solidFill>
                <a:effectLst/>
                <a:latin typeface="-apple-system"/>
              </a:rPr>
              <a:t>우리가 어떤 것을 작동시키기 위해 ‘어떻게 명령할 지 알고 있는 것’ 이상을 컴퓨터가 처리하는 것이 가능할까</a:t>
            </a:r>
            <a:r>
              <a:rPr lang="en-US" altLang="ko-KR" b="1" i="1" dirty="0">
                <a:solidFill>
                  <a:srgbClr val="494E52"/>
                </a:solidFill>
                <a:effectLst/>
                <a:latin typeface="-apple-system"/>
              </a:rPr>
              <a:t>?</a:t>
            </a:r>
            <a:endParaRPr lang="ko-KR" alt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즉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규칙을 학습할 수 있을지에 대한 의문입니다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pPr marL="0" indent="0" algn="l">
              <a:buNone/>
            </a:pP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  기존의 규칙과 데이터를 프로그램에 넣어서 결과를 얻는 프로그래밍의 단계에서 이제는 데이터와 결과를 넣으면 규칙을 찾는 프로그램을 목표로 합니다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494E52"/>
                </a:solidFill>
                <a:latin typeface="-apple-system"/>
              </a:rPr>
              <a:t> 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그렇기에 머신 러닝 시스템은 더 이상 명시적 프로그램이 되는 것이 아닌 훈련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(training) </a:t>
            </a:r>
            <a:r>
              <a:rPr lang="ko-KR" altLang="en-US" sz="1800" b="0" i="0" dirty="0" err="1">
                <a:solidFill>
                  <a:srgbClr val="494E52"/>
                </a:solidFill>
                <a:effectLst/>
                <a:latin typeface="-apple-system"/>
              </a:rPr>
              <a:t>이됩니다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많은 샘플을 준다면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시스템은 통계적 규칙과 등등을 통해 사용자가 원하는 규칙을 학습하는 것 입니다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  <a:endParaRPr lang="ko-KR" alt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6F5DCA-5600-4980-8BD3-A03176BF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90688"/>
            <a:ext cx="3545964" cy="22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7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E71DF-7569-4544-B735-4A6DFD85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1.1.3 </a:t>
            </a:r>
            <a:r>
              <a:rPr lang="ko-KR" altLang="en-US" dirty="0"/>
              <a:t>데이터에서 표현을 학습하기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5D44D-8F9C-4399-A7A2-42AEA0C8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딥러닝</a:t>
            </a:r>
            <a:r>
              <a:rPr lang="ko-KR" altLang="en-US" sz="1700" dirty="0" err="1"/>
              <a:t>을</a:t>
            </a:r>
            <a:r>
              <a:rPr lang="ko-KR" altLang="en-US" sz="1700" dirty="0"/>
              <a:t> 정의하고 다른 머신 러닝 방식과의 차이점을 이해하기 위해 먼저 러닝 알고리즘이 하는 일이 무엇인지 알아야 합니다</a:t>
            </a:r>
            <a:r>
              <a:rPr lang="en-US" altLang="ko-KR" sz="1700" dirty="0"/>
              <a:t>.</a:t>
            </a:r>
          </a:p>
          <a:p>
            <a:r>
              <a:rPr lang="ko-KR" altLang="en-US" sz="2600" dirty="0">
                <a:solidFill>
                  <a:srgbClr val="FF0000"/>
                </a:solidFill>
              </a:rPr>
              <a:t>머신 러닝</a:t>
            </a:r>
            <a:r>
              <a:rPr lang="ko-KR" altLang="en-US" sz="1700" dirty="0"/>
              <a:t>은 샘플과 </a:t>
            </a:r>
            <a:r>
              <a:rPr lang="ko-KR" altLang="en-US" sz="1700" dirty="0" err="1"/>
              <a:t>기댓값이</a:t>
            </a:r>
            <a:r>
              <a:rPr lang="ko-KR" altLang="en-US" sz="1700" dirty="0"/>
              <a:t> 주어졌을 때 데이터 처리 작업을 위한 실행 규칙을 찾는 것입니다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머신 러닝을 하기 위해 세 가지가 필요합니다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ko-KR" altLang="en-US" sz="1700" dirty="0"/>
              <a:t>ㄴ 입력 데이터 포인트</a:t>
            </a:r>
            <a:r>
              <a:rPr lang="en-US" altLang="ko-KR" sz="1700" dirty="0"/>
              <a:t>: </a:t>
            </a:r>
            <a:r>
              <a:rPr lang="ko-KR" altLang="en-US" sz="1700" dirty="0"/>
              <a:t>예를 들어 주어진 문제가 음성 인식이라면</a:t>
            </a:r>
            <a:r>
              <a:rPr lang="en-US" altLang="ko-KR" sz="1700" dirty="0"/>
              <a:t>, </a:t>
            </a:r>
            <a:r>
              <a:rPr lang="ko-KR" altLang="en-US" sz="1700" dirty="0"/>
              <a:t>데이터 포인트는 사운드 파일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이미지 </a:t>
            </a:r>
            <a:r>
              <a:rPr lang="ko-KR" altLang="en-US" sz="1700" dirty="0" err="1"/>
              <a:t>태깅에</a:t>
            </a:r>
            <a:r>
              <a:rPr lang="ko-KR" altLang="en-US" sz="1700" dirty="0"/>
              <a:t> 관한 작업이라면</a:t>
            </a:r>
            <a:r>
              <a:rPr lang="en-US" altLang="ko-KR" sz="1700" dirty="0"/>
              <a:t>, </a:t>
            </a:r>
            <a:r>
              <a:rPr lang="ko-KR" altLang="en-US" sz="1700" dirty="0"/>
              <a:t>데이터 포인트는 사진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ko-KR" altLang="en-US" sz="1700" dirty="0"/>
              <a:t>ㄴ 기대 출력</a:t>
            </a:r>
            <a:r>
              <a:rPr lang="en-US" altLang="ko-KR" sz="1700" dirty="0"/>
              <a:t>: </a:t>
            </a:r>
            <a:r>
              <a:rPr lang="ko-KR" altLang="en-US" sz="1700" dirty="0"/>
              <a:t>예를 들어 음성 인식 작업에서는 기대 출력이 사운드 파일을 옮긴 글</a:t>
            </a:r>
            <a:r>
              <a:rPr lang="en-US" altLang="ko-KR" sz="1700" dirty="0"/>
              <a:t>, </a:t>
            </a:r>
            <a:r>
              <a:rPr lang="ko-KR" altLang="en-US" sz="1700" dirty="0"/>
              <a:t>이미지 작업에서는 기대 출력이 </a:t>
            </a:r>
            <a:r>
              <a:rPr lang="en-US" altLang="ko-KR" sz="1700" dirty="0"/>
              <a:t>‘</a:t>
            </a:r>
            <a:r>
              <a:rPr lang="ko-KR" altLang="en-US" sz="1700" dirty="0"/>
              <a:t>강아지</a:t>
            </a:r>
            <a:r>
              <a:rPr lang="en-US" altLang="ko-KR" sz="1700" dirty="0"/>
              <a:t>’, ‘</a:t>
            </a:r>
            <a:r>
              <a:rPr lang="ko-KR" altLang="en-US" sz="1700" dirty="0"/>
              <a:t>고양이</a:t>
            </a:r>
            <a:r>
              <a:rPr lang="en-US" altLang="ko-KR" sz="1700" dirty="0"/>
              <a:t>‘</a:t>
            </a:r>
            <a:r>
              <a:rPr lang="ko-KR" altLang="en-US" sz="1700" dirty="0"/>
              <a:t>등과 같은 태그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ko-KR" altLang="en-US" sz="1700" dirty="0"/>
              <a:t>ㄴ 알고리즘의 성능을 측정하는 방법</a:t>
            </a:r>
            <a:r>
              <a:rPr lang="en-US" altLang="ko-KR" sz="1700" dirty="0"/>
              <a:t>: </a:t>
            </a:r>
            <a:r>
              <a:rPr lang="ko-KR" altLang="en-US" sz="1700" dirty="0"/>
              <a:t>알고리즘의 현재 출력과 기대 출력 간의 차이를 결정하기 위해 필요</a:t>
            </a:r>
            <a:r>
              <a:rPr lang="en-US" altLang="ko-KR" sz="1700" dirty="0"/>
              <a:t>. </a:t>
            </a:r>
            <a:r>
              <a:rPr lang="ko-KR" altLang="en-US" sz="1700" dirty="0"/>
              <a:t>측정값은 알고리즘의 작동 방식을 교정하기 위한 신호로 다시 피드백</a:t>
            </a:r>
            <a:r>
              <a:rPr lang="en-US" altLang="ko-KR" sz="1700" dirty="0"/>
              <a:t>. </a:t>
            </a:r>
            <a:r>
              <a:rPr lang="ko-KR" altLang="en-US" sz="1700" dirty="0"/>
              <a:t>이런 수정 단계를 학습이라고 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2526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C77E2-8E27-4E7E-9E8D-A8AAA2AD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1.1.3 </a:t>
            </a:r>
            <a:r>
              <a:rPr lang="ko-KR" altLang="en-US" dirty="0"/>
              <a:t>데이터에서 표현을 학습하기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F4D51-F7ED-48A9-A2FE-C3F91953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700" dirty="0"/>
              <a:t>머신 러닝과 </a:t>
            </a:r>
            <a:r>
              <a:rPr lang="ko-KR" altLang="en-US" sz="1700" dirty="0" err="1"/>
              <a:t>딥러닝의</a:t>
            </a:r>
            <a:r>
              <a:rPr lang="ko-KR" altLang="en-US" sz="1700" dirty="0"/>
              <a:t> 핵심 문제는 </a:t>
            </a:r>
            <a:r>
              <a:rPr lang="ko-KR" altLang="en-US" dirty="0">
                <a:solidFill>
                  <a:srgbClr val="FF0000"/>
                </a:solidFill>
              </a:rPr>
              <a:t>의미 있는 데이터로의 변환 </a:t>
            </a:r>
            <a:r>
              <a:rPr lang="ko-KR" altLang="en-US" sz="1700" dirty="0"/>
              <a:t>입니다</a:t>
            </a:r>
            <a:r>
              <a:rPr lang="en-US" altLang="ko-KR" sz="1700" dirty="0"/>
              <a:t>. </a:t>
            </a:r>
            <a:r>
              <a:rPr lang="ko-KR" altLang="en-US" sz="1700" dirty="0"/>
              <a:t>입력 데이터를 기반으로 기대 출력에 가깝게 만드는 유용한 표현을 학습하는 것입니다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여기에서 표현이란</a:t>
            </a:r>
            <a:r>
              <a:rPr lang="en-US" altLang="ko-KR" sz="1700" dirty="0"/>
              <a:t>? </a:t>
            </a:r>
            <a:r>
              <a:rPr lang="ko-KR" altLang="en-US" sz="1700" dirty="0"/>
              <a:t>데이터를 인코딩 하거나 묘사하기 위해 데이터를 바라보는 다른 방법입니다</a:t>
            </a:r>
            <a:r>
              <a:rPr lang="en-US" altLang="ko-KR" sz="1700" dirty="0"/>
              <a:t>.</a:t>
            </a:r>
          </a:p>
          <a:p>
            <a:endParaRPr lang="en-US" altLang="ko-KR" sz="1800" dirty="0"/>
          </a:p>
          <a:p>
            <a:pPr algn="l"/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시를 들어보면 </a:t>
            </a:r>
            <a:r>
              <a:rPr lang="ko-KR" altLang="en-US" sz="1800" b="0" i="0" dirty="0" err="1">
                <a:solidFill>
                  <a:srgbClr val="494E52"/>
                </a:solidFill>
                <a:effectLst/>
                <a:latin typeface="-apple-system"/>
              </a:rPr>
              <a:t>컬러이미지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 데이터는 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RGB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포맷으로 나타낼 수도 있고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HSV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포맷으로도 </a:t>
            </a:r>
            <a:r>
              <a:rPr lang="ko-KR" altLang="en-US" sz="1800" b="0" i="0" dirty="0" err="1">
                <a:solidFill>
                  <a:srgbClr val="494E52"/>
                </a:solidFill>
                <a:effectLst/>
                <a:latin typeface="-apple-system"/>
              </a:rPr>
              <a:t>인코딩될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 수 있습니다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하지만 빨간색을 찾는 문제에서는 앞의 포맷이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채도가 높은 것을 찾는 문제에서는 뒤의 포맷이 훨씬 편할 것입니다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가볍게는 데이터의 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N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차원 표현에서의 회전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대칭 변환이 될 수 있겠지만 어떤 문제에서는 복잡한 연산을 통해 새로운 값으로 표현될 수 있습니다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머신 러닝은 이런 많은 변환들을 하나씩 시도해보며 가장 나은 변환을 찾습니다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.(</a:t>
            </a:r>
            <a:r>
              <a:rPr lang="ko-KR" altLang="en-US" sz="1800" b="0" i="0" dirty="0">
                <a:solidFill>
                  <a:srgbClr val="494E52"/>
                </a:solidFill>
                <a:effectLst/>
                <a:latin typeface="-apple-system"/>
              </a:rPr>
              <a:t>가설 공간에서</a:t>
            </a:r>
            <a:r>
              <a:rPr lang="en-US" altLang="ko-KR" sz="1800" b="0" i="0" dirty="0">
                <a:solidFill>
                  <a:srgbClr val="494E52"/>
                </a:solidFill>
                <a:effectLst/>
                <a:latin typeface="-apple-system"/>
              </a:rPr>
              <a:t>)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1400" dirty="0"/>
              <a:t>※</a:t>
            </a:r>
            <a:r>
              <a:rPr lang="ko-KR" altLang="en-US" sz="1400" dirty="0"/>
              <a:t>인코딩</a:t>
            </a:r>
            <a:r>
              <a:rPr lang="en-US" altLang="ko-KR" sz="1400" dirty="0"/>
              <a:t>: </a:t>
            </a:r>
            <a:r>
              <a:rPr lang="ko-KR" altLang="en-US" sz="1400" dirty="0"/>
              <a:t>사전상 문자를 부호화 </a:t>
            </a:r>
            <a:r>
              <a:rPr lang="ko-KR" altLang="en-US" sz="1400" dirty="0" err="1"/>
              <a:t>하는것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※</a:t>
            </a:r>
            <a:r>
              <a:rPr lang="ko-KR" altLang="en-US" sz="1400" dirty="0"/>
              <a:t>가설 공간</a:t>
            </a:r>
            <a:r>
              <a:rPr lang="en-US" altLang="ko-KR" sz="1400" dirty="0"/>
              <a:t>: </a:t>
            </a:r>
            <a:r>
              <a:rPr lang="ko-KR" altLang="en-US" sz="1400" dirty="0"/>
              <a:t>미리 정의된 연산</a:t>
            </a:r>
            <a:r>
              <a:rPr lang="en-US" altLang="ko-KR" sz="1400" dirty="0"/>
              <a:t>, </a:t>
            </a:r>
            <a:r>
              <a:rPr lang="ko-KR" altLang="en-US" sz="1400" dirty="0"/>
              <a:t>변환들의 모음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3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3E156-2AD2-4764-BC0A-BFF49D56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1.1.4 </a:t>
            </a:r>
            <a:r>
              <a:rPr lang="ko-KR" altLang="en-US" dirty="0" err="1"/>
              <a:t>딥러닝에서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딥</a:t>
            </a:r>
            <a:r>
              <a:rPr lang="en-US" altLang="ko-KR" dirty="0"/>
              <a:t>＇</a:t>
            </a:r>
            <a:r>
              <a:rPr lang="ko-KR" altLang="en-US" dirty="0"/>
              <a:t>이란 무엇일까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1F50E-1749-4AC2-8EB1-9132BA40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딥러닝은</a:t>
            </a:r>
            <a:r>
              <a:rPr lang="ko-KR" altLang="en-US" dirty="0"/>
              <a:t> 연속된 층</a:t>
            </a:r>
            <a:r>
              <a:rPr lang="en-US" altLang="ko-KR" dirty="0"/>
              <a:t>(layer)</a:t>
            </a:r>
            <a:r>
              <a:rPr lang="ko-KR" altLang="en-US" dirty="0"/>
              <a:t>에서 점진적으로 의미 있는 표현을 배움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딥</a:t>
            </a:r>
            <a:r>
              <a:rPr lang="en-US" altLang="ko-KR" dirty="0">
                <a:solidFill>
                  <a:srgbClr val="FF0000"/>
                </a:solidFill>
              </a:rPr>
              <a:t>(deep)</a:t>
            </a:r>
            <a:r>
              <a:rPr lang="ko-KR" altLang="en-US" dirty="0"/>
              <a:t>이란 연속된 층으로 표현을 학습한다는 개념</a:t>
            </a:r>
            <a:r>
              <a:rPr lang="en-US" altLang="ko-KR" dirty="0"/>
              <a:t>. </a:t>
            </a:r>
            <a:r>
              <a:rPr lang="ko-KR" altLang="en-US" dirty="0"/>
              <a:t>데이터로부터 모델을 만드는 데 얼마나 많은 층을 사용했는지가 그 모델의 깊이가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이름들</a:t>
            </a:r>
            <a:r>
              <a:rPr lang="en-US" altLang="ko-KR" dirty="0"/>
              <a:t>, “</a:t>
            </a:r>
            <a:r>
              <a:rPr lang="ko-KR" altLang="en-US" dirty="0"/>
              <a:t>층 기반 표현 학습</a:t>
            </a:r>
            <a:r>
              <a:rPr lang="en-US" altLang="ko-KR" dirty="0"/>
              <a:t>”, “</a:t>
            </a:r>
            <a:r>
              <a:rPr lang="ko-KR" altLang="en-US" dirty="0"/>
              <a:t>계층적 표현 학습</a:t>
            </a:r>
            <a:r>
              <a:rPr lang="en-US" altLang="ko-KR" dirty="0"/>
              <a:t>“</a:t>
            </a:r>
          </a:p>
          <a:p>
            <a:r>
              <a:rPr lang="ko-KR" altLang="en-US" dirty="0" err="1"/>
              <a:t>딥러닝에서는</a:t>
            </a:r>
            <a:r>
              <a:rPr lang="ko-KR" altLang="en-US" dirty="0"/>
              <a:t> 기본 층을 겹겹이 쌓아 올려 구성한 </a:t>
            </a:r>
            <a:r>
              <a:rPr lang="ko-KR" altLang="en-US" dirty="0">
                <a:solidFill>
                  <a:srgbClr val="FF0000"/>
                </a:solidFill>
              </a:rPr>
              <a:t>신경망</a:t>
            </a:r>
            <a:r>
              <a:rPr lang="en-US" altLang="ko-KR" dirty="0">
                <a:solidFill>
                  <a:srgbClr val="FF0000"/>
                </a:solidFill>
              </a:rPr>
              <a:t>(neural network)</a:t>
            </a:r>
            <a:r>
              <a:rPr lang="ko-KR" altLang="en-US" dirty="0"/>
              <a:t>이라는 모델을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701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2115</Words>
  <Application>Microsoft Office PowerPoint</Application>
  <PresentationFormat>와이드스크린</PresentationFormat>
  <Paragraphs>173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-apple-system</vt:lpstr>
      <vt:lpstr>Arimo</vt:lpstr>
      <vt:lpstr>Graphik</vt:lpstr>
      <vt:lpstr>Roboto</vt:lpstr>
      <vt:lpstr>맑은 고딕</vt:lpstr>
      <vt:lpstr>Arial</vt:lpstr>
      <vt:lpstr>Office 테마</vt:lpstr>
      <vt:lpstr>딥러닝 스터디 B조 1장, 2장</vt:lpstr>
      <vt:lpstr>목차</vt:lpstr>
      <vt:lpstr>1장 딥러닝이란 무엇인가?</vt:lpstr>
      <vt:lpstr>1.1 인공 지능과 머신 러닝, 딥러닝</vt:lpstr>
      <vt:lpstr>1.1.1 인공 지능</vt:lpstr>
      <vt:lpstr>1.1.2 머신 러닝</vt:lpstr>
      <vt:lpstr>1.1.3 데이터에서 표현을 학습하기</vt:lpstr>
      <vt:lpstr>1.1.3 데이터에서 표현을 학습하기</vt:lpstr>
      <vt:lpstr>1.1.4 딥러닝에서 ‘딥＇이란 무엇일까? </vt:lpstr>
      <vt:lpstr>1.1.4 딥러닝에서 ‘딥＇이란 무엇일까? </vt:lpstr>
      <vt:lpstr>1.1.5 그림 3개로 딥러닝의 작동 원리 이해하기</vt:lpstr>
      <vt:lpstr>1.1.5 그림 3개로 딥러닝의 작동 원리 이해하기</vt:lpstr>
      <vt:lpstr>1.1.5 그림 3개로 딥러닝의 작동 원리 이해하기</vt:lpstr>
      <vt:lpstr>1.1.5 그림 3개로 딥러닝의 작동 원리 이해하기</vt:lpstr>
      <vt:lpstr>1.1.5 그림 3개로 딥러닝의 작동 원리 이해하기</vt:lpstr>
      <vt:lpstr>1.1.6 지금까지 딥러닝의 성과</vt:lpstr>
      <vt:lpstr>1.1.7 단기간의 과대 선전을 믿지 말자</vt:lpstr>
      <vt:lpstr>1.1.8 AI에 대한 전망</vt:lpstr>
      <vt:lpstr>1.2 딥러닝 이전: 머신 러닝의 간략한 역사</vt:lpstr>
      <vt:lpstr>1.2.1 확률적 모델링</vt:lpstr>
      <vt:lpstr>1.2.2 초창기 신경망</vt:lpstr>
      <vt:lpstr>1.2.3 커널 방법</vt:lpstr>
      <vt:lpstr>1.2.3 커널 방법</vt:lpstr>
      <vt:lpstr>1.2.4 결정 트리, 랜덤 포레스트, 그래디언트 부스팅 머신</vt:lpstr>
      <vt:lpstr>1.2.4 결정 트리, 랜덤 포레스트, 그래디언트 부스팅 머신</vt:lpstr>
      <vt:lpstr>1.2.4 결정 트리, 랜덤 포레스트, 그래디언트 부스팅 머신</vt:lpstr>
      <vt:lpstr>1.2.5 다시 신경망으로</vt:lpstr>
      <vt:lpstr>1.2.6 딥러닝의 특징</vt:lpstr>
      <vt:lpstr>1.2.7 머신 러닝의 최근 동향</vt:lpstr>
      <vt:lpstr>출처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스터디 B조 1장, 2장</dc:title>
  <dc:creator>박상근</dc:creator>
  <cp:lastModifiedBy>박상근</cp:lastModifiedBy>
  <cp:revision>38</cp:revision>
  <dcterms:created xsi:type="dcterms:W3CDTF">2021-01-10T09:28:22Z</dcterms:created>
  <dcterms:modified xsi:type="dcterms:W3CDTF">2021-01-11T05:19:47Z</dcterms:modified>
</cp:coreProperties>
</file>