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58" r:id="rId3"/>
    <p:sldId id="257" r:id="rId4"/>
    <p:sldId id="259" r:id="rId5"/>
  </p:sldIdLst>
  <p:sldSz cx="9601200" cy="12801600" type="A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Saebyeol" initials="YS" lastIdx="2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E4F"/>
    <a:srgbClr val="A14817"/>
    <a:srgbClr val="AB6F0D"/>
    <a:srgbClr val="D9BE75"/>
    <a:srgbClr val="F53F55"/>
    <a:srgbClr val="FCFAF2"/>
    <a:srgbClr val="E7D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970" y="84"/>
      </p:cViewPr>
      <p:guideLst>
        <p:guide orient="horz" pos="414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1E175-2276-4589-9563-7AB417D72925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E2D0-3C72-4F04-BB99-6C0D3755E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1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E2D0-3C72-4F04-BB99-6C0D3755EC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4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0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5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2E66-F4B6-49B6-B896-B28905011A6E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6E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12E0B7B-CEDD-439D-98EA-FA1660185D1D}"/>
              </a:ext>
            </a:extLst>
          </p:cNvPr>
          <p:cNvSpPr txBox="1"/>
          <p:nvPr/>
        </p:nvSpPr>
        <p:spPr>
          <a:xfrm>
            <a:off x="2145931" y="5965369"/>
            <a:ext cx="5309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ko-KR" altLang="en-US" sz="4800" spc="-30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인공지능의 미래</a:t>
            </a:r>
            <a:endParaRPr lang="en-US" altLang="ko-KR" sz="4800" spc="-300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 defTabSz="1280160"/>
            <a:r>
              <a:rPr lang="en-US" altLang="ko-KR" sz="4800" spc="-30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Deep Learning Study</a:t>
            </a:r>
            <a:endParaRPr lang="ko-KR" altLang="en-US" sz="4800" spc="-300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54AEE-F9C4-4254-9FC9-8E745B34DCF8}"/>
              </a:ext>
            </a:extLst>
          </p:cNvPr>
          <p:cNvSpPr txBox="1"/>
          <p:nvPr/>
        </p:nvSpPr>
        <p:spPr>
          <a:xfrm>
            <a:off x="3231455" y="5488315"/>
            <a:ext cx="31382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500" dirty="0">
                <a:solidFill>
                  <a:srgbClr val="A26E4C">
                    <a:lumMod val="20000"/>
                    <a:lumOff val="80000"/>
                  </a:srgbClr>
                </a:solidFill>
                <a:latin typeface="나눔스퀘어"/>
                <a:ea typeface="나눔스퀘어"/>
              </a:rPr>
              <a:t>Artificial Intelligence</a:t>
            </a:r>
            <a:endParaRPr lang="ko-KR" altLang="en-US" sz="2500" dirty="0">
              <a:solidFill>
                <a:srgbClr val="A26E4C">
                  <a:lumMod val="20000"/>
                  <a:lumOff val="80000"/>
                </a:srgbClr>
              </a:solidFill>
              <a:latin typeface="나눔스퀘어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60623-6555-468F-AE5C-C2837CD30E25}"/>
              </a:ext>
            </a:extLst>
          </p:cNvPr>
          <p:cNvSpPr/>
          <p:nvPr/>
        </p:nvSpPr>
        <p:spPr>
          <a:xfrm>
            <a:off x="1236204" y="7741609"/>
            <a:ext cx="7128792" cy="155923"/>
          </a:xfrm>
          <a:prstGeom prst="rect">
            <a:avLst/>
          </a:prstGeom>
          <a:pattFill prst="pct50">
            <a:fgClr>
              <a:srgbClr val="A26E4C"/>
            </a:fgClr>
            <a:bgClr>
              <a:srgbClr val="A26E4C">
                <a:lumMod val="20000"/>
                <a:lumOff val="80000"/>
              </a:srgb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0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5E469-A0F2-4C7B-A960-F6B26B9D7B69}"/>
              </a:ext>
            </a:extLst>
          </p:cNvPr>
          <p:cNvSpPr txBox="1"/>
          <p:nvPr/>
        </p:nvSpPr>
        <p:spPr>
          <a:xfrm>
            <a:off x="2961239" y="12176670"/>
            <a:ext cx="3757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0160"/>
            <a:r>
              <a:rPr lang="en-US" altLang="ko-KR" sz="2500" b="1" dirty="0">
                <a:solidFill>
                  <a:srgbClr val="62CEDB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2021.01.04 ~ 2021.12.31</a:t>
            </a:r>
            <a:endParaRPr lang="ko-KR" altLang="en-US" sz="2500" b="1" dirty="0">
              <a:solidFill>
                <a:srgbClr val="62CEDB"/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21C9E9-C13A-498E-B277-A282F80E93B3}"/>
              </a:ext>
            </a:extLst>
          </p:cNvPr>
          <p:cNvGrpSpPr/>
          <p:nvPr/>
        </p:nvGrpSpPr>
        <p:grpSpPr>
          <a:xfrm>
            <a:off x="1236204" y="8146360"/>
            <a:ext cx="7128791" cy="1679014"/>
            <a:chOff x="7649385" y="4087976"/>
            <a:chExt cx="3818996" cy="89947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E4E280-A68E-4B2E-BFB7-E963ECFBE045}"/>
                </a:ext>
              </a:extLst>
            </p:cNvPr>
            <p:cNvSpPr/>
            <p:nvPr/>
          </p:nvSpPr>
          <p:spPr>
            <a:xfrm>
              <a:off x="7649385" y="4087976"/>
              <a:ext cx="3818996" cy="899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2" descr="진짜 AI와, 무늬만 AI. 그 경계는? - 테크월드뉴스">
              <a:extLst>
                <a:ext uri="{FF2B5EF4-FFF2-40B4-BE49-F238E27FC236}">
                  <a16:creationId xmlns:a16="http://schemas.microsoft.com/office/drawing/2014/main" id="{2C2371AD-F564-47B0-AA4C-34A188440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506" y="4087976"/>
              <a:ext cx="1795875" cy="89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ADA5C-4556-4E99-BECF-D7B3B4B13374}"/>
              </a:ext>
            </a:extLst>
          </p:cNvPr>
          <p:cNvSpPr txBox="1"/>
          <p:nvPr/>
        </p:nvSpPr>
        <p:spPr>
          <a:xfrm>
            <a:off x="1808406" y="8682749"/>
            <a:ext cx="2536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Deep Learning</a:t>
            </a:r>
          </a:p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Through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Your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Hands</a:t>
            </a:r>
            <a:endParaRPr lang="ko-KR" altLang="en-US" sz="2000" dirty="0">
              <a:solidFill>
                <a:prstClr val="white"/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pic>
        <p:nvPicPr>
          <p:cNvPr id="28" name="Picture 2" descr="Artificial Intelligence Wallpapers - Wallpaper Cave">
            <a:extLst>
              <a:ext uri="{FF2B5EF4-FFF2-40B4-BE49-F238E27FC236}">
                <a16:creationId xmlns:a16="http://schemas.microsoft.com/office/drawing/2014/main" id="{0D14F800-FB8D-4D65-B6B0-64882D0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529B41-700B-49FD-AE9E-66A317531B16}"/>
              </a:ext>
            </a:extLst>
          </p:cNvPr>
          <p:cNvSpPr txBox="1"/>
          <p:nvPr/>
        </p:nvSpPr>
        <p:spPr>
          <a:xfrm>
            <a:off x="1204744" y="668269"/>
            <a:ext cx="71917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5000" dirty="0" err="1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DeepLearning</a:t>
            </a:r>
            <a:r>
              <a:rPr lang="en-US" altLang="ko-KR" sz="5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Study</a:t>
            </a:r>
            <a:endParaRPr lang="ko-KR" altLang="en-US" sz="5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995BF-4787-4F2D-BC22-EC673986334D}"/>
              </a:ext>
            </a:extLst>
          </p:cNvPr>
          <p:cNvSpPr txBox="1"/>
          <p:nvPr/>
        </p:nvSpPr>
        <p:spPr>
          <a:xfrm>
            <a:off x="2661938" y="4028326"/>
            <a:ext cx="4277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3</a:t>
            </a:r>
            <a:r>
              <a:rPr lang="en-US" altLang="ko-KR" sz="4000" baseline="30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rd</a:t>
            </a:r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generation</a:t>
            </a:r>
            <a:endParaRPr lang="ko-KR" altLang="en-US" sz="4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009DAC-7285-4203-9266-CF85C8C1A459}"/>
              </a:ext>
            </a:extLst>
          </p:cNvPr>
          <p:cNvGrpSpPr/>
          <p:nvPr/>
        </p:nvGrpSpPr>
        <p:grpSpPr>
          <a:xfrm>
            <a:off x="2949465" y="10011444"/>
            <a:ext cx="4487743" cy="2010057"/>
            <a:chOff x="2949465" y="10693371"/>
            <a:chExt cx="4487743" cy="2010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25A82F-1AD8-4385-996D-EA5FC3CE2D26}"/>
                </a:ext>
              </a:extLst>
            </p:cNvPr>
            <p:cNvSpPr txBox="1"/>
            <p:nvPr/>
          </p:nvSpPr>
          <p:spPr>
            <a:xfrm>
              <a:off x="3076895" y="10695121"/>
              <a:ext cx="928459" cy="20083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모집대상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모집인원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지원방법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문의사항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CFD471-0C01-4D9C-A959-B0E8767EA4AA}"/>
                </a:ext>
              </a:extLst>
            </p:cNvPr>
            <p:cNvSpPr/>
            <p:nvPr/>
          </p:nvSpPr>
          <p:spPr>
            <a:xfrm>
              <a:off x="2949465" y="11228398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0C8494-AEFD-480A-AEAB-F75A75BE37AC}"/>
                </a:ext>
              </a:extLst>
            </p:cNvPr>
            <p:cNvSpPr/>
            <p:nvPr/>
          </p:nvSpPr>
          <p:spPr>
            <a:xfrm>
              <a:off x="2949465" y="11619590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4C7266-80F4-4BF6-9BCC-394F86B30959}"/>
                </a:ext>
              </a:extLst>
            </p:cNvPr>
            <p:cNvSpPr txBox="1"/>
            <p:nvPr/>
          </p:nvSpPr>
          <p:spPr>
            <a:xfrm>
              <a:off x="4030506" y="10693371"/>
              <a:ext cx="3406702" cy="20083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2021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컴퓨터 공학과 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재학생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명 내외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카카오톡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지원 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조 시 훈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 010-8415-3836)</a:t>
              </a: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학번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연락처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조 시 훈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010-8415-3836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5D3AE7-6A14-4AAA-87AE-4E7C2C61D0B0}"/>
                </a:ext>
              </a:extLst>
            </p:cNvPr>
            <p:cNvSpPr/>
            <p:nvPr/>
          </p:nvSpPr>
          <p:spPr>
            <a:xfrm>
              <a:off x="2949465" y="10837206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DF9788D-4CFC-42A1-816E-DA1BDA5AC413}"/>
                </a:ext>
              </a:extLst>
            </p:cNvPr>
            <p:cNvSpPr/>
            <p:nvPr/>
          </p:nvSpPr>
          <p:spPr>
            <a:xfrm>
              <a:off x="2949465" y="12410843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림대의료원, 위 내시경 영상 자동 판독하는 AI 모델 개발 - 중앙일보헬스미디어">
            <a:extLst>
              <a:ext uri="{FF2B5EF4-FFF2-40B4-BE49-F238E27FC236}">
                <a16:creationId xmlns:a16="http://schemas.microsoft.com/office/drawing/2014/main" id="{527691E7-3342-48E7-86CA-E845A3E0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" y="-18544"/>
            <a:ext cx="9598806" cy="57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80465-83CB-49E3-909E-D600C21B79D1}"/>
              </a:ext>
            </a:extLst>
          </p:cNvPr>
          <p:cNvSpPr/>
          <p:nvPr/>
        </p:nvSpPr>
        <p:spPr>
          <a:xfrm>
            <a:off x="212651" y="212651"/>
            <a:ext cx="9165265" cy="123550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3D201-8EE5-4FB5-A8D6-65D09D7CA1B3}"/>
              </a:ext>
            </a:extLst>
          </p:cNvPr>
          <p:cNvSpPr txBox="1"/>
          <p:nvPr/>
        </p:nvSpPr>
        <p:spPr>
          <a:xfrm>
            <a:off x="212651" y="404037"/>
            <a:ext cx="9165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2021 3</a:t>
            </a:r>
            <a:r>
              <a:rPr lang="en-US" altLang="ko-KR" sz="6600" b="1" spc="50" baseline="30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rd</a:t>
            </a:r>
            <a:r>
              <a:rPr lang="ko-KR" alt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Generation</a:t>
            </a:r>
          </a:p>
          <a:p>
            <a:pPr algn="ctr"/>
            <a:r>
              <a:rPr lang="en-US" altLang="ko-KR" sz="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DeepLearning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Study</a:t>
            </a:r>
          </a:p>
          <a:p>
            <a:pPr algn="ctr"/>
            <a:r>
              <a:rPr lang="ko-KR" altLang="en-US" sz="6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스터디원</a:t>
            </a:r>
            <a:r>
              <a:rPr lang="ko-KR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모집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C25248-F512-4383-ACFE-3A4C94A76452}"/>
              </a:ext>
            </a:extLst>
          </p:cNvPr>
          <p:cNvSpPr/>
          <p:nvPr/>
        </p:nvSpPr>
        <p:spPr>
          <a:xfrm>
            <a:off x="0" y="3642411"/>
            <a:ext cx="9601200" cy="3129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AEF39E-FAA1-48B5-98B8-E74B88B5AE13}"/>
              </a:ext>
            </a:extLst>
          </p:cNvPr>
          <p:cNvSpPr/>
          <p:nvPr/>
        </p:nvSpPr>
        <p:spPr>
          <a:xfrm>
            <a:off x="552892" y="4358499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BA217-A575-4404-BBA1-D92750D8AF77}"/>
              </a:ext>
            </a:extLst>
          </p:cNvPr>
          <p:cNvSpPr txBox="1"/>
          <p:nvPr/>
        </p:nvSpPr>
        <p:spPr>
          <a:xfrm>
            <a:off x="791914" y="430397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스터디 소개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E4C1172-2773-442C-8B37-C2DFEA3E14DB}"/>
              </a:ext>
            </a:extLst>
          </p:cNvPr>
          <p:cNvSpPr/>
          <p:nvPr/>
        </p:nvSpPr>
        <p:spPr>
          <a:xfrm>
            <a:off x="531626" y="656597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EE8E15-AAA3-417E-8780-0E9556DA6B45}"/>
              </a:ext>
            </a:extLst>
          </p:cNvPr>
          <p:cNvSpPr txBox="1"/>
          <p:nvPr/>
        </p:nvSpPr>
        <p:spPr>
          <a:xfrm>
            <a:off x="770648" y="6511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1CCA84-7652-4095-86F2-BAEDB1C9B510}"/>
              </a:ext>
            </a:extLst>
          </p:cNvPr>
          <p:cNvSpPr/>
          <p:nvPr/>
        </p:nvSpPr>
        <p:spPr>
          <a:xfrm>
            <a:off x="505580" y="8925027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37409C-89C5-456F-970C-34C42F7CB3FB}"/>
              </a:ext>
            </a:extLst>
          </p:cNvPr>
          <p:cNvSpPr txBox="1"/>
          <p:nvPr/>
        </p:nvSpPr>
        <p:spPr>
          <a:xfrm>
            <a:off x="744602" y="8870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진행방식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896BE8-22A1-4986-A0E0-4496FDE6535D}"/>
              </a:ext>
            </a:extLst>
          </p:cNvPr>
          <p:cNvSpPr/>
          <p:nvPr/>
        </p:nvSpPr>
        <p:spPr>
          <a:xfrm>
            <a:off x="531626" y="1115393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9FDC0-9501-4594-A7CC-8D51F1E2CBF3}"/>
              </a:ext>
            </a:extLst>
          </p:cNvPr>
          <p:cNvSpPr txBox="1"/>
          <p:nvPr/>
        </p:nvSpPr>
        <p:spPr>
          <a:xfrm>
            <a:off x="770648" y="11099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지원방법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0794C1C-0331-4D08-8BAC-32186D11A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74931"/>
              </p:ext>
            </p:extLst>
          </p:nvPr>
        </p:nvGraphicFramePr>
        <p:xfrm>
          <a:off x="791914" y="9561679"/>
          <a:ext cx="7914428" cy="121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115">
                  <a:extLst>
                    <a:ext uri="{9D8B030D-6E8A-4147-A177-3AD203B41FA5}">
                      <a16:colId xmlns:a16="http://schemas.microsoft.com/office/drawing/2014/main" val="1999495576"/>
                    </a:ext>
                  </a:extLst>
                </a:gridCol>
              </a:tblGrid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기간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스터디 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기타 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1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 err="1"/>
                        <a:t>Keras</a:t>
                      </a:r>
                      <a:r>
                        <a:rPr lang="en-US" altLang="ko-KR" sz="1600" spc="-150" dirty="0"/>
                        <a:t> </a:t>
                      </a:r>
                      <a:r>
                        <a:rPr lang="ko-KR" altLang="en-US" sz="1600" spc="-150" dirty="0"/>
                        <a:t>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학과 및 스펙 관련 활동 조언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성실한 사람 우대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2</a:t>
                      </a:r>
                      <a:r>
                        <a:rPr lang="ko-KR" altLang="en-US" sz="1600" spc="-150" dirty="0"/>
                        <a:t>월 </a:t>
                      </a:r>
                      <a:r>
                        <a:rPr lang="en-US" altLang="ko-KR" sz="1600" spc="-150" dirty="0"/>
                        <a:t>– 12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공모전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학기 중 학점에 지장 없도록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근면한 사람 우대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14BF4B52-4ECD-4FF3-BDB8-51EB6802B7B6}"/>
              </a:ext>
            </a:extLst>
          </p:cNvPr>
          <p:cNvSpPr/>
          <p:nvPr/>
        </p:nvSpPr>
        <p:spPr>
          <a:xfrm>
            <a:off x="894866" y="7010929"/>
            <a:ext cx="1531088" cy="1531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개인스펙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EF3EFB-391D-43D8-A088-6520FAF7DAA4}"/>
              </a:ext>
            </a:extLst>
          </p:cNvPr>
          <p:cNvSpPr/>
          <p:nvPr/>
        </p:nvSpPr>
        <p:spPr>
          <a:xfrm>
            <a:off x="5081790" y="7010929"/>
            <a:ext cx="1531088" cy="1531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경험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668FA0-3005-4454-A326-172DBC7D13D3}"/>
              </a:ext>
            </a:extLst>
          </p:cNvPr>
          <p:cNvSpPr/>
          <p:nvPr/>
        </p:nvSpPr>
        <p:spPr>
          <a:xfrm>
            <a:off x="7175252" y="7010929"/>
            <a:ext cx="1531088" cy="15310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폴리오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BB4390-18F5-4489-B5FD-C17028171CD6}"/>
              </a:ext>
            </a:extLst>
          </p:cNvPr>
          <p:cNvSpPr/>
          <p:nvPr/>
        </p:nvSpPr>
        <p:spPr>
          <a:xfrm>
            <a:off x="2988328" y="7010929"/>
            <a:ext cx="1531088" cy="1531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실무경험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FEBF4E-4296-4912-9AB5-E87FFD91408E}"/>
              </a:ext>
            </a:extLst>
          </p:cNvPr>
          <p:cNvSpPr txBox="1"/>
          <p:nvPr/>
        </p:nvSpPr>
        <p:spPr>
          <a:xfrm>
            <a:off x="694246" y="4761462"/>
            <a:ext cx="8387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r>
              <a:rPr lang="ko-KR" altLang="en-US" dirty="0">
                <a:solidFill>
                  <a:schemeClr val="bg1"/>
                </a:solidFill>
              </a:rPr>
              <a:t>를 통한 </a:t>
            </a:r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r>
              <a:rPr lang="ko-KR" altLang="en-US" dirty="0">
                <a:solidFill>
                  <a:schemeClr val="bg1"/>
                </a:solidFill>
              </a:rPr>
              <a:t> 기술을 학습하고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학습한 기술들을 통해 공모전을 진행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스터디를 통해 </a:t>
            </a:r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r>
              <a:rPr lang="ko-KR" altLang="en-US" dirty="0">
                <a:solidFill>
                  <a:schemeClr val="bg1"/>
                </a:solidFill>
              </a:rPr>
              <a:t> 의 보다 심도 깊은 이해와 자신감을 고취하고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공모전을 통해 실질적인 실무경험과 더불어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팀 프로젝트 경험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포트폴리오 등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개인 스펙을 쌓아 최종적으로 취업활동에 도움이 되는 것을 목표로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B2F04B-4B3C-46E5-AEAB-1E0C6B33F702}"/>
              </a:ext>
            </a:extLst>
          </p:cNvPr>
          <p:cNvSpPr txBox="1"/>
          <p:nvPr/>
        </p:nvSpPr>
        <p:spPr>
          <a:xfrm>
            <a:off x="791914" y="11534858"/>
            <a:ext cx="8109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모집기간</a:t>
            </a:r>
            <a:r>
              <a:rPr lang="en-US" altLang="ko-KR" sz="1400" dirty="0">
                <a:solidFill>
                  <a:schemeClr val="bg1"/>
                </a:solidFill>
              </a:rPr>
              <a:t>: ~ 2020.12.31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지원방법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카카오톡 지원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조 시 훈</a:t>
            </a:r>
            <a:r>
              <a:rPr lang="en-US" altLang="ko-KR" sz="1400" dirty="0">
                <a:solidFill>
                  <a:schemeClr val="bg1"/>
                </a:solidFill>
              </a:rPr>
              <a:t>, 010-8415-3836)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              </a:t>
            </a:r>
            <a:r>
              <a:rPr lang="ko-KR" altLang="en-US" sz="1400" dirty="0">
                <a:solidFill>
                  <a:schemeClr val="bg1"/>
                </a:solidFill>
              </a:rPr>
              <a:t>학년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학번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성명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연락처를 기재하여 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지원자격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공모전 스펙을 쌓고 싶은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취업관련한 조언을 받고 싶은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성실한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근면한 사람</a:t>
            </a:r>
          </a:p>
        </p:txBody>
      </p:sp>
    </p:spTree>
    <p:extLst>
      <p:ext uri="{BB962C8B-B14F-4D97-AF65-F5344CB8AC3E}">
        <p14:creationId xmlns:p14="http://schemas.microsoft.com/office/powerpoint/2010/main" val="307479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allpapers ID:681840">
            <a:extLst>
              <a:ext uri="{FF2B5EF4-FFF2-40B4-BE49-F238E27FC236}">
                <a16:creationId xmlns:a16="http://schemas.microsoft.com/office/drawing/2014/main" id="{8DAFDA16-4CD2-4182-8999-7F1BACEE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825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5675" y="4386374"/>
            <a:ext cx="592783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실무경험을 통한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45059" y="5495704"/>
            <a:ext cx="5566776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자신감 고취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F33502-05F3-497E-9264-C597B37DB17D}"/>
              </a:ext>
            </a:extLst>
          </p:cNvPr>
          <p:cNvGrpSpPr/>
          <p:nvPr/>
        </p:nvGrpSpPr>
        <p:grpSpPr>
          <a:xfrm>
            <a:off x="125992" y="7320582"/>
            <a:ext cx="4572000" cy="2380044"/>
            <a:chOff x="4451246" y="8181105"/>
            <a:chExt cx="4572000" cy="2380044"/>
          </a:xfrm>
        </p:grpSpPr>
        <p:sp>
          <p:nvSpPr>
            <p:cNvPr id="52" name="TextBox 51"/>
            <p:cNvSpPr txBox="1"/>
            <p:nvPr/>
          </p:nvSpPr>
          <p:spPr>
            <a:xfrm>
              <a:off x="4451246" y="8181105"/>
              <a:ext cx="3227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 Learning Study 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15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직선 연결선 53"/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51246" y="8806823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대학 기존 커리큘럼만으로 공부하지 못하는 부분을 배울 수 있어서 좋았다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심화학습과 팀 프로젝트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그리고 발표를 통해 </a:t>
              </a:r>
              <a:r>
                <a:rPr lang="en-US" altLang="ko-KR" dirty="0">
                  <a:solidFill>
                    <a:schemeClr val="bg1"/>
                  </a:solidFill>
                </a:rPr>
                <a:t>ppt </a:t>
              </a:r>
              <a:r>
                <a:rPr lang="ko-KR" altLang="en-US" dirty="0">
                  <a:solidFill>
                    <a:schemeClr val="bg1"/>
                  </a:solidFill>
                </a:rPr>
                <a:t>작성이나 발표 자신감을 얻을 수 있어 많은 도움이 되었다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DF7140-FCEE-43BB-8263-3F0A2C0F2B4B}"/>
              </a:ext>
            </a:extLst>
          </p:cNvPr>
          <p:cNvSpPr txBox="1"/>
          <p:nvPr/>
        </p:nvSpPr>
        <p:spPr>
          <a:xfrm>
            <a:off x="0" y="770275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50" dirty="0" err="1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DeepLearning</a:t>
            </a:r>
            <a:r>
              <a:rPr lang="en-US" altLang="ko-KR" sz="60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Study</a:t>
            </a:r>
          </a:p>
          <a:p>
            <a:pPr algn="ctr"/>
            <a:r>
              <a:rPr lang="ko-KR" altLang="en-US" sz="60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후 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62DC16-72C2-4A37-96C6-EF2C27AD8292}"/>
              </a:ext>
            </a:extLst>
          </p:cNvPr>
          <p:cNvGrpSpPr/>
          <p:nvPr/>
        </p:nvGrpSpPr>
        <p:grpSpPr>
          <a:xfrm>
            <a:off x="147257" y="9995094"/>
            <a:ext cx="4572000" cy="2657043"/>
            <a:chOff x="4451246" y="8181105"/>
            <a:chExt cx="4572000" cy="2657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B3426C-9010-4FE2-9543-B942A77F3AE3}"/>
                </a:ext>
              </a:extLst>
            </p:cNvPr>
            <p:cNvSpPr txBox="1"/>
            <p:nvPr/>
          </p:nvSpPr>
          <p:spPr>
            <a:xfrm>
              <a:off x="4451246" y="8181105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16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8C3D97-6E30-4BD6-8183-766390393AE9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ED7E2B-67E5-4EB2-8C5C-74E6297FD496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새로운 사람들과 만나서 교류할 수 있어 좋았고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혼자서 알기 힘든 대외활동에 대한 정보를 많이 얻을 수 있어 좋았다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또한 대외활동을 통해 자신의 실력이 </a:t>
              </a:r>
              <a:r>
                <a:rPr lang="ko-KR" altLang="en-US" dirty="0" err="1">
                  <a:solidFill>
                    <a:schemeClr val="bg1"/>
                  </a:solidFill>
                </a:rPr>
                <a:t>어느정도인지</a:t>
              </a:r>
              <a:r>
                <a:rPr lang="ko-KR" altLang="en-US" dirty="0">
                  <a:solidFill>
                    <a:schemeClr val="bg1"/>
                  </a:solidFill>
                </a:rPr>
                <a:t> 등 자기 자신을 다시 돌아보는 계기가 되었던 것 같다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39538E-6993-4076-AF90-31BB25DAAE78}"/>
              </a:ext>
            </a:extLst>
          </p:cNvPr>
          <p:cNvGrpSpPr/>
          <p:nvPr/>
        </p:nvGrpSpPr>
        <p:grpSpPr>
          <a:xfrm>
            <a:off x="4855032" y="7320582"/>
            <a:ext cx="4572000" cy="2103046"/>
            <a:chOff x="4451246" y="8181105"/>
            <a:chExt cx="4572000" cy="21030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066D7D-2319-48AC-BC24-48FB6069D5F8}"/>
                </a:ext>
              </a:extLst>
            </p:cNvPr>
            <p:cNvSpPr txBox="1"/>
            <p:nvPr/>
          </p:nvSpPr>
          <p:spPr>
            <a:xfrm>
              <a:off x="4451246" y="8181105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15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조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963F31-30BE-4DED-9186-93D4E63FE792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07C5F0-F271-4BDF-BA0B-CDA5A6ECBAF5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학기 전공 때 배웠던 것 이외의 부분을 더 많이 알게 되어서 좋았고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공모전 부분에 대해서 더 자세히 알아보는 기회가 되어 많은 도움이 되었다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ADE71A-8C85-47BD-8130-251AAC8D86B1}"/>
              </a:ext>
            </a:extLst>
          </p:cNvPr>
          <p:cNvGrpSpPr/>
          <p:nvPr/>
        </p:nvGrpSpPr>
        <p:grpSpPr>
          <a:xfrm>
            <a:off x="4855032" y="9995094"/>
            <a:ext cx="4572000" cy="2657043"/>
            <a:chOff x="4451246" y="8181105"/>
            <a:chExt cx="4572000" cy="26570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9ABAD8-726F-4004-8701-C67E69135EB0}"/>
                </a:ext>
              </a:extLst>
            </p:cNvPr>
            <p:cNvSpPr txBox="1"/>
            <p:nvPr/>
          </p:nvSpPr>
          <p:spPr>
            <a:xfrm>
              <a:off x="4451246" y="8181105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16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조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0C3D1A-6CA3-46D3-8380-F39532BD06FF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4176BB-361D-4F60-90FD-812ED9F28022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학과 수업만으로는 배울 수 없는 실무경험을 배울 수 있어 진로를 결정하는데 많은 도움이 되었다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더불어 난이도 있는 팀 프로젝트 경험을 통해 자신감을 얻을 수 있어서 학기 중 과제 및 과제 발표 등의 심적 부담감을 많이 덜고 높은 점수를 받을 수 있어 좋았다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3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3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181C0-F6FD-459C-A33E-188EF6220AA3}"/>
              </a:ext>
            </a:extLst>
          </p:cNvPr>
          <p:cNvSpPr/>
          <p:nvPr/>
        </p:nvSpPr>
        <p:spPr>
          <a:xfrm>
            <a:off x="179294" y="179293"/>
            <a:ext cx="9233647" cy="12443012"/>
          </a:xfrm>
          <a:prstGeom prst="rect">
            <a:avLst/>
          </a:prstGeom>
          <a:solidFill>
            <a:srgbClr val="2422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/>
              <a:ea typeface="Noto Sans CJK KR Thin"/>
              <a:cs typeface="+mn-cs"/>
            </a:endParaRPr>
          </a:p>
        </p:txBody>
      </p:sp>
      <p:pic>
        <p:nvPicPr>
          <p:cNvPr id="1026" name="Picture 2" descr="AI is here to stay. Now we need to ensure everyone benefits">
            <a:extLst>
              <a:ext uri="{FF2B5EF4-FFF2-40B4-BE49-F238E27FC236}">
                <a16:creationId xmlns:a16="http://schemas.microsoft.com/office/drawing/2014/main" id="{BEFB55FE-C955-4A29-B310-A64F1EBF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193804"/>
            <a:ext cx="9225725" cy="59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12954-0535-4661-B094-A9799F306A5D}"/>
              </a:ext>
            </a:extLst>
          </p:cNvPr>
          <p:cNvSpPr txBox="1"/>
          <p:nvPr/>
        </p:nvSpPr>
        <p:spPr>
          <a:xfrm>
            <a:off x="912385" y="3173121"/>
            <a:ext cx="773160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P</a:t>
            </a:r>
          </a:p>
          <a:p>
            <a:pPr algn="ctr"/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L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b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</a:b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U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Y</a:t>
            </a:r>
            <a:endParaRPr lang="ko-KR" altLang="en-US" sz="115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6BB6D-8F7A-4E29-8D6D-D864913A0DB3}"/>
              </a:ext>
            </a:extLst>
          </p:cNvPr>
          <p:cNvSpPr/>
          <p:nvPr/>
        </p:nvSpPr>
        <p:spPr>
          <a:xfrm>
            <a:off x="3394196" y="9713982"/>
            <a:ext cx="2857949" cy="2640544"/>
          </a:xfrm>
          <a:prstGeom prst="ellipse">
            <a:avLst/>
          </a:prstGeom>
          <a:solidFill>
            <a:srgbClr val="F53F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2021.01.04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2021.12.31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D0751-0789-46C8-B1FE-EA3C0B8D2DBF}"/>
              </a:ext>
            </a:extLst>
          </p:cNvPr>
          <p:cNvSpPr txBox="1"/>
          <p:nvPr/>
        </p:nvSpPr>
        <p:spPr>
          <a:xfrm>
            <a:off x="2838969" y="8474096"/>
            <a:ext cx="392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Seo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Kyeong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University</a:t>
            </a:r>
          </a:p>
          <a:p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Computer Engineering</a:t>
            </a:r>
            <a:endParaRPr lang="ko-KR" altLang="en-US" sz="3200" spc="-150" dirty="0">
              <a:solidFill>
                <a:srgbClr val="FFFFFF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458EE-A0D5-464F-8192-DF42DCBDD2F3}"/>
              </a:ext>
            </a:extLst>
          </p:cNvPr>
          <p:cNvSpPr txBox="1"/>
          <p:nvPr/>
        </p:nvSpPr>
        <p:spPr>
          <a:xfrm>
            <a:off x="2146412" y="206514"/>
            <a:ext cx="5308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3</a:t>
            </a:r>
            <a:r>
              <a:rPr lang="en-US" altLang="ko-KR" sz="5000" b="1" spc="-150" baseline="3000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5000" b="1" spc="-150" baseline="3000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O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endParaRPr lang="ko-KR" altLang="en-US" sz="50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1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_색상테마_013_마카롱">
      <a:dk1>
        <a:sysClr val="windowText" lastClr="000000"/>
      </a:dk1>
      <a:lt1>
        <a:srgbClr val="FFFFFF"/>
      </a:lt1>
      <a:dk2>
        <a:srgbClr val="FCEAF3"/>
      </a:dk2>
      <a:lt2>
        <a:srgbClr val="E7E6E6"/>
      </a:lt2>
      <a:accent1>
        <a:srgbClr val="E898A9"/>
      </a:accent1>
      <a:accent2>
        <a:srgbClr val="DC618F"/>
      </a:accent2>
      <a:accent3>
        <a:srgbClr val="F6CBDF"/>
      </a:accent3>
      <a:accent4>
        <a:srgbClr val="FFFDE5"/>
      </a:accent4>
      <a:accent5>
        <a:srgbClr val="9C86AC"/>
      </a:accent5>
      <a:accent6>
        <a:srgbClr val="6C557D"/>
      </a:accent6>
      <a:hlink>
        <a:srgbClr val="3A3838"/>
      </a:hlink>
      <a:folHlink>
        <a:srgbClr val="3A3838"/>
      </a:folHlink>
    </a:clrScheme>
    <a:fontScheme name="Calibri free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419</Words>
  <Application>Microsoft Office PowerPoint</Application>
  <PresentationFormat>A3 용지(297x420mm)</PresentationFormat>
  <Paragraphs>76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Adobe Hebrew</vt:lpstr>
      <vt:lpstr>Noto Sans CJK KR Bold</vt:lpstr>
      <vt:lpstr>Proxima Nova Rg</vt:lpstr>
      <vt:lpstr>나눔고딕</vt:lpstr>
      <vt:lpstr>나눔명조</vt:lpstr>
      <vt:lpstr>나눔스퀘어</vt:lpstr>
      <vt:lpstr>맑은 고딕</vt:lpstr>
      <vt:lpstr>Arial</vt:lpstr>
      <vt:lpstr>Calibri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JoSihun</cp:lastModifiedBy>
  <cp:revision>58</cp:revision>
  <dcterms:created xsi:type="dcterms:W3CDTF">2015-02-05T03:31:49Z</dcterms:created>
  <dcterms:modified xsi:type="dcterms:W3CDTF">2020-12-24T13:49:52Z</dcterms:modified>
</cp:coreProperties>
</file>