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7" r:id="rId2"/>
  </p:sldMasterIdLst>
  <p:notesMasterIdLst>
    <p:notesMasterId r:id="rId6"/>
  </p:notesMasterIdLst>
  <p:handoutMasterIdLst>
    <p:handoutMasterId r:id="rId7"/>
  </p:handoutMasterIdLst>
  <p:sldIdLst>
    <p:sldId id="1290" r:id="rId3"/>
    <p:sldId id="1306" r:id="rId4"/>
    <p:sldId id="1293" r:id="rId5"/>
  </p:sldIdLst>
  <p:sldSz cx="9906000" cy="6858000" type="A4"/>
  <p:notesSz cx="6797675" cy="9926638"/>
  <p:embeddedFontLst>
    <p:embeddedFont>
      <p:font typeface="Futura Bk" panose="020B0502020204020303" charset="0"/>
      <p:regular r:id="rId8"/>
      <p:bold r:id="rId9"/>
      <p:italic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HY헤드라인M" panose="02030600000101010101" pitchFamily="18" charset="-127"/>
      <p:regular r:id="rId13"/>
    </p:embeddedFont>
    <p:embeddedFont>
      <p:font typeface="HY울릉도M" panose="02030600000101010101" pitchFamily="18" charset="-127"/>
      <p:regular r:id="rId14"/>
    </p:embeddedFont>
    <p:embeddedFont>
      <p:font typeface="가는각진제목체" panose="02030600000101010101" pitchFamily="18" charset="-127"/>
      <p:regular r:id="rId15"/>
    </p:embeddedFont>
    <p:embeddedFont>
      <p:font typeface="ＭＳ Ｐゴシック" panose="020B0600070205080204" pitchFamily="34" charset="-128"/>
      <p:regular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4178">
          <p15:clr>
            <a:srgbClr val="A4A3A4"/>
          </p15:clr>
        </p15:guide>
        <p15:guide id="3" orient="horz" pos="704">
          <p15:clr>
            <a:srgbClr val="A4A3A4"/>
          </p15:clr>
        </p15:guide>
        <p15:guide id="4" orient="horz" pos="4043">
          <p15:clr>
            <a:srgbClr val="A4A3A4"/>
          </p15:clr>
        </p15:guide>
        <p15:guide id="5" orient="horz" pos="3976">
          <p15:clr>
            <a:srgbClr val="A4A3A4"/>
          </p15:clr>
        </p15:guide>
        <p15:guide id="6" pos="147">
          <p15:clr>
            <a:srgbClr val="A4A3A4"/>
          </p15:clr>
        </p15:guide>
        <p15:guide id="7" pos="6074">
          <p15:clr>
            <a:srgbClr val="A4A3A4"/>
          </p15:clr>
        </p15:guide>
        <p15:guide id="8" pos="849">
          <p15:clr>
            <a:srgbClr val="A4A3A4"/>
          </p15:clr>
        </p15:guide>
        <p15:guide id="9" pos="4731">
          <p15:clr>
            <a:srgbClr val="A4A3A4"/>
          </p15:clr>
        </p15:guide>
        <p15:guide id="10" orient="horz" pos="10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FF0000"/>
    <a:srgbClr val="D00000"/>
    <a:srgbClr val="AABBD6"/>
    <a:srgbClr val="0071B4"/>
    <a:srgbClr val="000000"/>
    <a:srgbClr val="D5DFE9"/>
    <a:srgbClr val="FFFFFF"/>
    <a:srgbClr val="E6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97053" autoAdjust="0"/>
  </p:normalViewPr>
  <p:slideViewPr>
    <p:cSldViewPr snapToGrid="0">
      <p:cViewPr varScale="1">
        <p:scale>
          <a:sx n="111" d="100"/>
          <a:sy n="111" d="100"/>
        </p:scale>
        <p:origin x="1848" y="102"/>
      </p:cViewPr>
      <p:guideLst>
        <p:guide orient="horz" pos="1026"/>
        <p:guide orient="horz" pos="4178"/>
        <p:guide orient="horz" pos="704"/>
        <p:guide orient="horz" pos="4043"/>
        <p:guide orient="horz" pos="3976"/>
        <p:guide pos="147"/>
        <p:guide pos="6074"/>
        <p:guide pos="849"/>
        <p:guide pos="4731"/>
        <p:guide orient="horz" pos="103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28" y="102"/>
      </p:cViewPr>
      <p:guideLst>
        <p:guide orient="horz" pos="3128"/>
        <p:guide pos="214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175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defTabSz="920749" latinLnBrk="0">
              <a:defRPr kumimoji="0" sz="1200">
                <a:latin typeface="맑은 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911" y="1"/>
            <a:ext cx="2944175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 defTabSz="920749" latinLnBrk="0">
              <a:defRPr kumimoji="0" sz="1200">
                <a:latin typeface="맑은 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004"/>
            <a:ext cx="29441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defTabSz="920749" latinLnBrk="0">
              <a:defRPr kumimoji="0" sz="1200">
                <a:latin typeface="맑은 고딕" pitchFamily="50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911" y="9428004"/>
            <a:ext cx="29441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 defTabSz="920749" latinLnBrk="0">
              <a:defRPr kumimoji="0" sz="1200">
                <a:latin typeface="맑은 고딕" pitchFamily="50" charset="-127"/>
                <a:ea typeface="굴림" charset="-127"/>
              </a:defRPr>
            </a:lvl1pPr>
          </a:lstStyle>
          <a:p>
            <a:pPr>
              <a:defRPr/>
            </a:pPr>
            <a:fld id="{A88207A4-7ED2-42CB-8F2F-5BAABEFECB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43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175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defTabSz="920749" latinLnBrk="0">
              <a:defRPr kumimoji="0" sz="1200">
                <a:latin typeface="맑은 고딕" pitchFamily="50" charset="-127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1" y="1"/>
            <a:ext cx="2944175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 defTabSz="920749" latinLnBrk="0">
              <a:defRPr kumimoji="0" sz="1200">
                <a:latin typeface="맑은 고딕" pitchFamily="50" charset="-127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6" y="4716383"/>
            <a:ext cx="5440048" cy="446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004"/>
            <a:ext cx="29441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defTabSz="920749" latinLnBrk="0">
              <a:defRPr kumimoji="0" sz="1200">
                <a:latin typeface="맑은 고딕" pitchFamily="50" charset="-127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1" y="9428004"/>
            <a:ext cx="29441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 defTabSz="920749" latinLnBrk="0">
              <a:defRPr kumimoji="0" sz="1200">
                <a:latin typeface="맑은 고딕" pitchFamily="50" charset="-127"/>
                <a:ea typeface="Dotum" pitchFamily="34" charset="-127"/>
              </a:defRPr>
            </a:lvl1pPr>
          </a:lstStyle>
          <a:p>
            <a:pPr>
              <a:defRPr/>
            </a:pPr>
            <a:fld id="{C41D5F13-1259-4AD6-86DF-3BB17D8B936E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72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D5F13-1259-4AD6-86DF-3BB17D8B936E}" type="slidenum">
              <a:rPr lang="ko-KR" altLang="en-US" smtClean="0"/>
              <a:pPr>
                <a:defRPr/>
              </a:pPr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75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D5F13-1259-4AD6-86DF-3BB17D8B936E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336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8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3544" indent="-285979" defTabSz="919898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914" indent="-228783" defTabSz="919898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1480" indent="-228783" defTabSz="919898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9046" indent="-228783" defTabSz="919898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6612" indent="-228783" defTabSz="91989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4177" indent="-228783" defTabSz="91989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31743" indent="-228783" defTabSz="91989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9309" indent="-228783" defTabSz="91989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70CBBD55-873B-4CD3-9679-C1933CAE9C33}" type="slidenum">
              <a:rPr kumimoji="0" lang="ko-KR" altLang="en-US" sz="1200">
                <a:latin typeface="맑은 고딕" pitchFamily="50" charset="-127"/>
                <a:ea typeface="돋움" pitchFamily="50" charset="-127"/>
              </a:rPr>
              <a:pPr eaLnBrk="1" hangingPunct="1"/>
              <a:t>2</a:t>
            </a:fld>
            <a:endParaRPr kumimoji="0" lang="en-US" altLang="ko-KR" sz="1200">
              <a:latin typeface="맑은 고딕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80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47"/>
          <p:cNvSpPr>
            <a:spLocks noChangeShapeType="1"/>
          </p:cNvSpPr>
          <p:nvPr userDrawn="1"/>
        </p:nvSpPr>
        <p:spPr bwMode="auto">
          <a:xfrm flipV="1">
            <a:off x="331788" y="635000"/>
            <a:ext cx="925195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" name="Text Box 224"/>
          <p:cNvSpPr txBox="1">
            <a:spLocks noChangeArrowheads="1"/>
          </p:cNvSpPr>
          <p:nvPr userDrawn="1"/>
        </p:nvSpPr>
        <p:spPr bwMode="auto">
          <a:xfrm>
            <a:off x="4576763" y="6577013"/>
            <a:ext cx="765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03AE1AC-2418-4D49-9554-463ED3FAA43B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0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4"/>
          <p:cNvSpPr txBox="1">
            <a:spLocks noChangeArrowheads="1"/>
          </p:cNvSpPr>
          <p:nvPr userDrawn="1"/>
        </p:nvSpPr>
        <p:spPr bwMode="auto">
          <a:xfrm>
            <a:off x="4576763" y="6577013"/>
            <a:ext cx="765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5ECF6DD5-3AD6-4E83-90A0-C457AE45AD5C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47"/>
          <p:cNvSpPr>
            <a:spLocks noChangeShapeType="1"/>
          </p:cNvSpPr>
          <p:nvPr userDrawn="1"/>
        </p:nvSpPr>
        <p:spPr bwMode="auto">
          <a:xfrm flipV="1">
            <a:off x="201613" y="646113"/>
            <a:ext cx="937101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63745"/>
              </p:ext>
            </p:extLst>
          </p:nvPr>
        </p:nvGraphicFramePr>
        <p:xfrm>
          <a:off x="201613" y="95250"/>
          <a:ext cx="9423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7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화면기능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1711395" y="101600"/>
            <a:ext cx="9396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b="1" baseline="0">
                <a:latin typeface="맑은 고딕" pitchFamily="50" charset="-127"/>
                <a:ea typeface="맑은 고딕" pitchFamily="50" charset="-127"/>
              </a:rPr>
              <a:t>엔코아 프로젝트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23"/>
          <p:cNvSpPr>
            <a:spLocks noGrp="1"/>
          </p:cNvSpPr>
          <p:nvPr>
            <p:ph type="body" sz="quarter" idx="16"/>
          </p:nvPr>
        </p:nvSpPr>
        <p:spPr>
          <a:xfrm>
            <a:off x="1046385" y="318978"/>
            <a:ext cx="4295553" cy="212652"/>
          </a:xfrm>
        </p:spPr>
        <p:txBody>
          <a:bodyPr anchor="ctr"/>
          <a:lstStyle>
            <a:lvl1pPr>
              <a:buNone/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8260241" y="324861"/>
            <a:ext cx="965534" cy="224121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V 0.1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180975" y="709611"/>
            <a:ext cx="7484082" cy="583406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endParaRPr lang="ko-KR" altLang="en-US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8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4"/>
          <p:cNvSpPr txBox="1">
            <a:spLocks noChangeArrowheads="1"/>
          </p:cNvSpPr>
          <p:nvPr userDrawn="1"/>
        </p:nvSpPr>
        <p:spPr bwMode="auto">
          <a:xfrm>
            <a:off x="4576763" y="6577013"/>
            <a:ext cx="765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B61D86BB-C724-48BC-8277-52A9F4C1CE9B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201613" y="769938"/>
            <a:ext cx="7121525" cy="564673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0" r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342900">
              <a:spcBef>
                <a:spcPct val="20000"/>
              </a:spcBef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  <a:cs typeface="ＭＳ Ｐゴシック"/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7419975" y="1000125"/>
            <a:ext cx="2152650" cy="5416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0" r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342900">
              <a:spcBef>
                <a:spcPct val="20000"/>
              </a:spcBef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  <a:cs typeface="ＭＳ Ｐゴシック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7419975" y="771525"/>
            <a:ext cx="2152650" cy="238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lIns="18000" rIns="18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6788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05684"/>
              </p:ext>
            </p:extLst>
          </p:nvPr>
        </p:nvGraphicFramePr>
        <p:xfrm>
          <a:off x="201613" y="95250"/>
          <a:ext cx="9423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7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247"/>
          <p:cNvSpPr>
            <a:spLocks noChangeShapeType="1"/>
          </p:cNvSpPr>
          <p:nvPr userDrawn="1"/>
        </p:nvSpPr>
        <p:spPr bwMode="auto">
          <a:xfrm flipV="1">
            <a:off x="201613" y="646113"/>
            <a:ext cx="937101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" name="직사각형 9"/>
          <p:cNvSpPr>
            <a:spLocks noChangeArrowheads="1"/>
          </p:cNvSpPr>
          <p:nvPr userDrawn="1"/>
        </p:nvSpPr>
        <p:spPr bwMode="auto">
          <a:xfrm>
            <a:off x="1813977" y="101600"/>
            <a:ext cx="73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화면 설계서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/>
          </p:nvPr>
        </p:nvSpPr>
        <p:spPr>
          <a:xfrm>
            <a:off x="7410450" y="1034431"/>
            <a:ext cx="2171700" cy="192937"/>
          </a:xfrm>
        </p:spPr>
        <p:txBody>
          <a:bodyPr/>
          <a:lstStyle>
            <a:lvl1pPr>
              <a:buClr>
                <a:srgbClr val="FF0000"/>
              </a:buClr>
              <a:buSzPct val="100000"/>
              <a:buFont typeface="+mj-lt"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8" name="텍스트 개체 틀 23"/>
          <p:cNvSpPr>
            <a:spLocks noGrp="1"/>
          </p:cNvSpPr>
          <p:nvPr>
            <p:ph type="body" sz="quarter" idx="16"/>
          </p:nvPr>
        </p:nvSpPr>
        <p:spPr>
          <a:xfrm>
            <a:off x="1046385" y="318978"/>
            <a:ext cx="4295553" cy="212652"/>
          </a:xfrm>
        </p:spPr>
        <p:txBody>
          <a:bodyPr anchor="ctr"/>
          <a:lstStyle>
            <a:lvl1pPr>
              <a:buNone/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8260241" y="324861"/>
            <a:ext cx="965534" cy="224121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V 0.1</a:t>
            </a:r>
          </a:p>
        </p:txBody>
      </p:sp>
    </p:spTree>
    <p:extLst>
      <p:ext uri="{BB962C8B-B14F-4D97-AF65-F5344CB8AC3E}">
        <p14:creationId xmlns:p14="http://schemas.microsoft.com/office/powerpoint/2010/main" val="26111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4"/>
          <p:cNvSpPr txBox="1">
            <a:spLocks noChangeArrowheads="1"/>
          </p:cNvSpPr>
          <p:nvPr userDrawn="1"/>
        </p:nvSpPr>
        <p:spPr bwMode="auto">
          <a:xfrm>
            <a:off x="4576763" y="6577013"/>
            <a:ext cx="765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1D322C6-60DD-491C-B90C-007BA8D5A544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01613" y="769938"/>
            <a:ext cx="7121525" cy="564673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0" r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342900">
              <a:spcBef>
                <a:spcPct val="20000"/>
              </a:spcBef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  <a:cs typeface="ＭＳ Ｐゴシック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7419975" y="1000125"/>
            <a:ext cx="2152650" cy="5416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0" r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342900">
              <a:spcBef>
                <a:spcPct val="20000"/>
              </a:spcBef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  <a:cs typeface="ＭＳ Ｐゴシック"/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7419975" y="771525"/>
            <a:ext cx="2152650" cy="238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lIns="18000" rIns="18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6788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pic>
        <p:nvPicPr>
          <p:cNvPr id="8" name="Picture 3" descr="C:\Users\hwang\AppData\Local\Temp\vmware-hwang\VMwareDnD\5bdced6d\logo_norma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621463"/>
            <a:ext cx="695325" cy="11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/>
          <p:nvPr userDrawn="1"/>
        </p:nvSpPr>
        <p:spPr>
          <a:xfrm>
            <a:off x="5002213" y="6602413"/>
            <a:ext cx="4903787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t>Dvation UX © 2015. Confidential. For Internal Use Only. All Rights Reserved. </a:t>
            </a:r>
          </a:p>
        </p:txBody>
      </p:sp>
      <p:sp>
        <p:nvSpPr>
          <p:cNvPr id="10" name="Line 247"/>
          <p:cNvSpPr>
            <a:spLocks noChangeShapeType="1"/>
          </p:cNvSpPr>
          <p:nvPr userDrawn="1"/>
        </p:nvSpPr>
        <p:spPr bwMode="auto">
          <a:xfrm flipV="1">
            <a:off x="201613" y="646113"/>
            <a:ext cx="937101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21394"/>
              </p:ext>
            </p:extLst>
          </p:nvPr>
        </p:nvGraphicFramePr>
        <p:xfrm>
          <a:off x="201613" y="95250"/>
          <a:ext cx="9423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7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기능</a:t>
                      </a: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1656081" y="101600"/>
            <a:ext cx="1050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시스템 구축 사업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6472238" y="101600"/>
            <a:ext cx="2215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텍스트 개체 틀 38"/>
          <p:cNvSpPr>
            <a:spLocks noGrp="1"/>
          </p:cNvSpPr>
          <p:nvPr>
            <p:ph type="body" sz="quarter" idx="14"/>
          </p:nvPr>
        </p:nvSpPr>
        <p:spPr>
          <a:xfrm>
            <a:off x="7410450" y="1034431"/>
            <a:ext cx="2171700" cy="192937"/>
          </a:xfrm>
        </p:spPr>
        <p:txBody>
          <a:bodyPr/>
          <a:lstStyle>
            <a:lvl1pPr>
              <a:buClr>
                <a:srgbClr val="FF0000"/>
              </a:buClr>
              <a:buSzPct val="100000"/>
              <a:buFont typeface="+mj-lt"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1" name="텍스트 개체 틀 23"/>
          <p:cNvSpPr>
            <a:spLocks noGrp="1"/>
          </p:cNvSpPr>
          <p:nvPr>
            <p:ph type="body" sz="quarter" idx="16"/>
          </p:nvPr>
        </p:nvSpPr>
        <p:spPr>
          <a:xfrm>
            <a:off x="1046385" y="318978"/>
            <a:ext cx="4295553" cy="212652"/>
          </a:xfrm>
        </p:spPr>
        <p:txBody>
          <a:bodyPr anchor="ctr"/>
          <a:lstStyle>
            <a:lvl1pPr>
              <a:buNone/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67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3"/>
          <p:cNvSpPr>
            <a:spLocks noGrp="1"/>
          </p:cNvSpPr>
          <p:nvPr>
            <p:ph type="body" sz="quarter" idx="16"/>
          </p:nvPr>
        </p:nvSpPr>
        <p:spPr>
          <a:xfrm>
            <a:off x="1161557" y="328772"/>
            <a:ext cx="1331476" cy="224121"/>
          </a:xfrm>
        </p:spPr>
        <p:txBody>
          <a:bodyPr anchor="ctr"/>
          <a:lstStyle>
            <a:lvl1pPr>
              <a:buNone/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23"/>
          <p:cNvSpPr>
            <a:spLocks noGrp="1"/>
          </p:cNvSpPr>
          <p:nvPr>
            <p:ph type="body" sz="quarter" idx="18"/>
          </p:nvPr>
        </p:nvSpPr>
        <p:spPr>
          <a:xfrm>
            <a:off x="3119753" y="328772"/>
            <a:ext cx="2332139" cy="224121"/>
          </a:xfrm>
        </p:spPr>
        <p:txBody>
          <a:bodyPr anchor="ctr"/>
          <a:lstStyle>
            <a:lvl1pPr>
              <a:buNone/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Box 224"/>
          <p:cNvSpPr txBox="1">
            <a:spLocks noChangeArrowheads="1"/>
          </p:cNvSpPr>
          <p:nvPr userDrawn="1"/>
        </p:nvSpPr>
        <p:spPr bwMode="auto">
          <a:xfrm>
            <a:off x="4576763" y="6577013"/>
            <a:ext cx="765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B61D86BB-C724-48BC-8277-52A9F4C1CE9B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0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866775"/>
            <a:ext cx="9423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  <p:sp>
        <p:nvSpPr>
          <p:cNvPr id="1027" name="Rectangle 227"/>
          <p:cNvSpPr>
            <a:spLocks noGrp="1" noChangeArrowheads="1"/>
          </p:cNvSpPr>
          <p:nvPr>
            <p:ph type="title"/>
          </p:nvPr>
        </p:nvSpPr>
        <p:spPr bwMode="gray">
          <a:xfrm>
            <a:off x="252413" y="168275"/>
            <a:ext cx="687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 </a:t>
            </a:r>
            <a:r>
              <a:rPr lang="ko-KR" altLang="en-US"/>
              <a:t>가나다라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09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ahoma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ahoma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ahoma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ahoma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12000"/>
        </a:spcBef>
        <a:spcAft>
          <a:spcPct val="12000"/>
        </a:spcAft>
        <a:buClr>
          <a:srgbClr val="ABA69F"/>
        </a:buClr>
        <a:buSzPct val="80000"/>
        <a:buChar char="•"/>
        <a:defRPr kumimoji="1" sz="1400">
          <a:solidFill>
            <a:srgbClr val="000000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marL="355600" indent="-176213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Font typeface="Futura Bk" charset="0"/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2pPr>
      <a:lvl3pPr marL="993775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kumimoji="1" sz="2000">
          <a:solidFill>
            <a:schemeClr val="tx1"/>
          </a:solidFill>
          <a:latin typeface="Futura Bk" pitchFamily="34" charset="0"/>
          <a:ea typeface="HY울릉도M" pitchFamily="18" charset="-127"/>
          <a:cs typeface="HY울릉도M" pitchFamily="18" charset="-127"/>
        </a:defRPr>
      </a:lvl3pPr>
      <a:lvl4pPr marL="1401763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charset="0"/>
        <a:buChar char="−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4pPr>
      <a:lvl5pPr marL="1809750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5pPr>
      <a:lvl6pPr marL="2266950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724150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181350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638550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3"/>
          <p:cNvSpPr txBox="1">
            <a:spLocks/>
          </p:cNvSpPr>
          <p:nvPr/>
        </p:nvSpPr>
        <p:spPr bwMode="gray">
          <a:xfrm>
            <a:off x="468313" y="4240213"/>
            <a:ext cx="9056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문서 개정이력 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21382"/>
              </p:ext>
            </p:extLst>
          </p:nvPr>
        </p:nvGraphicFramePr>
        <p:xfrm>
          <a:off x="468313" y="4581525"/>
          <a:ext cx="8991600" cy="1336047"/>
        </p:xfrm>
        <a:graphic>
          <a:graphicData uri="http://schemas.openxmlformats.org/drawingml/2006/table">
            <a:tbl>
              <a:tblPr/>
              <a:tblGrid>
                <a:gridCol w="97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T="45705" marB="4570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Updates</a:t>
                      </a:r>
                    </a:p>
                  </a:txBody>
                  <a:tcPr marT="45705" marB="4570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T="45705" marB="4570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Written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/>
                      </a:r>
                      <a:br>
                        <a:rPr lang="en-US" altLang="ko-KR" sz="900" dirty="0">
                          <a:effectLst/>
                        </a:rPr>
                      </a:br>
                      <a:endParaRPr lang="en-US" altLang="ko-KR" sz="900" dirty="0"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55000" y="2236788"/>
            <a:ext cx="801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화면 설계서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템플릿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8313" y="1483224"/>
            <a:ext cx="8928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kumimoji="0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기획</a:t>
            </a:r>
            <a:endParaRPr kumimoji="0"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59FC491-D05D-4DB4-AA02-7992562967BD}"/>
              </a:ext>
            </a:extLst>
          </p:cNvPr>
          <p:cNvSpPr/>
          <p:nvPr/>
        </p:nvSpPr>
        <p:spPr bwMode="auto">
          <a:xfrm>
            <a:off x="4497185" y="3636826"/>
            <a:ext cx="4139738" cy="2356649"/>
          </a:xfrm>
          <a:prstGeom prst="wedgeRectCallout">
            <a:avLst>
              <a:gd name="adj1" fmla="val -24246"/>
              <a:gd name="adj2" fmla="val -112253"/>
            </a:avLst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화면 설계서입니다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해당 화면 설계서는 개발자 및 퍼블리셔분들이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실제로 보고 만들 내용들입니다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이 문서를 기반으로 만들기 때문에 나중에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“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왜 이런 화면이 없나요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? “</a:t>
            </a: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라고 물어봐도 화면 구성한 사람의 잘못이 됩니다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그렇기 때문에 화면 구성은 고민을 많이하고 세부 내용까지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다 작성해 주셔야 합니다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</a:p>
          <a:p>
            <a:pPr algn="ctr" defTabSz="957263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그럼 실제 프로젝트 처럼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….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고민해봅시다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</a:t>
            </a:r>
          </a:p>
          <a:p>
            <a:pPr algn="ctr" defTabSz="957263"/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문서 개정이력이 있으니 계속 업데이트할때마다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기록을 해주세요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그렇지 않으면 왜 이렇게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화면을 구성한지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…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아무도 모릅니다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  <a:endParaRPr lang="ko-KR" altLang="en-US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6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화면 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43770"/>
              </p:ext>
            </p:extLst>
          </p:nvPr>
        </p:nvGraphicFramePr>
        <p:xfrm>
          <a:off x="376641" y="1616833"/>
          <a:ext cx="6481502" cy="204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1654274908"/>
                    </a:ext>
                  </a:extLst>
                </a:gridCol>
                <a:gridCol w="1827530">
                  <a:extLst>
                    <a:ext uri="{9D8B030D-6E8A-4147-A177-3AD203B41FA5}">
                      <a16:colId xmlns:a16="http://schemas.microsoft.com/office/drawing/2014/main" val="3571999151"/>
                    </a:ext>
                  </a:extLst>
                </a:gridCol>
                <a:gridCol w="3848792">
                  <a:extLst>
                    <a:ext uri="{9D8B030D-6E8A-4147-A177-3AD203B41FA5}">
                      <a16:colId xmlns:a16="http://schemas.microsoft.com/office/drawing/2014/main" val="799892356"/>
                    </a:ext>
                  </a:extLst>
                </a:gridCol>
              </a:tblGrid>
              <a:tr h="185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대분류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2225"/>
                  </a:ext>
                </a:extLst>
              </a:tr>
              <a:tr h="174802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2200"/>
                  </a:ext>
                </a:extLst>
              </a:tr>
              <a:tr h="174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99770"/>
                  </a:ext>
                </a:extLst>
              </a:tr>
              <a:tr h="174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4663"/>
                  </a:ext>
                </a:extLst>
              </a:tr>
              <a:tr h="284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891"/>
                  </a:ext>
                </a:extLst>
              </a:tr>
              <a:tr h="174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6525"/>
                  </a:ext>
                </a:extLst>
              </a:tr>
              <a:tr h="28405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AI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Service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62715"/>
                  </a:ext>
                </a:extLst>
              </a:tr>
              <a:tr h="174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57108"/>
                  </a:ext>
                </a:extLst>
              </a:tr>
            </a:tbl>
          </a:graphicData>
        </a:graphic>
      </p:graphicFrame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13964B72-99F9-4D0F-BDB4-4E316D76F9F3}"/>
              </a:ext>
            </a:extLst>
          </p:cNvPr>
          <p:cNvSpPr/>
          <p:nvPr/>
        </p:nvSpPr>
        <p:spPr bwMode="auto">
          <a:xfrm>
            <a:off x="4106487" y="4251968"/>
            <a:ext cx="4139738" cy="1679170"/>
          </a:xfrm>
          <a:prstGeom prst="wedgeRectCallout">
            <a:avLst>
              <a:gd name="adj1" fmla="val -88905"/>
              <a:gd name="adj2" fmla="val -66213"/>
            </a:avLst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화면 </a:t>
            </a: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설계서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를</a:t>
            </a: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대분류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중분류로 나누어서 설명을 해주세요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예를 들어 메인 페이지가 대분류이면 중분류에는 조회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찾기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사이트맵처럼 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UI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를 구성하는 내용을 분류해서 적어주시면 됩니다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20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1"/>
          <p:cNvSpPr txBox="1">
            <a:spLocks/>
          </p:cNvSpPr>
          <p:nvPr/>
        </p:nvSpPr>
        <p:spPr bwMode="auto">
          <a:xfrm>
            <a:off x="4171950" y="319088"/>
            <a:ext cx="1331913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12000"/>
              </a:spcBef>
              <a:spcAft>
                <a:spcPct val="12000"/>
              </a:spcAft>
              <a:buClr>
                <a:srgbClr val="ABA69F"/>
              </a:buClr>
              <a:buSzPct val="80000"/>
              <a:buChar char="•"/>
              <a:defRPr kumimoji="1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355600" indent="-176213"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Font typeface="Futura Bk" charset="0"/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2pPr>
            <a:lvl3pPr marL="993775" indent="-228600"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buChar char="•"/>
              <a:defRPr kumimoji="1" sz="2000">
                <a:solidFill>
                  <a:schemeClr val="tx1"/>
                </a:solidFill>
                <a:latin typeface="Futura Bk" pitchFamily="34" charset="0"/>
                <a:ea typeface="HY울릉도M" pitchFamily="18" charset="-127"/>
                <a:cs typeface="HY울릉도M" pitchFamily="18" charset="-127"/>
              </a:defRPr>
            </a:lvl3pPr>
            <a:lvl4pPr marL="1401763" indent="-228600"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Font typeface="Futura Bk" charset="0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09750" indent="-228600"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66950" indent="-228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24150" indent="-228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181350" indent="-228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638550" indent="-228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FontTx/>
              <a:buNone/>
            </a:pPr>
            <a:endParaRPr lang="ko-KR" altLang="en-US" sz="900" dirty="0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1019175" y="328613"/>
            <a:ext cx="1331913" cy="2238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ko-KR" altLang="en-US" sz="900" dirty="0"/>
              <a:t>로그인 </a:t>
            </a:r>
          </a:p>
        </p:txBody>
      </p:sp>
      <p:sp>
        <p:nvSpPr>
          <p:cNvPr id="27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8264525" y="101600"/>
            <a:ext cx="965200" cy="2254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 sz="900" dirty="0"/>
              <a:t> 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8F29F78-FF8D-45F3-85F6-14C30D3378FE}"/>
              </a:ext>
            </a:extLst>
          </p:cNvPr>
          <p:cNvSpPr/>
          <p:nvPr/>
        </p:nvSpPr>
        <p:spPr bwMode="auto">
          <a:xfrm>
            <a:off x="2733585" y="2752075"/>
            <a:ext cx="4139738" cy="1679170"/>
          </a:xfrm>
          <a:prstGeom prst="wedgeRectCallout">
            <a:avLst>
              <a:gd name="adj1" fmla="val -57579"/>
              <a:gd name="adj2" fmla="val -7301"/>
            </a:avLst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이 창에는 화면 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UI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를 이렇게 구성하겠다라고 생각한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그림을 그려주세요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이를테면 이 화면보고 퍼블리셔나 개발자분들이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만든다고 생각하고 이렇게 구성해 달라고 요청하듯이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만들어주세요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</a:t>
            </a:r>
            <a:endParaRPr lang="ko-KR" altLang="en-US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55B944A-35FD-41A8-A0A9-686A7BFD2F6B}"/>
              </a:ext>
            </a:extLst>
          </p:cNvPr>
          <p:cNvSpPr/>
          <p:nvPr/>
        </p:nvSpPr>
        <p:spPr bwMode="auto">
          <a:xfrm>
            <a:off x="655710" y="922042"/>
            <a:ext cx="3108122" cy="1151659"/>
          </a:xfrm>
          <a:prstGeom prst="wedgeRectCallout">
            <a:avLst>
              <a:gd name="adj1" fmla="val -23298"/>
              <a:gd name="adj2" fmla="val -77716"/>
            </a:avLst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지금 만든 화면이 어떤 기능인지 적어주세요 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C5D0F36-3B96-4979-B619-56A1645F0FDA}"/>
              </a:ext>
            </a:extLst>
          </p:cNvPr>
          <p:cNvSpPr/>
          <p:nvPr/>
        </p:nvSpPr>
        <p:spPr bwMode="auto">
          <a:xfrm>
            <a:off x="6533804" y="4730699"/>
            <a:ext cx="3108122" cy="1414895"/>
          </a:xfrm>
          <a:prstGeom prst="wedgeRectCallout">
            <a:avLst>
              <a:gd name="adj1" fmla="val 17088"/>
              <a:gd name="adj2" fmla="val -122468"/>
            </a:avLst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1.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이 화면은 어떤 경로인지 적어주세요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예를 들어 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Home -&gt; Service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Map</a:t>
            </a: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이런식으로 들어가면 이 화면이 나온다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2. 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그 화면에 자세한 설명을 적어주세요 그리고 그 화면이 어떤 식으로 출력이 되어야 한다라고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구체적인 내용도 옆에 그림 부분과 이쪽에 자세히 적어주세요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A30DF-53C4-4CE7-9D6A-F0458DD6D71A}"/>
              </a:ext>
            </a:extLst>
          </p:cNvPr>
          <p:cNvSpPr/>
          <p:nvPr/>
        </p:nvSpPr>
        <p:spPr>
          <a:xfrm>
            <a:off x="7670042" y="712406"/>
            <a:ext cx="2235958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Description</a:t>
            </a:r>
          </a:p>
          <a:p>
            <a:pPr>
              <a:defRPr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HOME &gt; </a:t>
            </a:r>
          </a:p>
          <a:p>
            <a:pPr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Service Map:</a:t>
            </a:r>
          </a:p>
          <a:p>
            <a:pPr marL="171450" indent="-171450">
              <a:buFontTx/>
              <a:buChar char="-"/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고객 명칭이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목록에 표시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HOME &gt; </a:t>
            </a:r>
          </a:p>
          <a:p>
            <a:pPr>
              <a:defRPr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Location :</a:t>
            </a:r>
          </a:p>
          <a:p>
            <a:pPr>
              <a:defRPr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상품의 위치를 알려준다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HOME &gt; 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Information :</a:t>
            </a:r>
          </a:p>
          <a:p>
            <a:pPr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구입한 상품에 대한 정보 출력 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HOME &gt; </a:t>
            </a:r>
          </a:p>
          <a:p>
            <a:pPr>
              <a:defRPr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Item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권장 순위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처리지연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순으로 표시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19EBAC7-1E83-4367-A8D6-FAB3E725F952}"/>
              </a:ext>
            </a:extLst>
          </p:cNvPr>
          <p:cNvSpPr/>
          <p:nvPr/>
        </p:nvSpPr>
        <p:spPr bwMode="auto">
          <a:xfrm>
            <a:off x="3949802" y="797324"/>
            <a:ext cx="3108122" cy="1151659"/>
          </a:xfrm>
          <a:prstGeom prst="wedgeRectCallout">
            <a:avLst>
              <a:gd name="adj1" fmla="val 37683"/>
              <a:gd name="adj2" fmla="val -106588"/>
            </a:avLst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화면 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ID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를 부여해주세요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실제 업무에선 화면 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ID</a:t>
            </a:r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가지고 </a:t>
            </a:r>
            <a:endParaRPr lang="en-US" altLang="ko-KR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형상관리를 진행합니다</a:t>
            </a:r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. </a:t>
            </a:r>
            <a:endParaRPr lang="ko-KR" altLang="en-US" sz="110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387E1C23-67D2-418F-8FF0-3BCB9B4F0BCE}"/>
              </a:ext>
            </a:extLst>
          </p:cNvPr>
          <p:cNvSpPr/>
          <p:nvPr/>
        </p:nvSpPr>
        <p:spPr bwMode="auto">
          <a:xfrm>
            <a:off x="5017509" y="2242914"/>
            <a:ext cx="2594280" cy="382442"/>
          </a:xfrm>
          <a:prstGeom prst="wedgeRectCallout">
            <a:avLst>
              <a:gd name="adj1" fmla="val 79685"/>
              <a:gd name="adj2" fmla="val -505832"/>
            </a:avLst>
          </a:prstGeom>
          <a:solidFill>
            <a:schemeClr val="bg1"/>
          </a:solidFill>
          <a:ln w="190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 defTabSz="957263"/>
            <a:r>
              <a:rPr lang="ko-KR" altLang="en-US" sz="110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버전 관리를 해주세요 </a:t>
            </a:r>
          </a:p>
        </p:txBody>
      </p:sp>
    </p:spTree>
    <p:extLst>
      <p:ext uri="{BB962C8B-B14F-4D97-AF65-F5344CB8AC3E}">
        <p14:creationId xmlns:p14="http://schemas.microsoft.com/office/powerpoint/2010/main" val="2703770541"/>
      </p:ext>
    </p:extLst>
  </p:cSld>
  <p:clrMapOvr>
    <a:masterClrMapping/>
  </p:clrMapOvr>
</p:sld>
</file>

<file path=ppt/theme/theme1.xml><?xml version="1.0" encoding="utf-8"?>
<a:theme xmlns:a="http://schemas.openxmlformats.org/drawingml/2006/main" name=" hp">
  <a:themeElements>
    <a:clrScheme name="SKCC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algn="ctr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lIns="36000" tIns="36000" rIns="36000" bIns="36000" rtlCol="0" anchor="ctr"/>
      <a:lstStyle>
        <a:defPPr algn="ctr" defTabSz="957263">
          <a:defRPr sz="1100" smtClean="0">
            <a:solidFill>
              <a:srgbClr val="000000"/>
            </a:solidFill>
            <a:latin typeface="+mn-ea"/>
            <a:ea typeface="+mn-ea"/>
            <a:cs typeface="Arial" charset="0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square">
        <a:noAutofit/>
      </a:bodyPr>
      <a:lstStyle>
        <a:defPPr>
          <a:defRPr sz="90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SKCC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Props1.xml><?xml version="1.0" encoding="utf-8"?>
<ds:datastoreItem xmlns:ds="http://schemas.openxmlformats.org/officeDocument/2006/customXml" ds:itemID="{7B924E6D-36F2-4CD8-97FF-4D9B8B7D840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65345</TotalTime>
  <Words>257</Words>
  <Application>Microsoft Office PowerPoint</Application>
  <PresentationFormat>A4 용지(210x297mm)</PresentationFormat>
  <Paragraphs>72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돋움</vt:lpstr>
      <vt:lpstr>Futura Bk</vt:lpstr>
      <vt:lpstr>맑은 고딕</vt:lpstr>
      <vt:lpstr>HY헤드라인M</vt:lpstr>
      <vt:lpstr>HY울릉도M</vt:lpstr>
      <vt:lpstr>돋움</vt:lpstr>
      <vt:lpstr>굴림</vt:lpstr>
      <vt:lpstr>가는각진제목체</vt:lpstr>
      <vt:lpstr>ＭＳ Ｐゴシック</vt:lpstr>
      <vt:lpstr>Wingdings</vt:lpstr>
      <vt:lpstr>Arial</vt:lpstr>
      <vt:lpstr>Tahoma</vt:lpstr>
      <vt:lpstr> hp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Point Flow</dc:title>
  <dc:description>KTOP 서비스 디자인 터치 포인트 플로우 다이어그램</dc:description>
  <cp:lastModifiedBy>hu youngmoo</cp:lastModifiedBy>
  <cp:revision>2</cp:revision>
  <cp:lastPrinted>2017-10-12T07:31:07Z</cp:lastPrinted>
  <dcterms:created xsi:type="dcterms:W3CDTF">2008-04-10T14:04:07Z</dcterms:created>
  <dcterms:modified xsi:type="dcterms:W3CDTF">2019-01-03T04:01:56Z</dcterms:modified>
  <dc:language>korean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