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4" r:id="rId2"/>
    <p:sldId id="1275" r:id="rId3"/>
    <p:sldId id="1270" r:id="rId4"/>
    <p:sldId id="1404" r:id="rId5"/>
    <p:sldId id="1277" r:id="rId6"/>
    <p:sldId id="1405" r:id="rId7"/>
    <p:sldId id="1299" r:id="rId8"/>
    <p:sldId id="1300" r:id="rId9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&amp; 목차" id="{73FD33E9-254B-4987-91BA-4E510948471C}">
          <p14:sldIdLst>
            <p14:sldId id="264"/>
            <p14:sldId id="1275"/>
            <p14:sldId id="1270"/>
            <p14:sldId id="1404"/>
            <p14:sldId id="1277"/>
            <p14:sldId id="1405"/>
            <p14:sldId id="1299"/>
            <p14:sldId id="1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B0F0"/>
    <a:srgbClr val="FFFFCC"/>
    <a:srgbClr val="BFBFBF"/>
    <a:srgbClr val="FF6600"/>
    <a:srgbClr val="E46C0A"/>
    <a:srgbClr val="F70676"/>
    <a:srgbClr val="FABF92"/>
    <a:srgbClr val="66B99B"/>
    <a:srgbClr val="FC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6287" autoAdjust="0"/>
  </p:normalViewPr>
  <p:slideViewPr>
    <p:cSldViewPr snapToGrid="0">
      <p:cViewPr varScale="1">
        <p:scale>
          <a:sx n="120" d="100"/>
          <a:sy n="120" d="100"/>
        </p:scale>
        <p:origin x="1344" y="90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3FACD6D2-FAC6-447A-BCBA-B96EA6481C15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4505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8CF25F1C-70FF-4730-8F1E-584916526C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47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3869524" y="2071677"/>
            <a:ext cx="5417382" cy="928694"/>
          </a:xfrm>
        </p:spPr>
        <p:txBody>
          <a:bodyPr anchor="t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/>
          </p:nvPr>
        </p:nvSpPr>
        <p:spPr>
          <a:xfrm>
            <a:off x="4566044" y="3000372"/>
            <a:ext cx="4643470" cy="500067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4720827" y="4787926"/>
            <a:ext cx="4643470" cy="50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Ver. 1.0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67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53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76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29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91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2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97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28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9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131796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23873" y="2143116"/>
            <a:ext cx="8858283" cy="4071966"/>
          </a:xfrm>
        </p:spPr>
        <p:txBody>
          <a:bodyPr>
            <a:noAutofit/>
          </a:bodyPr>
          <a:lstStyle>
            <a:lvl1pPr>
              <a:buFontTx/>
              <a:buNone/>
              <a:defRPr sz="1200">
                <a:latin typeface="나눔바른고딕 Light" pitchFamily="50" charset="-127"/>
                <a:ea typeface="나눔바른고딕 Light" pitchFamily="50" charset="-127"/>
              </a:defRPr>
            </a:lvl1pPr>
            <a:lvl2pPr>
              <a:buFontTx/>
              <a:buNone/>
              <a:defRPr sz="1200">
                <a:latin typeface="나눔바른고딕 Light" pitchFamily="50" charset="-127"/>
                <a:ea typeface="나눔바른고딕 Light" pitchFamily="50" charset="-127"/>
              </a:defRPr>
            </a:lvl2pPr>
            <a:lvl3pPr>
              <a:buFontTx/>
              <a:buNone/>
              <a:defRPr sz="1200">
                <a:latin typeface="나눔바른고딕 Light" pitchFamily="50" charset="-127"/>
                <a:ea typeface="나눔바른고딕 Light" pitchFamily="50" charset="-127"/>
              </a:defRPr>
            </a:lvl3pPr>
            <a:lvl4pPr>
              <a:buFontTx/>
              <a:buNone/>
              <a:defRPr sz="1200">
                <a:latin typeface="나눔바른고딕 Light" pitchFamily="50" charset="-127"/>
                <a:ea typeface="나눔바른고딕 Light" pitchFamily="50" charset="-127"/>
              </a:defRPr>
            </a:lvl4pPr>
            <a:lvl5pPr>
              <a:buFontTx/>
              <a:buNone/>
              <a:defRPr sz="1200">
                <a:latin typeface="나눔바른고딕 Light" pitchFamily="50" charset="-127"/>
                <a:ea typeface="나눔바른고딕 Light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523844" y="857251"/>
            <a:ext cx="8858312" cy="338554"/>
          </a:xfrm>
        </p:spPr>
        <p:txBody>
          <a:bodyPr>
            <a:spAutoFit/>
          </a:bodyPr>
          <a:lstStyle>
            <a:lvl1pPr marL="0" indent="0" latinLnBrk="0">
              <a:buNone/>
              <a:defRPr sz="16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523843" y="1357299"/>
            <a:ext cx="8858313" cy="582059"/>
          </a:xfrm>
        </p:spPr>
        <p:txBody>
          <a:bodyPr>
            <a:normAutofit/>
          </a:bodyPr>
          <a:lstStyle>
            <a:lvl1pPr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Rectangle 133">
            <a:extLst>
              <a:ext uri="{FF2B5EF4-FFF2-40B4-BE49-F238E27FC236}">
                <a16:creationId xmlns:a16="http://schemas.microsoft.com/office/drawing/2014/main" id="{0C7AD928-B852-4ACC-8EC3-0A5AADB75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787" y="6619412"/>
            <a:ext cx="860425" cy="2232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118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131796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523844" y="857251"/>
            <a:ext cx="8858312" cy="338554"/>
          </a:xfrm>
        </p:spPr>
        <p:txBody>
          <a:bodyPr>
            <a:spAutoFit/>
          </a:bodyPr>
          <a:lstStyle>
            <a:lvl1pPr marL="0" indent="0" latinLnBrk="0">
              <a:buNone/>
              <a:defRPr sz="16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523843" y="1357299"/>
            <a:ext cx="8858313" cy="582059"/>
          </a:xfrm>
        </p:spPr>
        <p:txBody>
          <a:bodyPr>
            <a:normAutofit/>
          </a:bodyPr>
          <a:lstStyle>
            <a:lvl1pPr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Rectangle 133">
            <a:extLst>
              <a:ext uri="{FF2B5EF4-FFF2-40B4-BE49-F238E27FC236}">
                <a16:creationId xmlns:a16="http://schemas.microsoft.com/office/drawing/2014/main" id="{366BBEE3-7C8C-4840-9FC6-2ACB026D75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787" y="6619412"/>
            <a:ext cx="860425" cy="2232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700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131796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523844" y="857251"/>
            <a:ext cx="8858312" cy="500063"/>
          </a:xfrm>
        </p:spPr>
        <p:txBody>
          <a:bodyPr>
            <a:normAutofit/>
          </a:bodyPr>
          <a:lstStyle>
            <a:lvl1pPr>
              <a:buNone/>
              <a:defRPr sz="18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그림 개체 틀 13"/>
          <p:cNvSpPr>
            <a:spLocks noGrp="1"/>
          </p:cNvSpPr>
          <p:nvPr>
            <p:ph type="pic" sz="quarter" idx="15"/>
          </p:nvPr>
        </p:nvSpPr>
        <p:spPr>
          <a:xfrm>
            <a:off x="523875" y="1500188"/>
            <a:ext cx="4429125" cy="4714894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5024438" y="1500188"/>
            <a:ext cx="4357687" cy="4714894"/>
          </a:xfrm>
          <a:ln w="952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400">
                <a:latin typeface="나눔바른고딕 Light" pitchFamily="50" charset="-127"/>
                <a:ea typeface="나눔바른고딕 Light" pitchFamily="50" charset="-127"/>
              </a:defRPr>
            </a:lvl1pPr>
            <a:lvl2pPr>
              <a:defRPr sz="1200">
                <a:latin typeface="나눔바른고딕 Light" pitchFamily="50" charset="-127"/>
                <a:ea typeface="나눔바른고딕 Light" pitchFamily="50" charset="-127"/>
              </a:defRPr>
            </a:lvl2pPr>
            <a:lvl3pPr>
              <a:defRPr sz="1200">
                <a:latin typeface="나눔바른고딕 Light" pitchFamily="50" charset="-127"/>
                <a:ea typeface="나눔바른고딕 Light" pitchFamily="50" charset="-127"/>
              </a:defRPr>
            </a:lvl3pPr>
            <a:lvl4pPr>
              <a:defRPr sz="1200">
                <a:latin typeface="나눔바른고딕 Light" pitchFamily="50" charset="-127"/>
                <a:ea typeface="나눔바른고딕 Light" pitchFamily="50" charset="-127"/>
              </a:defRPr>
            </a:lvl4pPr>
            <a:lvl5pPr>
              <a:defRPr sz="1200">
                <a:latin typeface="나눔바른고딕 Light" pitchFamily="50" charset="-127"/>
                <a:ea typeface="나눔바른고딕 Light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Rectangle 133">
            <a:extLst>
              <a:ext uri="{FF2B5EF4-FFF2-40B4-BE49-F238E27FC236}">
                <a16:creationId xmlns:a16="http://schemas.microsoft.com/office/drawing/2014/main" id="{D4980016-B88C-4E6A-9AEA-0CEC29AA09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787" y="6619412"/>
            <a:ext cx="860425" cy="2232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804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131796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523844" y="857251"/>
            <a:ext cx="8858312" cy="500063"/>
          </a:xfrm>
        </p:spPr>
        <p:txBody>
          <a:bodyPr>
            <a:normAutofit/>
          </a:bodyPr>
          <a:lstStyle>
            <a:lvl1pPr>
              <a:buNone/>
              <a:defRPr sz="18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5024438" y="1500188"/>
            <a:ext cx="4357687" cy="4714894"/>
          </a:xfrm>
          <a:ln w="952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400">
                <a:latin typeface="나눔바른고딕 Light" pitchFamily="50" charset="-127"/>
                <a:ea typeface="나눔바른고딕 Light" pitchFamily="50" charset="-127"/>
              </a:defRPr>
            </a:lvl1pPr>
            <a:lvl2pPr>
              <a:defRPr sz="1200">
                <a:latin typeface="나눔바른고딕 Light" pitchFamily="50" charset="-127"/>
                <a:ea typeface="나눔바른고딕 Light" pitchFamily="50" charset="-127"/>
              </a:defRPr>
            </a:lvl2pPr>
            <a:lvl3pPr>
              <a:defRPr sz="1200">
                <a:latin typeface="나눔바른고딕 Light" pitchFamily="50" charset="-127"/>
                <a:ea typeface="나눔바른고딕 Light" pitchFamily="50" charset="-127"/>
              </a:defRPr>
            </a:lvl3pPr>
            <a:lvl4pPr>
              <a:defRPr sz="1200">
                <a:latin typeface="나눔바른고딕 Light" pitchFamily="50" charset="-127"/>
                <a:ea typeface="나눔바른고딕 Light" pitchFamily="50" charset="-127"/>
              </a:defRPr>
            </a:lvl4pPr>
            <a:lvl5pPr>
              <a:defRPr sz="1200">
                <a:latin typeface="나눔바른고딕 Light" pitchFamily="50" charset="-127"/>
                <a:ea typeface="나눔바른고딕 Light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15"/>
          <p:cNvSpPr>
            <a:spLocks noGrp="1"/>
          </p:cNvSpPr>
          <p:nvPr>
            <p:ph type="body" sz="quarter" idx="17"/>
          </p:nvPr>
        </p:nvSpPr>
        <p:spPr>
          <a:xfrm>
            <a:off x="533401" y="1500188"/>
            <a:ext cx="4357687" cy="4714894"/>
          </a:xfrm>
          <a:ln w="952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400">
                <a:latin typeface="나눔바른고딕 Light" pitchFamily="50" charset="-127"/>
                <a:ea typeface="나눔바른고딕 Light" pitchFamily="50" charset="-127"/>
              </a:defRPr>
            </a:lvl1pPr>
            <a:lvl2pPr>
              <a:defRPr sz="1200">
                <a:latin typeface="나눔바른고딕 Light" pitchFamily="50" charset="-127"/>
                <a:ea typeface="나눔바른고딕 Light" pitchFamily="50" charset="-127"/>
              </a:defRPr>
            </a:lvl2pPr>
            <a:lvl3pPr>
              <a:defRPr sz="1200">
                <a:latin typeface="나눔바른고딕 Light" pitchFamily="50" charset="-127"/>
                <a:ea typeface="나눔바른고딕 Light" pitchFamily="50" charset="-127"/>
              </a:defRPr>
            </a:lvl3pPr>
            <a:lvl4pPr>
              <a:defRPr sz="1200">
                <a:latin typeface="나눔바른고딕 Light" pitchFamily="50" charset="-127"/>
                <a:ea typeface="나눔바른고딕 Light" pitchFamily="50" charset="-127"/>
              </a:defRPr>
            </a:lvl4pPr>
            <a:lvl5pPr>
              <a:defRPr sz="1200">
                <a:latin typeface="나눔바른고딕 Light" pitchFamily="50" charset="-127"/>
                <a:ea typeface="나눔바른고딕 Light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Rectangle 133">
            <a:extLst>
              <a:ext uri="{FF2B5EF4-FFF2-40B4-BE49-F238E27FC236}">
                <a16:creationId xmlns:a16="http://schemas.microsoft.com/office/drawing/2014/main" id="{8D2A2E8E-7A53-4B42-BFCF-E5554A8052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787" y="6619412"/>
            <a:ext cx="860425" cy="2232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6380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131796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238092" y="857251"/>
            <a:ext cx="9429816" cy="500063"/>
          </a:xfrm>
        </p:spPr>
        <p:txBody>
          <a:bodyPr>
            <a:normAutofit/>
          </a:bodyPr>
          <a:lstStyle>
            <a:lvl1pPr>
              <a:buNone/>
              <a:tabLst>
                <a:tab pos="806450" algn="l"/>
              </a:tabLst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Rectangle 133">
            <a:extLst>
              <a:ext uri="{FF2B5EF4-FFF2-40B4-BE49-F238E27FC236}">
                <a16:creationId xmlns:a16="http://schemas.microsoft.com/office/drawing/2014/main" id="{9F549D33-2EE3-4584-9EF8-2881D1DAE8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787" y="6619412"/>
            <a:ext cx="860425" cy="2232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4783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131796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238092" y="857251"/>
            <a:ext cx="9429816" cy="500063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Rectangle 133">
            <a:extLst>
              <a:ext uri="{FF2B5EF4-FFF2-40B4-BE49-F238E27FC236}">
                <a16:creationId xmlns:a16="http://schemas.microsoft.com/office/drawing/2014/main" id="{9F549D33-2EE3-4584-9EF8-2881D1DAE8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787" y="6619412"/>
            <a:ext cx="860425" cy="2232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4455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4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6F52-FDD0-4B62-B556-C4FB4BC99FE3}" type="datetimeFigureOut">
              <a:rPr lang="ko-KR" altLang="en-US" smtClean="0"/>
              <a:pPr/>
              <a:t>2019-01-17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9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863439" y="1993970"/>
            <a:ext cx="6914097" cy="642942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교원 </a:t>
            </a:r>
            <a:r>
              <a:rPr lang="en-US" altLang="ko-KR" sz="3000" dirty="0"/>
              <a:t>AI_BD_IM_</a:t>
            </a:r>
            <a:r>
              <a:rPr lang="ko-KR" altLang="en-US" sz="3000" dirty="0" err="1"/>
              <a:t>분석결과서및</a:t>
            </a:r>
            <a:r>
              <a:rPr lang="ko-KR" altLang="en-US" sz="3000" dirty="0"/>
              <a:t> 모델링검증결과서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41704" y="5151423"/>
            <a:ext cx="2321735" cy="1306229"/>
            <a:chOff x="500034" y="4910441"/>
            <a:chExt cx="2143140" cy="1306229"/>
          </a:xfrm>
        </p:grpSpPr>
        <p:sp>
          <p:nvSpPr>
            <p:cNvPr id="10" name="TextBox 9"/>
            <p:cNvSpPr txBox="1"/>
            <p:nvPr/>
          </p:nvSpPr>
          <p:spPr>
            <a:xfrm>
              <a:off x="500034" y="5259721"/>
              <a:ext cx="2143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나눔바른고딕" pitchFamily="50" charset="-127"/>
                  <a:ea typeface="나눔바른고딕" pitchFamily="50" charset="-127"/>
                </a:rPr>
                <a:t>문서버전 </a:t>
              </a:r>
              <a:r>
                <a:rPr lang="en-US" altLang="ko-KR" sz="1200">
                  <a:latin typeface="나눔바른고딕" pitchFamily="50" charset="-127"/>
                  <a:ea typeface="나눔바른고딕" pitchFamily="50" charset="-127"/>
                </a:rPr>
                <a:t>: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034" y="5587783"/>
              <a:ext cx="2143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나눔바른고딕" pitchFamily="50" charset="-127"/>
                  <a:ea typeface="나눔바른고딕" pitchFamily="50" charset="-127"/>
                </a:rPr>
                <a:t>수정일     </a:t>
              </a:r>
              <a:r>
                <a:rPr lang="en-US" altLang="ko-KR" sz="1200">
                  <a:latin typeface="나눔바른고딕" pitchFamily="50" charset="-127"/>
                  <a:ea typeface="나눔바른고딕" pitchFamily="50" charset="-127"/>
                </a:rPr>
                <a:t>: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5905058"/>
              <a:ext cx="2143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itchFamily="50" charset="-127"/>
                  <a:ea typeface="나눔바른고딕" pitchFamily="50" charset="-127"/>
                </a:rPr>
                <a:t>작성자     </a:t>
              </a:r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: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71472" y="5209205"/>
              <a:ext cx="1928826" cy="1007465"/>
              <a:chOff x="714348" y="5209205"/>
              <a:chExt cx="2143140" cy="1007465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714348" y="5545473"/>
                <a:ext cx="2143140" cy="1588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14348" y="5874355"/>
                <a:ext cx="2143140" cy="1588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714348" y="6215082"/>
                <a:ext cx="2143140" cy="1588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14348" y="5209205"/>
                <a:ext cx="2143140" cy="1588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00034" y="4910441"/>
              <a:ext cx="2143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itchFamily="50" charset="-127"/>
                  <a:ea typeface="나눔바른고딕" pitchFamily="50" charset="-127"/>
                </a:rPr>
                <a:t>문서번호 </a:t>
              </a:r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:</a:t>
              </a:r>
              <a:endParaRPr lang="ko-KR" altLang="en-US" sz="1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" name="부제목 3">
            <a:extLst>
              <a:ext uri="{FF2B5EF4-FFF2-40B4-BE49-F238E27FC236}">
                <a16:creationId xmlns:a16="http://schemas.microsoft.com/office/drawing/2014/main" id="{F3F5BCA8-3C4E-40A4-9857-86D6039F3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탐색적 분석 결과서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5A8B0-62B2-4805-9BC5-5E02391C2B8D}"/>
              </a:ext>
            </a:extLst>
          </p:cNvPr>
          <p:cNvSpPr txBox="1"/>
          <p:nvPr/>
        </p:nvSpPr>
        <p:spPr>
          <a:xfrm>
            <a:off x="437321" y="1509020"/>
            <a:ext cx="88583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본 장표는 </a:t>
            </a:r>
            <a:r>
              <a:rPr lang="en-US" altLang="ko-KR" sz="1100">
                <a:solidFill>
                  <a:srgbClr val="FF0000"/>
                </a:solidFill>
              </a:rPr>
              <a:t>EDA (</a:t>
            </a:r>
            <a:r>
              <a:rPr lang="ko-KR" altLang="en-US" sz="1100">
                <a:solidFill>
                  <a:srgbClr val="FF0000"/>
                </a:solidFill>
              </a:rPr>
              <a:t>탐색적 데이터 분석</a:t>
            </a:r>
            <a:r>
              <a:rPr lang="en-US" altLang="ko-KR" sz="1100">
                <a:solidFill>
                  <a:srgbClr val="FF0000"/>
                </a:solidFill>
              </a:rPr>
              <a:t>)</a:t>
            </a:r>
            <a:r>
              <a:rPr lang="ko-KR" altLang="en-US" sz="1100">
                <a:solidFill>
                  <a:srgbClr val="FF0000"/>
                </a:solidFill>
              </a:rPr>
              <a:t>의 결과를 적어주시는 </a:t>
            </a:r>
            <a:r>
              <a:rPr lang="en-US" altLang="ko-KR" sz="1100">
                <a:solidFill>
                  <a:srgbClr val="FF0000"/>
                </a:solidFill>
              </a:rPr>
              <a:t>PPT</a:t>
            </a:r>
            <a:r>
              <a:rPr lang="ko-KR" altLang="en-US" sz="1100">
                <a:solidFill>
                  <a:srgbClr val="FF0000"/>
                </a:solidFill>
              </a:rPr>
              <a:t>입니다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</a:p>
          <a:p>
            <a:endParaRPr lang="en-US" altLang="ko-KR" sz="1100">
              <a:solidFill>
                <a:srgbClr val="FF0000"/>
              </a:solidFill>
            </a:endParaRPr>
          </a:p>
          <a:p>
            <a:r>
              <a:rPr lang="ko-KR" altLang="en-US" sz="1100">
                <a:solidFill>
                  <a:srgbClr val="FF0000"/>
                </a:solidFill>
              </a:rPr>
              <a:t>데이터를 분석할 때 </a:t>
            </a:r>
            <a:r>
              <a:rPr lang="en-US" altLang="ko-KR" sz="1100">
                <a:solidFill>
                  <a:srgbClr val="FF0000"/>
                </a:solidFill>
              </a:rPr>
              <a:t>EDA </a:t>
            </a:r>
            <a:r>
              <a:rPr lang="ko-KR" altLang="en-US" sz="1100">
                <a:solidFill>
                  <a:srgbClr val="FF0000"/>
                </a:solidFill>
              </a:rPr>
              <a:t>처리 없이 분석하기란 불가능에 가깝습니다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</a:p>
          <a:p>
            <a:endParaRPr lang="en-US" altLang="ko-KR" sz="1100">
              <a:solidFill>
                <a:srgbClr val="FF0000"/>
              </a:solidFill>
            </a:endParaRPr>
          </a:p>
          <a:p>
            <a:r>
              <a:rPr lang="ko-KR" altLang="en-US" sz="1100">
                <a:solidFill>
                  <a:srgbClr val="FF0000"/>
                </a:solidFill>
              </a:rPr>
              <a:t>어떻게든 </a:t>
            </a:r>
            <a:r>
              <a:rPr lang="en-US" altLang="ko-KR" sz="1100">
                <a:solidFill>
                  <a:srgbClr val="FF0000"/>
                </a:solidFill>
              </a:rPr>
              <a:t>EDA</a:t>
            </a:r>
            <a:r>
              <a:rPr lang="ko-KR" altLang="en-US" sz="1100">
                <a:solidFill>
                  <a:srgbClr val="FF0000"/>
                </a:solidFill>
              </a:rPr>
              <a:t>를 해야 하기 때문에 </a:t>
            </a:r>
            <a:r>
              <a:rPr lang="en-US" altLang="ko-KR" sz="1100">
                <a:solidFill>
                  <a:srgbClr val="FF0000"/>
                </a:solidFill>
              </a:rPr>
              <a:t>EDA </a:t>
            </a:r>
            <a:r>
              <a:rPr lang="ko-KR" altLang="en-US" sz="1100">
                <a:solidFill>
                  <a:srgbClr val="FF0000"/>
                </a:solidFill>
              </a:rPr>
              <a:t>절차에 따라서 해당 내용을 적어주시면 됩니다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</a:p>
          <a:p>
            <a:endParaRPr lang="en-US" altLang="ko-KR" sz="1100">
              <a:solidFill>
                <a:srgbClr val="FF0000"/>
              </a:solidFill>
            </a:endParaRPr>
          </a:p>
          <a:p>
            <a:r>
              <a:rPr lang="ko-KR" altLang="en-US" sz="1100">
                <a:solidFill>
                  <a:srgbClr val="FF0000"/>
                </a:solidFill>
              </a:rPr>
              <a:t>아래 장표들은 예시입니다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4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9BABF-3723-4EC3-9777-F4FE961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수학의 달인 데이터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B29BE-E2CC-4A7E-988F-5C3BED2096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분석 데이터 컬럼정보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B5CA9A-BDD6-4682-816B-8580D318B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+mn-ea"/>
              </a:rPr>
              <a:t>여기에는 간략하게 전체 데이터 성격을 적어주세요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. </a:t>
            </a:r>
          </a:p>
          <a:p>
            <a:r>
              <a:rPr lang="ko-KR" altLang="en-US">
                <a:solidFill>
                  <a:srgbClr val="FF0000"/>
                </a:solidFill>
                <a:latin typeface="+mn-ea"/>
              </a:rPr>
              <a:t>부동산 관련 테이블 이며 아파트 테이블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건물 테이블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…..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이런 데이터가 존재한다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. 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3A0D59-9BAD-471C-A7B8-E302CA6C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85531"/>
              </p:ext>
            </p:extLst>
          </p:nvPr>
        </p:nvGraphicFramePr>
        <p:xfrm>
          <a:off x="523875" y="2133600"/>
          <a:ext cx="3012955" cy="4067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880">
                  <a:extLst>
                    <a:ext uri="{9D8B030D-6E8A-4147-A177-3AD203B41FA5}">
                      <a16:colId xmlns:a16="http://schemas.microsoft.com/office/drawing/2014/main" val="3795454805"/>
                    </a:ext>
                  </a:extLst>
                </a:gridCol>
                <a:gridCol w="1158829">
                  <a:extLst>
                    <a:ext uri="{9D8B030D-6E8A-4147-A177-3AD203B41FA5}">
                      <a16:colId xmlns:a16="http://schemas.microsoft.com/office/drawing/2014/main" val="2835211302"/>
                    </a:ext>
                  </a:extLst>
                </a:gridCol>
                <a:gridCol w="1285246">
                  <a:extLst>
                    <a:ext uri="{9D8B030D-6E8A-4147-A177-3AD203B41FA5}">
                      <a16:colId xmlns:a16="http://schemas.microsoft.com/office/drawing/2014/main" val="2267790418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컬럼명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15972"/>
                  </a:ext>
                </a:extLst>
              </a:tr>
              <a:tr h="176834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유형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pb_id</a:t>
                      </a: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246205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409550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284080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032990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119859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052104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725923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3487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75985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298805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227232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60693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223296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144465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587370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77471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885965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728917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71912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181542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74762"/>
                  </a:ext>
                </a:extLst>
              </a:tr>
              <a:tr h="176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7449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3C61DB-5E1B-4D90-B156-0583B70C9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60325"/>
              </p:ext>
            </p:extLst>
          </p:nvPr>
        </p:nvGraphicFramePr>
        <p:xfrm>
          <a:off x="3723631" y="2133600"/>
          <a:ext cx="2458736" cy="1795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095">
                  <a:extLst>
                    <a:ext uri="{9D8B030D-6E8A-4147-A177-3AD203B41FA5}">
                      <a16:colId xmlns:a16="http://schemas.microsoft.com/office/drawing/2014/main" val="2106345499"/>
                    </a:ext>
                  </a:extLst>
                </a:gridCol>
                <a:gridCol w="1115343">
                  <a:extLst>
                    <a:ext uri="{9D8B030D-6E8A-4147-A177-3AD203B41FA5}">
                      <a16:colId xmlns:a16="http://schemas.microsoft.com/office/drawing/2014/main" val="3208635429"/>
                    </a:ext>
                  </a:extLst>
                </a:gridCol>
                <a:gridCol w="825298">
                  <a:extLst>
                    <a:ext uri="{9D8B030D-6E8A-4147-A177-3AD203B41FA5}">
                      <a16:colId xmlns:a16="http://schemas.microsoft.com/office/drawing/2014/main" val="2413833987"/>
                    </a:ext>
                  </a:extLst>
                </a:gridCol>
              </a:tblGrid>
              <a:tr h="16323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컬럼명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62350"/>
                  </a:ext>
                </a:extLst>
              </a:tr>
              <a:tr h="16323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기초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pb_id</a:t>
                      </a: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문항번호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117739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57545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95501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45930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195844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57490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395306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28298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890760"/>
                  </a:ext>
                </a:extLst>
              </a:tr>
              <a:tr h="16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8866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E29B6A-3CF1-4051-BBF8-2B556D92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55928"/>
              </p:ext>
            </p:extLst>
          </p:nvPr>
        </p:nvGraphicFramePr>
        <p:xfrm>
          <a:off x="6530196" y="2133600"/>
          <a:ext cx="2851929" cy="3714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0332">
                  <a:extLst>
                    <a:ext uri="{9D8B030D-6E8A-4147-A177-3AD203B41FA5}">
                      <a16:colId xmlns:a16="http://schemas.microsoft.com/office/drawing/2014/main" val="3251048885"/>
                    </a:ext>
                  </a:extLst>
                </a:gridCol>
                <a:gridCol w="1063981">
                  <a:extLst>
                    <a:ext uri="{9D8B030D-6E8A-4147-A177-3AD203B41FA5}">
                      <a16:colId xmlns:a16="http://schemas.microsoft.com/office/drawing/2014/main" val="3837782918"/>
                    </a:ext>
                  </a:extLst>
                </a:gridCol>
                <a:gridCol w="1287616">
                  <a:extLst>
                    <a:ext uri="{9D8B030D-6E8A-4147-A177-3AD203B41FA5}">
                      <a16:colId xmlns:a16="http://schemas.microsoft.com/office/drawing/2014/main" val="3787740433"/>
                    </a:ext>
                  </a:extLst>
                </a:gridCol>
              </a:tblGrid>
              <a:tr h="19551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컬럼명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42078"/>
                  </a:ext>
                </a:extLst>
              </a:tr>
              <a:tr h="195513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 문항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pb_id</a:t>
                      </a: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문항번호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24161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792745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237003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124683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694605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187656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570743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07109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285244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396809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949883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268464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295086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274097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228910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86219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407329"/>
                  </a:ext>
                </a:extLst>
              </a:tr>
              <a:tr h="19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5" marR="7305" marT="730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6891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598C71-CAA2-42D6-858F-6EFBFCF7C2A2}"/>
              </a:ext>
            </a:extLst>
          </p:cNvPr>
          <p:cNvSpPr txBox="1"/>
          <p:nvPr/>
        </p:nvSpPr>
        <p:spPr>
          <a:xfrm>
            <a:off x="318052" y="131796"/>
            <a:ext cx="88583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본 장표는 분석 데이터를 대상으로 탐색적 자료 분석</a:t>
            </a:r>
            <a:r>
              <a:rPr lang="en-US" altLang="ko-KR" sz="1100">
                <a:solidFill>
                  <a:srgbClr val="FF0000"/>
                </a:solidFill>
              </a:rPr>
              <a:t>(EDA)</a:t>
            </a:r>
            <a:r>
              <a:rPr lang="ko-KR" altLang="en-US" sz="1100">
                <a:solidFill>
                  <a:srgbClr val="FF0000"/>
                </a:solidFill>
              </a:rPr>
              <a:t>를 하면서 데이터에 대한 정보를 적어주세요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100">
                <a:solidFill>
                  <a:srgbClr val="FF0000"/>
                </a:solidFill>
              </a:rPr>
              <a:t>아래는 예시입니다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  <a:r>
              <a:rPr lang="ko-KR" altLang="en-US" sz="1100">
                <a:solidFill>
                  <a:srgbClr val="FF0000"/>
                </a:solidFill>
              </a:rPr>
              <a:t>먼저 분석할 데이터의 컬럼 정보를 나열합니다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  <a:r>
              <a:rPr lang="ko-KR" altLang="en-US" sz="1100">
                <a:solidFill>
                  <a:srgbClr val="FF0000"/>
                </a:solidFill>
              </a:rPr>
              <a:t>현재 테이블은 어떤 것들이 있으며</a:t>
            </a:r>
            <a:r>
              <a:rPr lang="en-US" altLang="ko-KR" sz="1100">
                <a:solidFill>
                  <a:srgbClr val="FF0000"/>
                </a:solidFill>
              </a:rPr>
              <a:t>, </a:t>
            </a:r>
            <a:r>
              <a:rPr lang="ko-KR" altLang="en-US" sz="1100">
                <a:solidFill>
                  <a:srgbClr val="FF0000"/>
                </a:solidFill>
              </a:rPr>
              <a:t>그 컬럼의 성격들은 무엇이다라고 </a:t>
            </a:r>
            <a:endParaRPr lang="en-US" altLang="ko-KR" sz="1100">
              <a:solidFill>
                <a:srgbClr val="FF0000"/>
              </a:solidFill>
            </a:endParaRPr>
          </a:p>
          <a:p>
            <a:r>
              <a:rPr lang="ko-KR" altLang="en-US" sz="1100">
                <a:solidFill>
                  <a:srgbClr val="FF0000"/>
                </a:solidFill>
              </a:rPr>
              <a:t>적었습니다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898E53-CC00-4ACC-8493-F1416E53FBF1}"/>
              </a:ext>
            </a:extLst>
          </p:cNvPr>
          <p:cNvSpPr/>
          <p:nvPr/>
        </p:nvSpPr>
        <p:spPr>
          <a:xfrm rot="19417680">
            <a:off x="6360137" y="4991929"/>
            <a:ext cx="3267986" cy="50004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6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endParaRPr lang="ko-KR" altLang="en-US" sz="16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0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F5281-856C-4EF3-946E-513B197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수학의 달인 데이터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0D02C-06CF-4D3F-9D2A-7EFF3CA3F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기술통계분석 </a:t>
            </a:r>
            <a:r>
              <a:rPr lang="ko-KR" altLang="en-US" dirty="0"/>
              <a:t>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571831-FCDA-4F8A-8AA6-9B41784BC1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3843" y="1357299"/>
            <a:ext cx="8858313" cy="582059"/>
          </a:xfrm>
        </p:spPr>
        <p:txBody>
          <a:bodyPr>
            <a:noAutofit/>
          </a:bodyPr>
          <a:lstStyle/>
          <a:p>
            <a:pPr marL="0" indent="0"/>
            <a:r>
              <a:rPr lang="ko-KR" altLang="en-US" sz="1500">
                <a:solidFill>
                  <a:srgbClr val="FF0000"/>
                </a:solidFill>
                <a:latin typeface="+mn-ea"/>
              </a:rPr>
              <a:t>데이터에 대한 기술 통계의 값을 설명해주세요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아래는 예시이니 아래 표는 크게 신경 안쓰셔도 됩니다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테이블이 많다면 해당 장표는 많아지겠죠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… </a:t>
            </a:r>
            <a:endParaRPr lang="en-US" altLang="ko-KR" sz="15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2ABF7E2-B878-4FDD-8AF4-1EE1AA3BC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77598"/>
              </p:ext>
            </p:extLst>
          </p:nvPr>
        </p:nvGraphicFramePr>
        <p:xfrm>
          <a:off x="537564" y="3857391"/>
          <a:ext cx="4163025" cy="2379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675">
                  <a:extLst>
                    <a:ext uri="{9D8B030D-6E8A-4147-A177-3AD203B41FA5}">
                      <a16:colId xmlns:a16="http://schemas.microsoft.com/office/drawing/2014/main" val="2427955762"/>
                    </a:ext>
                  </a:extLst>
                </a:gridCol>
                <a:gridCol w="1387675">
                  <a:extLst>
                    <a:ext uri="{9D8B030D-6E8A-4147-A177-3AD203B41FA5}">
                      <a16:colId xmlns:a16="http://schemas.microsoft.com/office/drawing/2014/main" val="3374771847"/>
                    </a:ext>
                  </a:extLst>
                </a:gridCol>
                <a:gridCol w="1387675">
                  <a:extLst>
                    <a:ext uri="{9D8B030D-6E8A-4147-A177-3AD203B41FA5}">
                      <a16:colId xmlns:a16="http://schemas.microsoft.com/office/drawing/2014/main" val="1983032392"/>
                    </a:ext>
                  </a:extLst>
                </a:gridCol>
              </a:tblGrid>
              <a:tr h="187884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6032"/>
                  </a:ext>
                </a:extLst>
              </a:tr>
              <a:tr h="20642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717761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804675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783631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2455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40284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73610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232573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70775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678738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841680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57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28193F-5D14-464B-9059-931B0B181BFA}"/>
              </a:ext>
            </a:extLst>
          </p:cNvPr>
          <p:cNvSpPr txBox="1"/>
          <p:nvPr/>
        </p:nvSpPr>
        <p:spPr>
          <a:xfrm>
            <a:off x="454130" y="3602878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[xx</a:t>
            </a:r>
            <a:r>
              <a:rPr lang="ko-KR" altLang="en-US" sz="1100"/>
              <a:t> 이력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C401B-0DD6-4EF5-93C1-8A9DF71C3145}"/>
              </a:ext>
            </a:extLst>
          </p:cNvPr>
          <p:cNvSpPr txBox="1"/>
          <p:nvPr/>
        </p:nvSpPr>
        <p:spPr>
          <a:xfrm>
            <a:off x="523843" y="2140482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[xxx</a:t>
            </a:r>
            <a:r>
              <a:rPr lang="ko-KR" altLang="en-US" sz="1100"/>
              <a:t> </a:t>
            </a:r>
            <a:r>
              <a:rPr lang="ko-KR" altLang="en-US" sz="1100" dirty="0"/>
              <a:t>별 </a:t>
            </a:r>
            <a:r>
              <a:rPr lang="ko-KR" altLang="en-US" sz="1100" dirty="0" err="1"/>
              <a:t>기술통계량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9834556-A8F2-409F-A29F-1A6B4AF5C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75421"/>
              </p:ext>
            </p:extLst>
          </p:nvPr>
        </p:nvGraphicFramePr>
        <p:xfrm>
          <a:off x="537565" y="2409311"/>
          <a:ext cx="4163025" cy="76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885">
                  <a:extLst>
                    <a:ext uri="{9D8B030D-6E8A-4147-A177-3AD203B41FA5}">
                      <a16:colId xmlns:a16="http://schemas.microsoft.com/office/drawing/2014/main" val="2410541952"/>
                    </a:ext>
                  </a:extLst>
                </a:gridCol>
                <a:gridCol w="746628">
                  <a:extLst>
                    <a:ext uri="{9D8B030D-6E8A-4147-A177-3AD203B41FA5}">
                      <a16:colId xmlns:a16="http://schemas.microsoft.com/office/drawing/2014/main" val="206042461"/>
                    </a:ext>
                  </a:extLst>
                </a:gridCol>
                <a:gridCol w="746628">
                  <a:extLst>
                    <a:ext uri="{9D8B030D-6E8A-4147-A177-3AD203B41FA5}">
                      <a16:colId xmlns:a16="http://schemas.microsoft.com/office/drawing/2014/main" val="924726830"/>
                    </a:ext>
                  </a:extLst>
                </a:gridCol>
                <a:gridCol w="746628">
                  <a:extLst>
                    <a:ext uri="{9D8B030D-6E8A-4147-A177-3AD203B41FA5}">
                      <a16:colId xmlns:a16="http://schemas.microsoft.com/office/drawing/2014/main" val="2708842180"/>
                    </a:ext>
                  </a:extLst>
                </a:gridCol>
                <a:gridCol w="746628">
                  <a:extLst>
                    <a:ext uri="{9D8B030D-6E8A-4147-A177-3AD203B41FA5}">
                      <a16:colId xmlns:a16="http://schemas.microsoft.com/office/drawing/2014/main" val="1040631805"/>
                    </a:ext>
                  </a:extLst>
                </a:gridCol>
                <a:gridCol w="746628">
                  <a:extLst>
                    <a:ext uri="{9D8B030D-6E8A-4147-A177-3AD203B41FA5}">
                      <a16:colId xmlns:a16="http://schemas.microsoft.com/office/drawing/2014/main" val="76148278"/>
                    </a:ext>
                  </a:extLst>
                </a:gridCol>
              </a:tblGrid>
              <a:tr h="19925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751054"/>
                  </a:ext>
                </a:extLst>
              </a:tr>
              <a:tr h="18854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54739"/>
                  </a:ext>
                </a:extLst>
              </a:tr>
              <a:tr h="18854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60919"/>
                  </a:ext>
                </a:extLst>
              </a:tr>
              <a:tr h="18854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6992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046EF7-0331-4AB9-9A63-568D1B9A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83647"/>
              </p:ext>
            </p:extLst>
          </p:nvPr>
        </p:nvGraphicFramePr>
        <p:xfrm>
          <a:off x="5205407" y="2409311"/>
          <a:ext cx="4163028" cy="3475434"/>
        </p:xfrm>
        <a:graphic>
          <a:graphicData uri="http://schemas.openxmlformats.org/drawingml/2006/table">
            <a:tbl>
              <a:tblPr/>
              <a:tblGrid>
                <a:gridCol w="428849">
                  <a:extLst>
                    <a:ext uri="{9D8B030D-6E8A-4147-A177-3AD203B41FA5}">
                      <a16:colId xmlns:a16="http://schemas.microsoft.com/office/drawing/2014/main" val="2104733385"/>
                    </a:ext>
                  </a:extLst>
                </a:gridCol>
                <a:gridCol w="958827">
                  <a:extLst>
                    <a:ext uri="{9D8B030D-6E8A-4147-A177-3AD203B41FA5}">
                      <a16:colId xmlns:a16="http://schemas.microsoft.com/office/drawing/2014/main" val="2237947523"/>
                    </a:ext>
                  </a:extLst>
                </a:gridCol>
                <a:gridCol w="559155">
                  <a:extLst>
                    <a:ext uri="{9D8B030D-6E8A-4147-A177-3AD203B41FA5}">
                      <a16:colId xmlns:a16="http://schemas.microsoft.com/office/drawing/2014/main" val="1336832133"/>
                    </a:ext>
                  </a:extLst>
                </a:gridCol>
                <a:gridCol w="500941">
                  <a:extLst>
                    <a:ext uri="{9D8B030D-6E8A-4147-A177-3AD203B41FA5}">
                      <a16:colId xmlns:a16="http://schemas.microsoft.com/office/drawing/2014/main" val="509147449"/>
                    </a:ext>
                  </a:extLst>
                </a:gridCol>
                <a:gridCol w="1095469">
                  <a:extLst>
                    <a:ext uri="{9D8B030D-6E8A-4147-A177-3AD203B41FA5}">
                      <a16:colId xmlns:a16="http://schemas.microsoft.com/office/drawing/2014/main" val="1972290865"/>
                    </a:ext>
                  </a:extLst>
                </a:gridCol>
                <a:gridCol w="619787">
                  <a:extLst>
                    <a:ext uri="{9D8B030D-6E8A-4147-A177-3AD203B41FA5}">
                      <a16:colId xmlns:a16="http://schemas.microsoft.com/office/drawing/2014/main" val="335671745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2967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947322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833413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602710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419906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164193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02825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74964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71668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609726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61537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40363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849501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289490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609804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82193"/>
                  </a:ext>
                </a:extLst>
              </a:tr>
              <a:tr h="174430">
                <a:tc rowSpan="2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648240"/>
                  </a:ext>
                </a:extLst>
              </a:tr>
              <a:tr h="1744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5977" marR="5977" marT="597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0951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E28C81-BE84-4749-8B75-93F7B978E55C}"/>
              </a:ext>
            </a:extLst>
          </p:cNvPr>
          <p:cNvSpPr/>
          <p:nvPr/>
        </p:nvSpPr>
        <p:spPr>
          <a:xfrm>
            <a:off x="8683089" y="5978714"/>
            <a:ext cx="700410" cy="188424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0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데이터확보</a:t>
            </a:r>
            <a:endParaRPr lang="en-US" sz="10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DCDDC-5642-4BB5-BF83-8262D1FAF522}"/>
              </a:ext>
            </a:extLst>
          </p:cNvPr>
          <p:cNvSpPr txBox="1"/>
          <p:nvPr/>
        </p:nvSpPr>
        <p:spPr>
          <a:xfrm>
            <a:off x="5205407" y="2147701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[</a:t>
            </a:r>
            <a:r>
              <a:rPr lang="ko-KR" altLang="en-US" sz="1100"/>
              <a:t>신상과 </a:t>
            </a:r>
            <a:r>
              <a:rPr lang="ko-KR" altLang="en-US" sz="1100" dirty="0"/>
              <a:t>맵핑 </a:t>
            </a:r>
            <a:r>
              <a:rPr lang="ko-KR" altLang="en-US" sz="1100"/>
              <a:t>되는 상품</a:t>
            </a:r>
            <a:r>
              <a:rPr lang="en-US" altLang="ko-KR" sz="1100"/>
              <a:t>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3410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F5281-856C-4EF3-946E-513B197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수학의 달인 데이터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0D02C-06CF-4D3F-9D2A-7EFF3CA3F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기술통계분석 </a:t>
            </a:r>
            <a:r>
              <a:rPr lang="ko-KR" altLang="en-US" dirty="0"/>
              <a:t>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571831-FCDA-4F8A-8AA6-9B41784BC1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3843" y="1357299"/>
            <a:ext cx="8858313" cy="582059"/>
          </a:xfrm>
        </p:spPr>
        <p:txBody>
          <a:bodyPr>
            <a:noAutofit/>
          </a:bodyPr>
          <a:lstStyle/>
          <a:p>
            <a:pPr marL="0" indent="0"/>
            <a:r>
              <a:rPr lang="ko-KR" altLang="en-US" sz="1500">
                <a:solidFill>
                  <a:srgbClr val="FF0000"/>
                </a:solidFill>
                <a:latin typeface="+mn-ea"/>
              </a:rPr>
              <a:t>데이터에 대한 기술 통계의 값을 설명해주세요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아래는 예시이니 아래 표는 크게 신경 안쓰셔도 됩니다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테이블이 많다면 해당 장표는 많아지겠죠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… </a:t>
            </a:r>
            <a:endParaRPr lang="en-US" altLang="ko-KR" sz="15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22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F5281-856C-4EF3-946E-513B197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수학의 달인 데이터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0D02C-06CF-4D3F-9D2A-7EFF3CA3F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기술통계분석 </a:t>
            </a:r>
            <a:r>
              <a:rPr lang="ko-KR" altLang="en-US" dirty="0"/>
              <a:t>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571831-FCDA-4F8A-8AA6-9B41784BC1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216" y="1224002"/>
            <a:ext cx="8961801" cy="867191"/>
          </a:xfrm>
        </p:spPr>
        <p:txBody>
          <a:bodyPr>
            <a:no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+mn-ea"/>
              </a:rPr>
              <a:t>이제 데이터를 시각적으로 보여주세요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데이터의 분포도 보여주시고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, </a:t>
            </a:r>
          </a:p>
          <a:p>
            <a:r>
              <a:rPr lang="en-US" altLang="ko-KR" sz="150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분석 할려는 데이터를 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Scatter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로 그려보니 이렇게 나왔고 </a:t>
            </a:r>
            <a:endParaRPr lang="en-US" altLang="ko-KR" sz="150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500">
                <a:solidFill>
                  <a:srgbClr val="FF0000"/>
                </a:solidFill>
                <a:latin typeface="+mn-ea"/>
              </a:rPr>
              <a:t>우린 이렇게 생각했다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시계열 데이터면 시계열 그래프를 그려보고 데이터 형태가 이렇게 생겼고</a:t>
            </a:r>
            <a:endParaRPr lang="en-US" altLang="ko-KR" sz="150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500">
                <a:solidFill>
                  <a:srgbClr val="FF0000"/>
                </a:solidFill>
                <a:latin typeface="+mn-ea"/>
              </a:rPr>
              <a:t>그래서  이런 모형을 적용해 보겠다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 </a:t>
            </a:r>
            <a:endParaRPr lang="en-US" altLang="ko-KR" sz="15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290" name="Picture 2" descr="EDAfig0">
            <a:extLst>
              <a:ext uri="{FF2B5EF4-FFF2-40B4-BE49-F238E27FC236}">
                <a16:creationId xmlns:a16="http://schemas.microsoft.com/office/drawing/2014/main" id="{B0F77056-4085-4C5C-BEDF-EECFA616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3" y="2555585"/>
            <a:ext cx="4082994" cy="408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EDAfig5">
            <a:extLst>
              <a:ext uri="{FF2B5EF4-FFF2-40B4-BE49-F238E27FC236}">
                <a16:creationId xmlns:a16="http://schemas.microsoft.com/office/drawing/2014/main" id="{D1D38034-0E7B-4CC8-A415-46AE87B9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7" y="3964513"/>
            <a:ext cx="4572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4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F5281-856C-4EF3-946E-513B197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수학의 달인 데이터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0D02C-06CF-4D3F-9D2A-7EFF3CA3F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기술통계분석 </a:t>
            </a:r>
            <a:r>
              <a:rPr lang="ko-KR" altLang="en-US" dirty="0"/>
              <a:t>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571831-FCDA-4F8A-8AA6-9B41784BC1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3843" y="1357299"/>
            <a:ext cx="8961801" cy="582059"/>
          </a:xfrm>
        </p:spPr>
        <p:txBody>
          <a:bodyPr>
            <a:no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+mn-ea"/>
              </a:rPr>
              <a:t>기술 통계를 하다보면 결측치 데이터가 있기 마련인데 지금 어떤 문제였고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어떻게 처리했다라고 적어주세요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>
                <a:solidFill>
                  <a:srgbClr val="FF0000"/>
                </a:solidFill>
                <a:latin typeface="+mn-ea"/>
              </a:rPr>
              <a:t>그리고 결과를 적어주세요</a:t>
            </a:r>
            <a:endParaRPr lang="en-US" altLang="ko-KR" sz="15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B7A564-3386-417F-9B94-164201B43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군집분석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9FFD0-0597-455A-8476-B69223E59A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3843" y="1161397"/>
            <a:ext cx="8858313" cy="582059"/>
          </a:xfrm>
        </p:spPr>
        <p:txBody>
          <a:bodyPr>
            <a:noAutofit/>
          </a:bodyPr>
          <a:lstStyle/>
          <a:p>
            <a:r>
              <a:rPr lang="ko-KR" altLang="en-US" sz="1500" dirty="0"/>
              <a:t>그룹</a:t>
            </a:r>
            <a:r>
              <a:rPr lang="en-US" altLang="ko-KR" sz="1500" dirty="0"/>
              <a:t>1</a:t>
            </a:r>
            <a:r>
              <a:rPr lang="ko-KR" altLang="en-US" sz="1500"/>
              <a:t>은 열등</a:t>
            </a:r>
            <a:r>
              <a:rPr lang="en-US" altLang="ko-KR" sz="1500"/>
              <a:t>, </a:t>
            </a:r>
            <a:r>
              <a:rPr lang="ko-KR" altLang="en-US" sz="1500" dirty="0"/>
              <a:t>그룹</a:t>
            </a:r>
            <a:r>
              <a:rPr lang="en-US" altLang="ko-KR" sz="1500" dirty="0"/>
              <a:t>2</a:t>
            </a:r>
            <a:r>
              <a:rPr lang="ko-KR" altLang="en-US" sz="1500"/>
              <a:t>는 우등으로 </a:t>
            </a:r>
            <a:r>
              <a:rPr lang="ko-KR" altLang="en-US" sz="1500" dirty="0"/>
              <a:t>나뉨</a:t>
            </a:r>
            <a:endParaRPr lang="en-US" altLang="ko-KR" sz="15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737D3F6-A618-45B5-BD37-23A61CE1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82872"/>
              </p:ext>
            </p:extLst>
          </p:nvPr>
        </p:nvGraphicFramePr>
        <p:xfrm>
          <a:off x="943801" y="5414392"/>
          <a:ext cx="727984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980">
                  <a:extLst>
                    <a:ext uri="{9D8B030D-6E8A-4147-A177-3AD203B41FA5}">
                      <a16:colId xmlns:a16="http://schemas.microsoft.com/office/drawing/2014/main" val="92423808"/>
                    </a:ext>
                  </a:extLst>
                </a:gridCol>
                <a:gridCol w="909980">
                  <a:extLst>
                    <a:ext uri="{9D8B030D-6E8A-4147-A177-3AD203B41FA5}">
                      <a16:colId xmlns:a16="http://schemas.microsoft.com/office/drawing/2014/main" val="2797687737"/>
                    </a:ext>
                  </a:extLst>
                </a:gridCol>
                <a:gridCol w="909980">
                  <a:extLst>
                    <a:ext uri="{9D8B030D-6E8A-4147-A177-3AD203B41FA5}">
                      <a16:colId xmlns:a16="http://schemas.microsoft.com/office/drawing/2014/main" val="3872403859"/>
                    </a:ext>
                  </a:extLst>
                </a:gridCol>
                <a:gridCol w="909980">
                  <a:extLst>
                    <a:ext uri="{9D8B030D-6E8A-4147-A177-3AD203B41FA5}">
                      <a16:colId xmlns:a16="http://schemas.microsoft.com/office/drawing/2014/main" val="4286283069"/>
                    </a:ext>
                  </a:extLst>
                </a:gridCol>
                <a:gridCol w="909980">
                  <a:extLst>
                    <a:ext uri="{9D8B030D-6E8A-4147-A177-3AD203B41FA5}">
                      <a16:colId xmlns:a16="http://schemas.microsoft.com/office/drawing/2014/main" val="1428339156"/>
                    </a:ext>
                  </a:extLst>
                </a:gridCol>
                <a:gridCol w="909980">
                  <a:extLst>
                    <a:ext uri="{9D8B030D-6E8A-4147-A177-3AD203B41FA5}">
                      <a16:colId xmlns:a16="http://schemas.microsoft.com/office/drawing/2014/main" val="1413234620"/>
                    </a:ext>
                  </a:extLst>
                </a:gridCol>
                <a:gridCol w="909980">
                  <a:extLst>
                    <a:ext uri="{9D8B030D-6E8A-4147-A177-3AD203B41FA5}">
                      <a16:colId xmlns:a16="http://schemas.microsoft.com/office/drawing/2014/main" val="2450729619"/>
                    </a:ext>
                  </a:extLst>
                </a:gridCol>
                <a:gridCol w="909980">
                  <a:extLst>
                    <a:ext uri="{9D8B030D-6E8A-4147-A177-3AD203B41FA5}">
                      <a16:colId xmlns:a16="http://schemas.microsoft.com/office/drawing/2014/main" val="40083502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그룹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026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9697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39954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5654740-EC06-484A-AD92-271E9BED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09" y="2290745"/>
            <a:ext cx="3952875" cy="2867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67F0C1-0E1E-4C53-9C7F-5A2E34DB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3" y="2290745"/>
            <a:ext cx="3771900" cy="287655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E0780F70-7CD1-4FA3-8E11-C9904DAF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425" y="71438"/>
            <a:ext cx="4845050" cy="439737"/>
          </a:xfrm>
        </p:spPr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수학의 달인 데이터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9FA15-BAB0-440E-BDB8-F9CE8D48732B}"/>
              </a:ext>
            </a:extLst>
          </p:cNvPr>
          <p:cNvSpPr txBox="1"/>
          <p:nvPr/>
        </p:nvSpPr>
        <p:spPr>
          <a:xfrm>
            <a:off x="8223641" y="5581377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그룹</a:t>
            </a:r>
            <a:r>
              <a:rPr lang="en-US" altLang="ko-KR" sz="1200" dirty="0"/>
              <a:t>1:</a:t>
            </a:r>
            <a:r>
              <a:rPr lang="ko-KR" altLang="en-US" sz="1200" dirty="0"/>
              <a:t>열등</a:t>
            </a:r>
            <a:endParaRPr lang="en-US" altLang="ko-KR" sz="1200" dirty="0"/>
          </a:p>
          <a:p>
            <a:r>
              <a:rPr lang="ko-KR" altLang="en-US" sz="1200" dirty="0"/>
              <a:t>그룹</a:t>
            </a:r>
            <a:r>
              <a:rPr lang="en-US" altLang="ko-KR" sz="1200" dirty="0"/>
              <a:t>2:</a:t>
            </a:r>
            <a:r>
              <a:rPr lang="ko-KR" altLang="en-US" sz="1200" dirty="0"/>
              <a:t>우등</a:t>
            </a:r>
            <a:r>
              <a:rPr lang="en-US" altLang="ko-KR" sz="1200" dirty="0"/>
              <a:t> </a:t>
            </a:r>
            <a:endParaRPr lang="en-US" sz="1200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19D1279F-1674-4718-895E-653BAAA4F55A}"/>
              </a:ext>
            </a:extLst>
          </p:cNvPr>
          <p:cNvSpPr txBox="1">
            <a:spLocks/>
          </p:cNvSpPr>
          <p:nvPr/>
        </p:nvSpPr>
        <p:spPr>
          <a:xfrm>
            <a:off x="472098" y="1690705"/>
            <a:ext cx="8961801" cy="58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>
                <a:solidFill>
                  <a:srgbClr val="FF0000"/>
                </a:solidFill>
                <a:latin typeface="+mn-ea"/>
              </a:rPr>
              <a:t>데이터를 전처리 방법등 시각화 해서 설명해주세요</a:t>
            </a:r>
            <a:r>
              <a:rPr lang="en-US" altLang="ko-KR" sz="150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5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02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F1B601-BCAF-46A9-ADA4-63B01AF5948F}"/>
              </a:ext>
            </a:extLst>
          </p:cNvPr>
          <p:cNvGrpSpPr/>
          <p:nvPr/>
        </p:nvGrpSpPr>
        <p:grpSpPr>
          <a:xfrm>
            <a:off x="611976" y="1405891"/>
            <a:ext cx="8570458" cy="4731196"/>
            <a:chOff x="747149" y="1534606"/>
            <a:chExt cx="8570458" cy="47311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C39A0E7-82FB-48AA-AE93-00E79AAE6108}"/>
                </a:ext>
              </a:extLst>
            </p:cNvPr>
            <p:cNvGrpSpPr/>
            <p:nvPr/>
          </p:nvGrpSpPr>
          <p:grpSpPr>
            <a:xfrm>
              <a:off x="811698" y="1534606"/>
              <a:ext cx="5167192" cy="4708852"/>
              <a:chOff x="516730" y="1428750"/>
              <a:chExt cx="8572499" cy="802957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D1548AE-44DE-4BC7-B298-711A395B6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6730" y="1428750"/>
                <a:ext cx="4276725" cy="400050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F606765-8B3F-4884-B812-F939F6769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568" y="1428750"/>
                <a:ext cx="4276725" cy="3990975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CAD8368-77E6-44EF-BA6A-01E035848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809" y="5467351"/>
                <a:ext cx="4257675" cy="3990974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8BFF2AA-F49F-4F67-90CD-C2A050124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3455" y="5419724"/>
                <a:ext cx="4295774" cy="4038601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13EBA92-4822-45E2-91B1-9B170FA6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6244" y="2462914"/>
              <a:ext cx="3281363" cy="25677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65731F-1AFA-40F3-A9DF-EA6E6D6E4EC9}"/>
                </a:ext>
              </a:extLst>
            </p:cNvPr>
            <p:cNvSpPr/>
            <p:nvPr/>
          </p:nvSpPr>
          <p:spPr>
            <a:xfrm rot="16200000">
              <a:off x="387181" y="2460820"/>
              <a:ext cx="914400" cy="1944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7BF3245-E45F-4425-AFD1-5C170569707B}"/>
                </a:ext>
              </a:extLst>
            </p:cNvPr>
            <p:cNvSpPr/>
            <p:nvPr/>
          </p:nvSpPr>
          <p:spPr>
            <a:xfrm rot="16200000">
              <a:off x="3017722" y="2460820"/>
              <a:ext cx="914400" cy="1944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35F48-F734-4A22-9800-CBCB1AFC7367}"/>
                </a:ext>
              </a:extLst>
            </p:cNvPr>
            <p:cNvSpPr/>
            <p:nvPr/>
          </p:nvSpPr>
          <p:spPr>
            <a:xfrm rot="16200000">
              <a:off x="423725" y="4842198"/>
              <a:ext cx="914400" cy="1944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응용</a:t>
              </a: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D3F4B0-4979-43B6-A986-2D86E08AA573}"/>
                </a:ext>
              </a:extLst>
            </p:cNvPr>
            <p:cNvSpPr/>
            <p:nvPr/>
          </p:nvSpPr>
          <p:spPr>
            <a:xfrm rot="16200000">
              <a:off x="3054266" y="4842198"/>
              <a:ext cx="914400" cy="1944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A375DF-1AD8-4D61-83F9-696D28DDC3A2}"/>
                </a:ext>
              </a:extLst>
            </p:cNvPr>
            <p:cNvSpPr/>
            <p:nvPr/>
          </p:nvSpPr>
          <p:spPr>
            <a:xfrm rot="16200000">
              <a:off x="5667400" y="3512773"/>
              <a:ext cx="914400" cy="1580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0DDBEC-0547-4520-9F78-9D95008340F4}"/>
                </a:ext>
              </a:extLst>
            </p:cNvPr>
            <p:cNvSpPr/>
            <p:nvPr/>
          </p:nvSpPr>
          <p:spPr>
            <a:xfrm>
              <a:off x="7137527" y="4888069"/>
              <a:ext cx="914400" cy="1580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583DE5-1DF1-4F57-A250-C1407F7C0593}"/>
                </a:ext>
              </a:extLst>
            </p:cNvPr>
            <p:cNvSpPr/>
            <p:nvPr/>
          </p:nvSpPr>
          <p:spPr>
            <a:xfrm>
              <a:off x="4319125" y="6081918"/>
              <a:ext cx="914400" cy="1580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평균</a:t>
              </a: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0E5FAF0-1576-4AB3-858D-674013EA2982}"/>
                </a:ext>
              </a:extLst>
            </p:cNvPr>
            <p:cNvSpPr/>
            <p:nvPr/>
          </p:nvSpPr>
          <p:spPr>
            <a:xfrm>
              <a:off x="1846513" y="6107753"/>
              <a:ext cx="914400" cy="1580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평균 </a:t>
              </a: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83AEA3-ECE9-4887-8D01-A0BE3AA0A3C6}"/>
                </a:ext>
              </a:extLst>
            </p:cNvPr>
            <p:cNvSpPr/>
            <p:nvPr/>
          </p:nvSpPr>
          <p:spPr>
            <a:xfrm>
              <a:off x="4319125" y="3713527"/>
              <a:ext cx="914400" cy="1580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buClr>
                  <a:srgbClr val="0066CC"/>
                </a:buClr>
                <a:buSzPct val="110000"/>
              </a:pP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평균</a:t>
              </a:r>
              <a:endParaRPr 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제목 1">
            <a:extLst>
              <a:ext uri="{FF2B5EF4-FFF2-40B4-BE49-F238E27FC236}">
                <a16:creationId xmlns:a16="http://schemas.microsoft.com/office/drawing/2014/main" id="{9787C37C-A49E-44C0-B138-CC11DFA9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425" y="71438"/>
            <a:ext cx="4845050" cy="439737"/>
          </a:xfrm>
        </p:spPr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수학의 달인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856673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D8D8D8"/>
      </a:dk2>
      <a:lt2>
        <a:srgbClr val="F2F2F2"/>
      </a:lt2>
      <a:accent1>
        <a:srgbClr val="E36C09"/>
      </a:accent1>
      <a:accent2>
        <a:srgbClr val="FAC08F"/>
      </a:accent2>
      <a:accent3>
        <a:srgbClr val="FBD5B5"/>
      </a:accent3>
      <a:accent4>
        <a:srgbClr val="FDEADA"/>
      </a:accent4>
      <a:accent5>
        <a:srgbClr val="D8D8D8"/>
      </a:accent5>
      <a:accent6>
        <a:srgbClr val="F2F2F2"/>
      </a:accent6>
      <a:hlink>
        <a:srgbClr val="E36C09"/>
      </a:hlink>
      <a:folHlink>
        <a:srgbClr val="974806"/>
      </a:folHlink>
    </a:clrScheme>
    <a:fontScheme name="사용자 지정 3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lIns="0" tIns="0" rIns="0" bIns="0" rtlCol="0" anchor="ctr"/>
      <a:lstStyle>
        <a:defPPr algn="ctr" latinLnBrk="0">
          <a:buClr>
            <a:srgbClr val="0066CC"/>
          </a:buClr>
          <a:buSzPct val="110000"/>
          <a:defRPr sz="1000" spc="-30" dirty="0">
            <a:solidFill>
              <a:schemeClr val="tx1">
                <a:lumMod val="75000"/>
                <a:lumOff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345</Words>
  <Application>Microsoft Office PowerPoint</Application>
  <PresentationFormat>A4 용지(210x297mm)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윤고딕 540_TT</vt:lpstr>
      <vt:lpstr>나눔고딕</vt:lpstr>
      <vt:lpstr>나눔바른고딕</vt:lpstr>
      <vt:lpstr>나눔바른고딕 Light</vt:lpstr>
      <vt:lpstr>맑은 고딕</vt:lpstr>
      <vt:lpstr>Arial</vt:lpstr>
      <vt:lpstr>Calibri</vt:lpstr>
      <vt:lpstr>1_Office 테마</vt:lpstr>
      <vt:lpstr>교원 AI_BD_IM_분석결과서및 모델링검증결과서</vt:lpstr>
      <vt:lpstr>5-2. 수학의 달인 데이터 분석</vt:lpstr>
      <vt:lpstr>5-2. 수학의 달인 데이터 분석</vt:lpstr>
      <vt:lpstr>5-2. 수학의 달인 데이터 분석</vt:lpstr>
      <vt:lpstr>5-2. 수학의 달인 데이터 분석</vt:lpstr>
      <vt:lpstr>5-2. 수학의 달인 데이터 분석</vt:lpstr>
      <vt:lpstr>5-2. 수학의 달인 데이터 분석</vt:lpstr>
      <vt:lpstr>5-2. 수학의 달인 데이터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교원 AI_BD_IM_분석결과서및 모델링검증결과서</dc:title>
  <cp:lastModifiedBy>seo chawoo</cp:lastModifiedBy>
  <cp:revision>5</cp:revision>
  <cp:lastPrinted>2018-08-27T07:46:47Z</cp:lastPrinted>
  <dcterms:created xsi:type="dcterms:W3CDTF">2018-03-27T11:00:19Z</dcterms:created>
  <dcterms:modified xsi:type="dcterms:W3CDTF">2019-01-17T01:28:21Z</dcterms:modified>
</cp:coreProperties>
</file>