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371" r:id="rId2"/>
    <p:sldId id="375" r:id="rId3"/>
    <p:sldId id="376" r:id="rId4"/>
    <p:sldId id="377" r:id="rId5"/>
    <p:sldId id="378" r:id="rId6"/>
    <p:sldId id="379" r:id="rId7"/>
    <p:sldId id="367" r:id="rId8"/>
    <p:sldId id="380" r:id="rId9"/>
    <p:sldId id="381" r:id="rId10"/>
    <p:sldId id="382" r:id="rId11"/>
    <p:sldId id="328" r:id="rId12"/>
    <p:sldId id="358" r:id="rId13"/>
    <p:sldId id="38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71"/>
            <p14:sldId id="375"/>
            <p14:sldId id="376"/>
            <p14:sldId id="377"/>
            <p14:sldId id="378"/>
            <p14:sldId id="379"/>
            <p14:sldId id="367"/>
            <p14:sldId id="380"/>
            <p14:sldId id="381"/>
            <p14:sldId id="382"/>
            <p14:sldId id="328"/>
          </p14:sldIdLst>
        </p14:section>
        <p14:section name="설계단계" id="{079FB007-4044-4E60-AD09-4E9512A5438F}">
          <p14:sldIdLst>
            <p14:sldId id="358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 snapToObjects="1">
      <p:cViewPr varScale="1">
        <p:scale>
          <a:sx n="108" d="100"/>
          <a:sy n="108" d="100"/>
        </p:scale>
        <p:origin x="1476" y="108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215" y="692785"/>
            <a:ext cx="2880360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메인 화면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:  1. Introduce  2. Start Deep Square  3. Community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Group 101"/>
          <p:cNvGraphicFramePr>
            <a:graphicFrameLocks noGrp="1"/>
          </p:cNvGraphicFramePr>
          <p:nvPr/>
        </p:nvGraphicFramePr>
        <p:xfrm>
          <a:off x="6210935" y="2240915"/>
          <a:ext cx="2730500" cy="278130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800" b="0" i="1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Trebuchet MS" charset="0"/>
                          <a:ea typeface="맑은 고딕" charset="0"/>
                        </a:rPr>
                        <a:t>기능</a:t>
                      </a:r>
                      <a:endParaRPr kumimoji="0" lang="ko-KR" altLang="en-US" sz="800" b="0" i="1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18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What is Deep Square?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 Square가 무엇인지 설명해주는 팝업 창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7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Process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분석 처리 과정을 보여주는 팝업 창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3820160" y="1724025"/>
            <a:ext cx="192976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 What is Deep Square? 클릭시]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7" name="Rectangle 166"/>
          <p:cNvSpPr>
            <a:spLocks noChangeArrowheads="1"/>
          </p:cNvSpPr>
          <p:nvPr/>
        </p:nvSpPr>
        <p:spPr bwMode="auto">
          <a:xfrm>
            <a:off x="4167505" y="3171825"/>
            <a:ext cx="109855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en-US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</a:t>
            </a: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 Process 클릭시</a:t>
            </a:r>
            <a:r>
              <a:rPr lang="en-US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9" name="Rectangle 172"/>
          <p:cNvSpPr>
            <a:spLocks noChangeArrowheads="1"/>
          </p:cNvSpPr>
          <p:nvPr/>
        </p:nvSpPr>
        <p:spPr bwMode="auto">
          <a:xfrm>
            <a:off x="3552825" y="1628775"/>
            <a:ext cx="2448560" cy="4624070"/>
          </a:xfrm>
          <a:prstGeom prst="rect">
            <a:avLst/>
          </a:prstGeom>
          <a:noFill/>
          <a:ln w="19050" cap="flat" cmpd="sng">
            <a:solidFill>
              <a:srgbClr val="D1D1F0">
                <a:alpha val="100000"/>
              </a:srgbClr>
            </a:solidFill>
            <a:prstDash val="sysDot"/>
            <a:round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851910" y="548640"/>
            <a:ext cx="511238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562100"/>
            <a:ext cx="3280410" cy="4682490"/>
          </a:xfrm>
          <a:prstGeom prst="rect">
            <a:avLst/>
          </a:prstGeom>
          <a:noFill/>
        </p:spPr>
      </p:pic>
      <p:cxnSp>
        <p:nvCxnSpPr>
          <p:cNvPr id="83" name="AutoShape 162"/>
          <p:cNvCxnSpPr>
            <a:cxnSpLocks noChangeShapeType="1"/>
          </p:cNvCxnSpPr>
          <p:nvPr/>
        </p:nvCxnSpPr>
        <p:spPr bwMode="auto">
          <a:xfrm flipV="1">
            <a:off x="1057910" y="2317115"/>
            <a:ext cx="2734310" cy="1130300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90"/>
          <p:cNvCxnSpPr/>
          <p:nvPr/>
        </p:nvCxnSpPr>
        <p:spPr bwMode="auto">
          <a:xfrm>
            <a:off x="1723390" y="3705860"/>
            <a:ext cx="2052955" cy="1057275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80" y="1964055"/>
            <a:ext cx="1680210" cy="1053465"/>
          </a:xfrm>
          <a:prstGeom prst="rect">
            <a:avLst/>
          </a:prstGeom>
          <a:noFill/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45" y="3429000"/>
            <a:ext cx="1615440" cy="2679700"/>
          </a:xfrm>
          <a:prstGeom prst="rect">
            <a:avLst/>
          </a:prstGeom>
          <a:noFill/>
        </p:spPr>
      </p:pic>
      <p:sp>
        <p:nvSpPr>
          <p:cNvPr id="94" name="도형 93"/>
          <p:cNvSpPr>
            <a:spLocks/>
          </p:cNvSpPr>
          <p:nvPr/>
        </p:nvSpPr>
        <p:spPr>
          <a:xfrm>
            <a:off x="2314575" y="24003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2486025" y="45339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945" y="1340485"/>
          <a:ext cx="8415020" cy="665226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7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95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013, WEB-014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분석 결과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0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분석 결과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분석한 결과 페이지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맞춤법 검사, 표절률(%), 적합률(%), 첨삭 결과 등의 기능이 있음 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9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∎맞춤법 검사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사용자가 작성한 자기소개서의 내용에 대해 맞춤법 검사를 함.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틀린 부분은 빨간색으로, 고친 부분은 파란색으로 표시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∎표절률 (%)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작성한 자기소개서를 기존에 있는 합격 자기소개서와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비교하여 얼마나 일치하는가를 비율(%)로 표시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∎적합률 (%)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사용자가 작성한 자기소개서가 해당 기업 및 직무에 얼마나 적합한가를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비율(%)로 표시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∎첨삭 결과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종합적으로, 더 적합한 방향으로 자기소개서를 작성할 수 있도록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사용자에게 추천해줌 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3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분석 결과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2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79" name="그림 78" descr="C:/Users/ehdal/AppData/Roaming/PolarisOffice/ETemp/12824_11463960/fImage11550836135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" y="1407795"/>
            <a:ext cx="2460625" cy="4909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952115" cy="272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10" y="548640"/>
            <a:ext cx="511238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2" name="그림 51" descr="C:/Users/ehdal/AppData/Roaming/PolarisOffice/ETemp/12824_11463960/fImage432212024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70" y="1485900"/>
            <a:ext cx="1918970" cy="4176395"/>
          </a:xfrm>
          <a:prstGeom prst="rect">
            <a:avLst/>
          </a:prstGeom>
          <a:noFill/>
        </p:spPr>
      </p:pic>
      <p:pic>
        <p:nvPicPr>
          <p:cNvPr id="53" name="그림 52" descr="C:/Users/ehdal/AppData/Roaming/PolarisOffice/ETemp/12824_11463960/fImage2114436971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473835"/>
            <a:ext cx="2350135" cy="4188460"/>
          </a:xfrm>
          <a:prstGeom prst="rect">
            <a:avLst/>
          </a:prstGeom>
          <a:noFill/>
        </p:spPr>
      </p:pic>
      <p:pic>
        <p:nvPicPr>
          <p:cNvPr id="54" name="그림 53" descr="C:/Users/ehdal/AppData/Roaming/PolarisOffice/ETemp/12824_11463960/fImage15590347499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19295" y="2175510"/>
            <a:ext cx="2096135" cy="2778125"/>
          </a:xfrm>
          <a:prstGeom prst="rect">
            <a:avLst/>
          </a:prstGeom>
          <a:noFill/>
        </p:spPr>
      </p:pic>
      <p:pic>
        <p:nvPicPr>
          <p:cNvPr id="55" name="그림 54" descr="C:/Users/ehdal/AppData/Roaming/PolarisOffice/ETemp/12824_11463960/fImage115508372358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0" y="1101725"/>
            <a:ext cx="2460625" cy="4909820"/>
          </a:xfrm>
          <a:prstGeom prst="rect">
            <a:avLst/>
          </a:prstGeom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>
            <a:off x="571500" y="5704205"/>
            <a:ext cx="98488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 메인화면 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2403475" y="5712460"/>
            <a:ext cx="173799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작성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>
            <a:off x="4697730" y="4863465"/>
            <a:ext cx="173799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저장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6851650" y="6006465"/>
            <a:ext cx="2063750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[자기소개서 분석 결과 화면]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898525" y="2423795"/>
            <a:ext cx="318770" cy="254635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895985" y="4093210"/>
            <a:ext cx="318770" cy="254635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>
            <a:stCxn id="60" idx="7"/>
          </p:cNvCxnSpPr>
          <p:nvPr/>
        </p:nvCxnSpPr>
        <p:spPr>
          <a:xfrm flipV="1">
            <a:off x="1170305" y="1990090"/>
            <a:ext cx="1687830" cy="47180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1" idx="7"/>
          </p:cNvCxnSpPr>
          <p:nvPr/>
        </p:nvCxnSpPr>
        <p:spPr>
          <a:xfrm flipV="1">
            <a:off x="1167765" y="2106295"/>
            <a:ext cx="1976120" cy="202501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>
            <a:off x="4017645" y="4612005"/>
            <a:ext cx="318770" cy="254000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64" idx="7"/>
          </p:cNvCxnSpPr>
          <p:nvPr/>
        </p:nvCxnSpPr>
        <p:spPr>
          <a:xfrm flipV="1">
            <a:off x="4289425" y="4043045"/>
            <a:ext cx="822960" cy="60642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5033010" y="3729355"/>
            <a:ext cx="1075690" cy="469900"/>
          </a:xfrm>
          <a:prstGeom prst="ellipse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>
            <a:stCxn id="66" idx="7"/>
          </p:cNvCxnSpPr>
          <p:nvPr/>
        </p:nvCxnSpPr>
        <p:spPr>
          <a:xfrm flipV="1">
            <a:off x="5950585" y="1693545"/>
            <a:ext cx="1426845" cy="2105025"/>
          </a:xfrm>
          <a:prstGeom prst="straightConnector1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4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215" y="692785"/>
            <a:ext cx="2952115" cy="2724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10" y="548640"/>
            <a:ext cx="511238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0" y="1473835"/>
            <a:ext cx="8740140" cy="476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2" name="그림 51" descr="C:/Users/ehdal/AppData/Roaming/PolarisOffice/ETemp/12824_11463960/fImage48072385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" y="1492250"/>
            <a:ext cx="5517515" cy="4307840"/>
          </a:xfrm>
          <a:prstGeom prst="rect">
            <a:avLst/>
          </a:prstGeom>
          <a:noFill/>
        </p:spPr>
      </p:pic>
      <p:sp>
        <p:nvSpPr>
          <p:cNvPr id="53" name="텍스트 상자 52"/>
          <p:cNvSpPr txBox="1">
            <a:spLocks/>
          </p:cNvSpPr>
          <p:nvPr/>
        </p:nvSpPr>
        <p:spPr>
          <a:xfrm>
            <a:off x="1069340" y="5895340"/>
            <a:ext cx="384175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000">
                <a:latin typeface="맑은 고딕" charset="0"/>
                <a:ea typeface="맑은 고딕" charset="0"/>
              </a:rPr>
              <a:t>자기소개서 목록, 자기소개서 작성 views.py 소스코드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도형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323215" y="692785"/>
            <a:ext cx="2952750" cy="27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핵심소스코드</a:t>
            </a: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(</a:t>
            </a:r>
            <a:r>
              <a:rPr lang="ko-KR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2</a:t>
            </a: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)</a:t>
            </a:r>
            <a:endParaRPr lang="ko-KR" altLang="en-US" sz="1700" b="1" i="0" strike="noStrike" cap="none">
              <a:ln w="9525" cap="flat" cmpd="sng">
                <a:noFill/>
                <a:prstDash/>
              </a:ln>
              <a:solidFill>
                <a:schemeClr val="bg1"/>
              </a:solidFill>
              <a:latin typeface="+mn-ea"/>
              <a:ea typeface="맑은 고딕" charset="0"/>
              <a:cs typeface="+mj-cs"/>
            </a:endParaRPr>
          </a:p>
        </p:txBody>
      </p:sp>
      <p:pic>
        <p:nvPicPr>
          <p:cNvPr id="29" name="그림 28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그림 29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8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2250" y="1473835"/>
            <a:ext cx="8740775" cy="4763770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3249295" y="5853430"/>
            <a:ext cx="2656840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000">
                <a:latin typeface="맑은 고딕" charset="0"/>
                <a:ea typeface="맑은 고딕" charset="0"/>
              </a:rPr>
              <a:t>자기소개서 분석 결과 views.py 소스코드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pic>
        <p:nvPicPr>
          <p:cNvPr id="54" name="그림 53" descr="C:/Users/ehdal/AppData/Roaming/PolarisOffice/ETemp/12824_11463960/fImage4231839935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" y="1595755"/>
            <a:ext cx="8477885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메인 화면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:  1. Introduce  2. Start Deep Square  3. Community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6214110" y="1588135"/>
          <a:ext cx="2730500" cy="442976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800" b="0" i="1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Trebuchet MS" charset="0"/>
                          <a:ea typeface="맑은 고딕" charset="0"/>
                        </a:rPr>
                        <a:t>기능</a:t>
                      </a:r>
                      <a:endParaRPr kumimoji="0" lang="ko-KR" altLang="en-US" sz="800" b="0" i="1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79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Introduction of Developers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 Square의 개발자들을 보여주는 팝업 창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89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START DEEP SQUARE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자기소개서 작성 페이지로 이동할 수 있는 화면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70C0"/>
                          </a:solidFill>
                          <a:latin typeface="맑은 고딕" charset="0"/>
                          <a:ea typeface="맑은 고딕" charset="0"/>
                        </a:rPr>
                        <a:t>Start 버튼을 자기소개서 작성 페이지로 이동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23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COMMUNITY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자유게시판, Q&amp;A 페이지로 이동할 수 있는 화면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푸터(Footer)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개발자 이름, 내비게이션(빠른 이동),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개발팀 정보 등을 표시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도형 80"/>
          <p:cNvSpPr>
            <a:spLocks/>
          </p:cNvSpPr>
          <p:nvPr/>
        </p:nvSpPr>
        <p:spPr bwMode="auto">
          <a:xfrm>
            <a:off x="3648710" y="1724025"/>
            <a:ext cx="2240915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0" tIns="0" rIns="90170" bIns="46990" numCol="1" anchor="t">
            <a:sp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r>
              <a:rPr lang="ko-KR" altLang="ko-KR" b="1">
                <a:solidFill>
                  <a:srgbClr val="7575D1"/>
                </a:solidFill>
                <a:latin typeface="Trebuchet MS" charset="0"/>
                <a:ea typeface="맑은 고딕" charset="0"/>
              </a:rPr>
              <a:t>[ Introduction of Developers 클릭시]</a:t>
            </a:r>
            <a:endParaRPr lang="ko-KR" altLang="en-US" b="1">
              <a:solidFill>
                <a:srgbClr val="7575D1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 bwMode="auto">
          <a:xfrm>
            <a:off x="3552825" y="1628775"/>
            <a:ext cx="2448560" cy="4624070"/>
          </a:xfrm>
          <a:prstGeom prst="rect">
            <a:avLst/>
          </a:prstGeom>
          <a:noFill/>
          <a:ln w="19050" cap="flat" cmpd="sng">
            <a:solidFill>
              <a:srgbClr val="D1D1F0">
                <a:alpha val="100000"/>
              </a:srgbClr>
            </a:solidFill>
            <a:prstDash val="sysDot"/>
            <a:round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defTabSz="508000" eaLnBrk="1" hangingPunct="1">
              <a:buFontTx/>
              <a:buNone/>
            </a:pPr>
            <a:endParaRPr lang="ko-KR" altLang="en-US"/>
          </a:p>
        </p:txBody>
      </p:sp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562100"/>
            <a:ext cx="3280410" cy="4682490"/>
          </a:xfrm>
          <a:prstGeom prst="rect">
            <a:avLst/>
          </a:prstGeom>
          <a:noFill/>
        </p:spPr>
      </p:pic>
      <p:cxnSp>
        <p:nvCxnSpPr>
          <p:cNvPr id="83" name="도형 82"/>
          <p:cNvCxnSpPr/>
          <p:nvPr/>
        </p:nvCxnSpPr>
        <p:spPr bwMode="auto">
          <a:xfrm flipV="1">
            <a:off x="2346960" y="2710180"/>
            <a:ext cx="1498600" cy="684530"/>
          </a:xfrm>
          <a:prstGeom prst="bentConnector3">
            <a:avLst>
              <a:gd name="adj1" fmla="val 0"/>
            </a:avLst>
          </a:prstGeom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590" y="1972945"/>
            <a:ext cx="1617980" cy="2633345"/>
          </a:xfrm>
          <a:prstGeom prst="rect">
            <a:avLst/>
          </a:prstGeom>
          <a:noFill/>
        </p:spPr>
      </p:pic>
      <p:sp>
        <p:nvSpPr>
          <p:cNvPr id="93" name="도형 92"/>
          <p:cNvSpPr>
            <a:spLocks/>
          </p:cNvSpPr>
          <p:nvPr/>
        </p:nvSpPr>
        <p:spPr>
          <a:xfrm>
            <a:off x="3028950" y="247269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2254885" y="41598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5" name="도형 94"/>
          <p:cNvSpPr>
            <a:spLocks/>
          </p:cNvSpPr>
          <p:nvPr/>
        </p:nvSpPr>
        <p:spPr>
          <a:xfrm>
            <a:off x="2253615" y="49345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lang="ko-KR" sz="900" b="1">
                <a:solidFill>
                  <a:srgbClr val="FFFFFF"/>
                </a:solidFill>
                <a:latin typeface="Calibri" charset="0"/>
                <a:ea typeface="Calibri" charset="0"/>
              </a:rPr>
              <a:t>5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2680335" y="562991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lang="ko-KR" sz="900" b="1">
                <a:solidFill>
                  <a:srgbClr val="FFFFFF"/>
                </a:solidFill>
                <a:latin typeface="Calibri" charset="0"/>
                <a:ea typeface="Calibri" charset="0"/>
              </a:rPr>
              <a:t>6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작성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&gt;  제목 입력  &gt;  기업 선택  &gt;  직무 분야  &gt;  내용 작성 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3367405" y="1935480"/>
          <a:ext cx="4389120" cy="344678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작성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제목 작성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자기소개서 제목 작성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직무 분야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지원하고자 하는 직무 분야 입력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6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기업 선택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지원하고자 하는 기업 선택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내용 작성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" y="1520825"/>
            <a:ext cx="2101215" cy="219710"/>
          </a:xfrm>
          <a:prstGeom prst="rect">
            <a:avLst/>
          </a:prstGeom>
          <a:noFill/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" y="1753235"/>
            <a:ext cx="1882140" cy="2098675"/>
          </a:xfrm>
          <a:prstGeom prst="rect">
            <a:avLst/>
          </a:prstGeom>
          <a:noFill/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" y="3926840"/>
            <a:ext cx="1834515" cy="251968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2332355" y="248031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2333625" y="29337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2333625" y="364172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2333625" y="422275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저장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:  1. 자기소개서 보기  2. 자기소개서 목록  3. 분석결과 확인하기  4. Home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4224655" y="1971040"/>
          <a:ext cx="4389120" cy="344678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저장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보기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사용자가 직전에 작성한 자기소개서를 볼 수 있는 페이지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분석결과 확인하기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분석결과를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 확인할 수 있는 페이지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6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목록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작성한 자기소개서들의 목록을 볼 수 있는 페이지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HOME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메인화면으로 이동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858010"/>
            <a:ext cx="2875280" cy="379349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1010920" y="33851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2393315" y="338582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2393315" y="421640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2301875" y="492125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UI/UX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정의서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-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4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75" name="텍스트 상자 74"/>
          <p:cNvSpPr txBox="1">
            <a:spLocks/>
          </p:cNvSpPr>
          <p:nvPr/>
        </p:nvSpPr>
        <p:spPr bwMode="auto">
          <a:xfrm>
            <a:off x="81280" y="1216025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en-US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자기소개서 저장</a:t>
            </a:r>
            <a:r>
              <a:rPr lang="ko-KR" altLang="ko-KR" sz="1400">
                <a:solidFill>
                  <a:srgbClr val="000000"/>
                </a:solidFill>
                <a:latin typeface="Trebuchet MS" charset="0"/>
                <a:ea typeface="맑은 고딕" charset="0"/>
              </a:rPr>
              <a:t>  :  1. 자기소개서 보기  2. 자기소개서 목록  3. 분석결과 확인하기  4. Home</a:t>
            </a:r>
            <a:endParaRPr lang="ko-KR" altLang="en-US" sz="1400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975360" y="4919980"/>
          <a:ext cx="7012940" cy="1447800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449580" eaLnBrk="1" fontAlgn="base" latinLnBrk="0" hangingPunct="1">
                        <a:tabLst>
                          <a:tab pos="84455" algn="l"/>
                          <a:tab pos="998855" algn="l"/>
                          <a:tab pos="1913255" algn="l"/>
                          <a:tab pos="2827655" algn="l"/>
                          <a:tab pos="3742055" algn="l"/>
                          <a:tab pos="4656455" algn="l"/>
                          <a:tab pos="5570855" algn="l"/>
                          <a:tab pos="6485255" algn="l"/>
                          <a:tab pos="7399655" algn="l"/>
                          <a:tab pos="8314055" algn="l"/>
                          <a:tab pos="9228455" algn="l"/>
                          <a:tab pos="10142855" algn="l"/>
                        </a:tabLst>
                      </a:pPr>
                      <a:r>
                        <a:rPr kumimoji="0" lang="ko-KR" altLang="ko-KR" sz="1000" b="1" i="1" strike="noStrike" kern="1200" cap="none">
                          <a:solidFill>
                            <a:schemeClr val="tx1"/>
                          </a:solidFill>
                          <a:latin typeface="Trebuchet MS" charset="0"/>
                          <a:ea typeface="맑은 고딕" charset="0"/>
                        </a:rPr>
                        <a:t>자기소개서 분석 결과</a:t>
                      </a:r>
                      <a:endParaRPr kumimoji="0" lang="ko-KR" altLang="en-US" sz="1000" b="1" i="1" strike="noStrike" kern="1200" cap="none">
                        <a:solidFill>
                          <a:schemeClr val="tx1"/>
                        </a:solidFill>
                        <a:latin typeface="Trebuchet MS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en-US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맞춤법 검사</a:t>
                      </a: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자기소개서의 맞춤법 검사 결과를 보여줌</a:t>
                      </a: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적합률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자기소개서가 얼마나 적합한지를 퍼센트(%)로 나타냄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0" indent="0" algn="ctr" defTabSz="449580" eaLnBrk="1" fontAlgn="base" latinLnBrk="0" hangingPunct="1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표절률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자기소개서의 표절률을 퍼센트(%)로 나타냄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270" indent="0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70C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ctr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9535" marR="89535" marT="63500" marB="46355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첨삭 결과</a:t>
                      </a: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r>
                        <a:rPr kumimoji="0" lang="ko-KR" altLang="ko-KR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자기소개서 첨삭 결과를 보여줌</a:t>
                      </a:r>
                      <a:endParaRPr kumimoji="0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5725" indent="-84455" algn="l" defTabSz="449580" eaLnBrk="1" fontAlgn="base" latinLnBrk="0" hangingPunct="1">
                        <a:tabLst>
                          <a:tab pos="85725" algn="l"/>
                          <a:tab pos="1000125" algn="l"/>
                          <a:tab pos="1914525" algn="l"/>
                          <a:tab pos="2828925" algn="l"/>
                          <a:tab pos="3743325" algn="l"/>
                          <a:tab pos="4657725" algn="l"/>
                          <a:tab pos="5572125" algn="l"/>
                          <a:tab pos="6486525" algn="l"/>
                          <a:tab pos="7400925" algn="l"/>
                          <a:tab pos="8315325" algn="l"/>
                          <a:tab pos="9229725" algn="l"/>
                          <a:tab pos="10144125" algn="l"/>
                        </a:tabLst>
                      </a:pPr>
                      <a:endParaRPr kumimoji="0" lang="ko-KR" altLang="en-US" sz="800" b="1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43815" marB="35560">
                    <a:lnL w="127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>
            <a:off x="4748530" y="369760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2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4755515" y="395668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3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sp>
        <p:nvSpPr>
          <p:cNvPr id="100" name="도형 99"/>
          <p:cNvSpPr>
            <a:spLocks/>
          </p:cNvSpPr>
          <p:nvPr/>
        </p:nvSpPr>
        <p:spPr>
          <a:xfrm>
            <a:off x="4749800" y="4244975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4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1590675"/>
            <a:ext cx="3231515" cy="3267075"/>
          </a:xfrm>
          <a:prstGeom prst="rect">
            <a:avLst/>
          </a:prstGeom>
          <a:noFill/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35" y="1861820"/>
            <a:ext cx="3427730" cy="2932430"/>
          </a:xfrm>
          <a:prstGeom prst="rect">
            <a:avLst/>
          </a:prstGeom>
          <a:noFill/>
        </p:spPr>
      </p:pic>
      <p:sp>
        <p:nvSpPr>
          <p:cNvPr id="97" name="도형 96"/>
          <p:cNvSpPr>
            <a:spLocks/>
          </p:cNvSpPr>
          <p:nvPr/>
        </p:nvSpPr>
        <p:spPr>
          <a:xfrm>
            <a:off x="4754880" y="1889760"/>
            <a:ext cx="172085" cy="172085"/>
          </a:xfrm>
          <a:prstGeom prst="ellipse">
            <a:avLst/>
          </a:prstGeom>
          <a:solidFill>
            <a:srgbClr val="FF130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sz="900" b="1">
                <a:solidFill>
                  <a:srgbClr val="FFFFFF"/>
                </a:solidFill>
                <a:latin typeface="Calibri" charset="0"/>
                <a:ea typeface="Calibri" charset="0"/>
              </a:rPr>
              <a:t>1</a:t>
            </a:r>
            <a:endParaRPr lang="ko-KR" altLang="en-US" sz="900" b="1">
              <a:solidFill>
                <a:srgbClr val="FFFFFF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도형 20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2" name="도형 21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>
            <a:off x="323215" y="692785"/>
            <a:ext cx="2952750" cy="27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메뉴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cs typeface="+mj-cs"/>
              </a:rPr>
              <a:t>구성도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1892935" y="6289040"/>
            <a:ext cx="1060450" cy="26225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40690" y="1563370"/>
            <a:ext cx="8199755" cy="4857750"/>
            <a:chOff x="440690" y="1563370"/>
            <a:chExt cx="8199755" cy="4857750"/>
          </a:xfrm>
        </p:grpSpPr>
        <p:sp>
          <p:nvSpPr>
            <p:cNvPr id="52" name="도형 51"/>
            <p:cNvSpPr>
              <a:spLocks/>
            </p:cNvSpPr>
            <p:nvPr/>
          </p:nvSpPr>
          <p:spPr>
            <a:xfrm>
              <a:off x="440690" y="15633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메인화면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>
              <a:off x="1893570" y="15640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소개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>
              <a:off x="1892935" y="287845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시작하기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>
              <a:off x="189293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커뮤니티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>
              <a:off x="3323590" y="156718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홈페이지 설명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>
              <a:off x="3332480" y="237363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개발자 소개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>
              <a:off x="3332480" y="196850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분석 처리 과정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>
              <a:off x="1892935" y="506412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로그인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>
              <a:off x="3336925" y="2871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>
              <a:off x="4785360" y="2871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도형 62"/>
            <p:cNvSpPr>
              <a:spLocks/>
            </p:cNvSpPr>
            <p:nvPr/>
          </p:nvSpPr>
          <p:spPr>
            <a:xfrm>
              <a:off x="6215380" y="324802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도형 63"/>
            <p:cNvSpPr>
              <a:spLocks/>
            </p:cNvSpPr>
            <p:nvPr/>
          </p:nvSpPr>
          <p:spPr>
            <a:xfrm>
              <a:off x="332295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자유게시판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>
              <a:off x="3333750" y="45231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 &amp; A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>
              <a:off x="3331845" y="50685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마이페이지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66"/>
            <p:cNvSpPr>
              <a:spLocks/>
            </p:cNvSpPr>
            <p:nvPr/>
          </p:nvSpPr>
          <p:spPr>
            <a:xfrm>
              <a:off x="3333750" y="589788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로그아웃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67"/>
            <p:cNvSpPr>
              <a:spLocks/>
            </p:cNvSpPr>
            <p:nvPr/>
          </p:nvSpPr>
          <p:spPr>
            <a:xfrm>
              <a:off x="480250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68"/>
            <p:cNvSpPr>
              <a:spLocks/>
            </p:cNvSpPr>
            <p:nvPr/>
          </p:nvSpPr>
          <p:spPr>
            <a:xfrm>
              <a:off x="4813935" y="452501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도형 69"/>
            <p:cNvSpPr>
              <a:spLocks/>
            </p:cNvSpPr>
            <p:nvPr/>
          </p:nvSpPr>
          <p:spPr>
            <a:xfrm>
              <a:off x="6210300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" name="도형 70"/>
            <p:cNvSpPr>
              <a:spLocks/>
            </p:cNvSpPr>
            <p:nvPr/>
          </p:nvSpPr>
          <p:spPr>
            <a:xfrm>
              <a:off x="6210300" y="452247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작성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2" name="도형 71"/>
            <p:cNvSpPr>
              <a:spLocks/>
            </p:cNvSpPr>
            <p:nvPr/>
          </p:nvSpPr>
          <p:spPr>
            <a:xfrm>
              <a:off x="7579995" y="413004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도형 72"/>
            <p:cNvSpPr>
              <a:spLocks/>
            </p:cNvSpPr>
            <p:nvPr/>
          </p:nvSpPr>
          <p:spPr>
            <a:xfrm>
              <a:off x="7567930" y="452310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 저장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73"/>
            <p:cNvSpPr>
              <a:spLocks/>
            </p:cNvSpPr>
            <p:nvPr/>
          </p:nvSpPr>
          <p:spPr>
            <a:xfrm>
              <a:off x="4811395" y="5059045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정보 수정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5" name="도형 74"/>
            <p:cNvSpPr>
              <a:spLocks/>
            </p:cNvSpPr>
            <p:nvPr/>
          </p:nvSpPr>
          <p:spPr>
            <a:xfrm>
              <a:off x="4811395" y="5452110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목록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도형 75"/>
            <p:cNvSpPr>
              <a:spLocks/>
            </p:cNvSpPr>
            <p:nvPr/>
          </p:nvSpPr>
          <p:spPr>
            <a:xfrm>
              <a:off x="6228715" y="5452110"/>
              <a:ext cx="105854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보기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7" name="도형 76"/>
            <p:cNvSpPr>
              <a:spLocks/>
            </p:cNvSpPr>
            <p:nvPr/>
          </p:nvSpPr>
          <p:spPr>
            <a:xfrm>
              <a:off x="6203315" y="2869565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자기소개서 보기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도형 77"/>
            <p:cNvSpPr>
              <a:spLocks/>
            </p:cNvSpPr>
            <p:nvPr/>
          </p:nvSpPr>
          <p:spPr>
            <a:xfrm>
              <a:off x="6208395" y="3641090"/>
              <a:ext cx="1061085" cy="262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r>
                <a:rPr lang="ko-KR" sz="9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분석 결과</a:t>
              </a:r>
              <a:endParaRPr lang="ko-KR" altLang="en-US" sz="9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9" name="도형 78"/>
            <p:cNvCxnSpPr/>
            <p:nvPr/>
          </p:nvCxnSpPr>
          <p:spPr>
            <a:xfrm>
              <a:off x="1500505" y="1694180"/>
              <a:ext cx="39433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도형 79"/>
            <p:cNvCxnSpPr>
              <a:endCxn id="57" idx="1"/>
            </p:cNvCxnSpPr>
            <p:nvPr/>
          </p:nvCxnSpPr>
          <p:spPr>
            <a:xfrm>
              <a:off x="2953385" y="1694815"/>
              <a:ext cx="37084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도형 80"/>
            <p:cNvCxnSpPr/>
            <p:nvPr/>
          </p:nvCxnSpPr>
          <p:spPr>
            <a:xfrm>
              <a:off x="2941320" y="3027680"/>
              <a:ext cx="39433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도형 81"/>
            <p:cNvCxnSpPr/>
            <p:nvPr/>
          </p:nvCxnSpPr>
          <p:spPr>
            <a:xfrm>
              <a:off x="4396740" y="3002280"/>
              <a:ext cx="38989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도형 82"/>
            <p:cNvCxnSpPr/>
            <p:nvPr/>
          </p:nvCxnSpPr>
          <p:spPr>
            <a:xfrm flipV="1">
              <a:off x="5845175" y="3000375"/>
              <a:ext cx="359410" cy="317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도형 83"/>
            <p:cNvCxnSpPr/>
            <p:nvPr/>
          </p:nvCxnSpPr>
          <p:spPr>
            <a:xfrm>
              <a:off x="2952750" y="4260850"/>
              <a:ext cx="37147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도형 84"/>
            <p:cNvCxnSpPr/>
            <p:nvPr/>
          </p:nvCxnSpPr>
          <p:spPr>
            <a:xfrm>
              <a:off x="4382770" y="4260850"/>
              <a:ext cx="42100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도형 85"/>
            <p:cNvCxnSpPr/>
            <p:nvPr/>
          </p:nvCxnSpPr>
          <p:spPr>
            <a:xfrm>
              <a:off x="4393565" y="4653915"/>
              <a:ext cx="421640" cy="317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도형 86"/>
            <p:cNvCxnSpPr/>
            <p:nvPr/>
          </p:nvCxnSpPr>
          <p:spPr>
            <a:xfrm>
              <a:off x="5862320" y="4260850"/>
              <a:ext cx="34925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도형 87"/>
            <p:cNvCxnSpPr/>
            <p:nvPr/>
          </p:nvCxnSpPr>
          <p:spPr>
            <a:xfrm flipV="1">
              <a:off x="5873750" y="4653280"/>
              <a:ext cx="33782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도형 88"/>
            <p:cNvCxnSpPr/>
            <p:nvPr/>
          </p:nvCxnSpPr>
          <p:spPr>
            <a:xfrm>
              <a:off x="7270115" y="4260850"/>
              <a:ext cx="311150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도형 89"/>
            <p:cNvCxnSpPr/>
            <p:nvPr/>
          </p:nvCxnSpPr>
          <p:spPr>
            <a:xfrm>
              <a:off x="7270115" y="4653280"/>
              <a:ext cx="299085" cy="190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도형 90"/>
            <p:cNvCxnSpPr/>
            <p:nvPr/>
          </p:nvCxnSpPr>
          <p:spPr>
            <a:xfrm>
              <a:off x="2952750" y="5194935"/>
              <a:ext cx="380365" cy="571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도형 91"/>
            <p:cNvCxnSpPr/>
            <p:nvPr/>
          </p:nvCxnSpPr>
          <p:spPr>
            <a:xfrm flipV="1">
              <a:off x="4391660" y="5189855"/>
              <a:ext cx="421005" cy="1079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도형 92"/>
            <p:cNvCxnSpPr/>
            <p:nvPr/>
          </p:nvCxnSpPr>
          <p:spPr>
            <a:xfrm>
              <a:off x="5868670" y="5582920"/>
              <a:ext cx="361315" cy="127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93"/>
            <p:cNvSpPr>
              <a:spLocks/>
            </p:cNvSpPr>
            <p:nvPr/>
          </p:nvSpPr>
          <p:spPr>
            <a:xfrm rot="16200000" flipH="1">
              <a:off x="-576580" y="3950970"/>
              <a:ext cx="4729480" cy="21145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5" name="도형 94"/>
            <p:cNvCxnSpPr/>
            <p:nvPr/>
          </p:nvCxnSpPr>
          <p:spPr>
            <a:xfrm>
              <a:off x="1680210" y="3006090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도형 95"/>
            <p:cNvCxnSpPr/>
            <p:nvPr/>
          </p:nvCxnSpPr>
          <p:spPr>
            <a:xfrm flipV="1">
              <a:off x="1678940" y="4260850"/>
              <a:ext cx="21463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도형 96"/>
            <p:cNvCxnSpPr/>
            <p:nvPr/>
          </p:nvCxnSpPr>
          <p:spPr>
            <a:xfrm flipV="1">
              <a:off x="1685290" y="5189855"/>
              <a:ext cx="214630" cy="3810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97"/>
            <p:cNvSpPr>
              <a:spLocks/>
            </p:cNvSpPr>
            <p:nvPr/>
          </p:nvSpPr>
          <p:spPr>
            <a:xfrm rot="16200000" flipH="1">
              <a:off x="2829560" y="2000885"/>
              <a:ext cx="809625" cy="19939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9" name="도형 98"/>
            <p:cNvCxnSpPr/>
            <p:nvPr/>
          </p:nvCxnSpPr>
          <p:spPr>
            <a:xfrm>
              <a:off x="3133090" y="2115820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도형 99"/>
            <p:cNvSpPr>
              <a:spLocks/>
            </p:cNvSpPr>
            <p:nvPr/>
          </p:nvSpPr>
          <p:spPr>
            <a:xfrm rot="16200000" flipH="1">
              <a:off x="3038475" y="4359275"/>
              <a:ext cx="389890" cy="20256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sp>
          <p:nvSpPr>
            <p:cNvPr id="101" name="도형 100"/>
            <p:cNvSpPr>
              <a:spLocks/>
            </p:cNvSpPr>
            <p:nvPr/>
          </p:nvSpPr>
          <p:spPr>
            <a:xfrm rot="16200000" flipH="1">
              <a:off x="2817495" y="5513070"/>
              <a:ext cx="840740" cy="193675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sp>
          <p:nvSpPr>
            <p:cNvPr id="102" name="도형 101"/>
            <p:cNvSpPr>
              <a:spLocks/>
            </p:cNvSpPr>
            <p:nvPr/>
          </p:nvSpPr>
          <p:spPr>
            <a:xfrm rot="16200000" flipH="1">
              <a:off x="5727065" y="3290570"/>
              <a:ext cx="767080" cy="19812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2"/>
            <p:cNvSpPr>
              <a:spLocks/>
            </p:cNvSpPr>
            <p:nvPr/>
          </p:nvSpPr>
          <p:spPr>
            <a:xfrm rot="16200000" flipH="1">
              <a:off x="4502785" y="5273675"/>
              <a:ext cx="400685" cy="219710"/>
            </a:xfrm>
            <a:prstGeom prst="bentConnector2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508000" hangingPunct="1">
                <a:buFontTx/>
                <a:buNone/>
              </a:pPr>
              <a:endParaRPr/>
            </a:p>
          </p:txBody>
        </p:sp>
        <p:cxnSp>
          <p:nvCxnSpPr>
            <p:cNvPr id="104" name="도형 103"/>
            <p:cNvCxnSpPr/>
            <p:nvPr/>
          </p:nvCxnSpPr>
          <p:spPr>
            <a:xfrm>
              <a:off x="6009640" y="3394075"/>
              <a:ext cx="213995" cy="4445"/>
            </a:xfrm>
            <a:prstGeom prst="line">
              <a:avLst/>
            </a:prstGeom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텍스트 상자 104"/>
          <p:cNvSpPr txBox="1">
            <a:spLocks/>
          </p:cNvSpPr>
          <p:nvPr/>
        </p:nvSpPr>
        <p:spPr bwMode="auto">
          <a:xfrm>
            <a:off x="102235" y="1183640"/>
            <a:ext cx="9208770" cy="307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0170" tIns="46990" rIns="90170" bIns="46990" numCol="1" anchor="ctr">
            <a:noAutofit/>
          </a:bodyPr>
          <a:lstStyle>
            <a:lvl1pPr marL="179705" indent="-179705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defTabSz="508000" eaLnBrk="0" hangingPunct="0"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000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179705" indent="-179705" defTabSz="508000" eaLnBrk="1" hangingPunct="1">
              <a:spcBef>
                <a:spcPts val="350"/>
              </a:spcBef>
              <a:buClr>
                <a:srgbClr val="000000"/>
              </a:buClr>
              <a:buFont typeface="Wingdings"/>
              <a:buChar char="§"/>
            </a:pPr>
            <a:r>
              <a:rPr lang="ko-KR" altLang="ko-KR" sz="1400" b="1">
                <a:solidFill>
                  <a:srgbClr val="000000"/>
                </a:solidFill>
                <a:latin typeface="Trebuchet MS" charset="0"/>
                <a:ea typeface="맑은 고딕" charset="0"/>
              </a:rPr>
              <a:t>메뉴 구성도</a:t>
            </a:r>
            <a:endParaRPr lang="ko-KR" altLang="en-US" sz="1400" b="1">
              <a:solidFill>
                <a:srgbClr val="000000"/>
              </a:solidFill>
              <a:latin typeface="Trebuchet MS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7406005" y="2869565"/>
            <a:ext cx="1492885" cy="2628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자기소개서 수정 및 삭제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8" name="도형 107"/>
          <p:cNvCxnSpPr>
            <a:stCxn id="77" idx="3"/>
            <a:endCxn id="107" idx="1"/>
          </p:cNvCxnSpPr>
          <p:nvPr/>
        </p:nvCxnSpPr>
        <p:spPr>
          <a:xfrm>
            <a:off x="7263765" y="3000375"/>
            <a:ext cx="142875" cy="635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도형 108"/>
          <p:cNvSpPr>
            <a:spLocks/>
          </p:cNvSpPr>
          <p:nvPr/>
        </p:nvSpPr>
        <p:spPr>
          <a:xfrm>
            <a:off x="7466965" y="5459730"/>
            <a:ext cx="1492885" cy="26289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맑은 고딕" charset="0"/>
                <a:ea typeface="맑은 고딕" charset="0"/>
              </a:rPr>
              <a:t>자기소개서 수정 및 삭제</a:t>
            </a:r>
            <a:endParaRPr lang="ko-KR" altLang="en-US" sz="9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0" name="도형 109"/>
          <p:cNvCxnSpPr>
            <a:stCxn id="76" idx="3"/>
            <a:endCxn id="109" idx="1"/>
          </p:cNvCxnSpPr>
          <p:nvPr/>
        </p:nvCxnSpPr>
        <p:spPr>
          <a:xfrm>
            <a:off x="7286625" y="5582920"/>
            <a:ext cx="180975" cy="8255"/>
          </a:xfrm>
          <a:prstGeom prst="line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315" y="0"/>
            <a:ext cx="3096260" cy="1124585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965" y="548640"/>
            <a:ext cx="5328285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215" y="692785"/>
            <a:ext cx="2880360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8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3065" y="1328420"/>
          <a:ext cx="8462645" cy="5485638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66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70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main</a:t>
                      </a:r>
                      <a:r>
                        <a:rPr lang="en-US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-01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소개, 시작하기, 커뮤니티, 로그인 및 회원가입 등의 기능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19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∎메인화면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소개, 시작하기, 커뮤니티, 로그인 및 회원가입을 한번에 이동할 수 있음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04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∎소개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DeepSquare의 소개, 분석 처리 과정, 개발자 소개 등을 팝업창으로 보여줌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∎시작하기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‘</a:t>
                      </a: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Start</a:t>
                      </a: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’</a:t>
                      </a: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버튼을 눌러 자기소개서 작성 페이지로 이동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로그인 상태가 아니면 로그인 페이지로 이동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∎커뮤니티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‘자유게시판’, ‘Q&amp;A’ 버튼을 눌러 해당 페이지로 이동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∎로그인 및 회원가입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Sign in &amp; Sign up  버튼을 눌러 로그인 및 회원가입 페이지로 이동 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7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작성, 자유게시판, Q&amp;A, 로그인 및 회원가입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회원관리, 자기소개서 개인화, 커뮤니티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851910" y="548640"/>
            <a:ext cx="511238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9" name="그림 78" descr="C:/Users/ehdal/AppData/Roaming/PolarisOffice/ETemp/12824_11463960/fImage432212024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1325" y="1708785"/>
            <a:ext cx="2566035" cy="3674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945" y="1340485"/>
          <a:ext cx="8415020" cy="6148705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7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</a:t>
                      </a: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작성 기능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3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작성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작성할 수 있는 페이지.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제목, 기업 선택, 직무 분야, 내용 작성 등으로 구성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52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∎제목 작성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자기소개서의 제목을 작성할 수 있음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∎기업 선택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지원하고자 하는 기업을 선택할 수 있음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∎직무 분야 입력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사용자가 지원하고자 하는 직무 분야를 작성할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∎내용 작성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자기소개서의 내용을 작성할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∎저장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자기소개서를 저장할 수 있음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저장, 자기소개서 분석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관리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2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79" name="그림 78" descr="C:/Users/ehdal/AppData/Roaming/PolarisOffice/ETemp/12824_11463960/fImage21144338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" y="1389380"/>
            <a:ext cx="2574925" cy="4576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23"/>
          <p:cNvSpPr>
            <a:spLocks/>
          </p:cNvSpPr>
          <p:nvPr/>
        </p:nvSpPr>
        <p:spPr>
          <a:xfrm>
            <a:off x="107315" y="0"/>
            <a:ext cx="3096895" cy="1125220"/>
          </a:xfrm>
          <a:prstGeom prst="rect">
            <a:avLst/>
          </a:prstGeom>
          <a:solidFill>
            <a:srgbClr val="3B5AA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cxnSp>
        <p:nvCxnSpPr>
          <p:cNvPr id="25" name="도형 24"/>
          <p:cNvCxnSpPr/>
          <p:nvPr/>
        </p:nvCxnSpPr>
        <p:spPr>
          <a:xfrm>
            <a:off x="424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275965" y="548640"/>
            <a:ext cx="5328920" cy="635"/>
          </a:xfrm>
          <a:prstGeom prst="line">
            <a:avLst/>
          </a:prstGeom>
          <a:ln w="28575" cap="flat" cmpd="sng">
            <a:solidFill>
              <a:srgbClr val="3B5AA8">
                <a:alpha val="100000"/>
              </a:srgb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323215" y="692785"/>
            <a:ext cx="2880995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|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화면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+mn-ea"/>
                <a:ea typeface="맑은 고딕" charset="0"/>
                <a:cs typeface="+mj-cs"/>
              </a:rPr>
              <a:t> </a:t>
            </a:r>
            <a:r>
              <a:rPr lang="ko-KR" altLang="en-US" sz="1700" b="1" i="0" strike="noStrike" cap="none">
                <a:ln w="9525" cap="flat" cmpd="sng">
                  <a:noFill/>
                  <a:prstDash/>
                </a:ln>
                <a:solidFill>
                  <a:schemeClr val="bg1"/>
                </a:solidFill>
                <a:latin typeface="맑은 고딕" charset="0"/>
                <a:cs typeface="+mj-cs"/>
              </a:rPr>
              <a:t>설계서</a:t>
            </a:r>
          </a:p>
        </p:txBody>
      </p:sp>
      <p:pic>
        <p:nvPicPr>
          <p:cNvPr id="28" name="그림 27" descr="C:/Users/ehdal/AppData/Roaming/PolarisOffice/ETemp/12824_1146396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8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9" name="그림 28" descr="C:/Users/ehdal/AppData/Roaming/PolarisOffice/ETemp/12824_11463960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도형 31"/>
          <p:cNvSpPr>
            <a:spLocks/>
          </p:cNvSpPr>
          <p:nvPr/>
        </p:nvSpPr>
        <p:spPr>
          <a:xfrm flipV="1">
            <a:off x="-5778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945" y="1340485"/>
          <a:ext cx="8415020" cy="5702935"/>
        </p:xfrm>
        <a:graphic>
          <a:graphicData uri="http://schemas.openxmlformats.org/drawingml/2006/table">
            <a:tbl>
              <a:tblPr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  <a:tableStyleId>{00000000-0000-0000-0000-000000000000}</a:tableStyleId>
              </a:tblPr>
              <a:tblGrid>
                <a:gridCol w="278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20">
                <a:tc rowSpan="6">
                  <a:txBody>
                    <a:bodyPr/>
                    <a:lstStyle/>
                    <a:p>
                      <a:pPr marL="0" indent="0" algn="just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WEB</a:t>
                      </a:r>
                      <a:r>
                        <a:rPr lang="en-US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-0</a:t>
                      </a:r>
                      <a:r>
                        <a:rPr 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저장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저장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자기소개서가 저장되었다는 페이지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보기, 자기소개서 목록, 분석결과 확인하기, 홈 등의 기능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보기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‘자기소개서 보기’ 버튼을 누르면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사용자가 직전에 작성한 자기소개서를 확인할 수 있음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∎자기소개서 목록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‘자기소개서 목록’ 버튼을 누르면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latin typeface="맑은 고딕" charset="0"/>
                        </a:rPr>
                        <a:t>사용자가 그동안 작성했던 자기소개서 목록을 확인할 수 있음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∎분석결과 확인하기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‘분석결과 확인하기’ 버튼을 누르면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자기소개서의 분석 결과를 확인할 수 있음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∎HOME</a:t>
                      </a: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‘HOME’ 버튼을 누르면 메인페이지로 이동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5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∎연결되는 기능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50" b="0" i="0" ker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자기소개서 저장, 자기소개서 분석</a:t>
                      </a:r>
                      <a:endParaRPr lang="ko-KR" altLang="en-US" sz="1050" b="0" i="0" kern="0">
                        <a:solidFill>
                          <a:srgbClr val="000000"/>
                        </a:solidFill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자기소개서 관리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8" name="도형 77"/>
          <p:cNvSpPr>
            <a:spLocks/>
          </p:cNvSpPr>
          <p:nvPr/>
        </p:nvSpPr>
        <p:spPr>
          <a:xfrm>
            <a:off x="3851910" y="548640"/>
            <a:ext cx="5113020" cy="3390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65430" indent="-265430" algn="r" defTabSz="508000" latinLnBrk="0">
              <a:buFontTx/>
              <a:buNone/>
            </a:pPr>
            <a:r>
              <a:rPr lang="ko-KR" altLang="en-US" sz="1600" b="1" i="1">
                <a:solidFill>
                  <a:srgbClr val="FF0000"/>
                </a:solidFill>
                <a:latin typeface="맑은 고딕" charset="0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맑은 고딕" charset="0"/>
              </a:rPr>
              <a:t> 2</a:t>
            </a:r>
            <a:endParaRPr lang="ko-KR" altLang="en-US" sz="1600" b="1" i="1">
              <a:solidFill>
                <a:srgbClr val="FF0000"/>
              </a:solidFill>
              <a:latin typeface="+mj-lt"/>
              <a:ea typeface="맑은 고딕" charset="0"/>
            </a:endParaRPr>
          </a:p>
        </p:txBody>
      </p:sp>
      <p:pic>
        <p:nvPicPr>
          <p:cNvPr id="80" name="그림 79" descr="C:/Users/ehdal/AppData/Roaming/PolarisOffice/ETemp/12824_11463960/fImage15590347499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3705" y="1794510"/>
            <a:ext cx="2573020" cy="3402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13</Pages>
  <Words>964</Words>
  <Characters>0</Characters>
  <Application>Microsoft Office PowerPoint</Application>
  <DocSecurity>0</DocSecurity>
  <PresentationFormat>화면 슬라이드 쇼(4:3)</PresentationFormat>
  <Lines>0</Lines>
  <Paragraphs>290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Jo Sihun</cp:lastModifiedBy>
  <cp:revision>3</cp:revision>
  <dcterms:modified xsi:type="dcterms:W3CDTF">2020-09-06T08:27:10Z</dcterms:modified>
  <cp:version>9.101.12.38406</cp:version>
</cp:coreProperties>
</file>