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3" r:id="rId2"/>
    <p:sldId id="324" r:id="rId3"/>
    <p:sldId id="340" r:id="rId4"/>
    <p:sldId id="341" r:id="rId5"/>
    <p:sldId id="342" r:id="rId6"/>
    <p:sldId id="349" r:id="rId7"/>
    <p:sldId id="348" r:id="rId8"/>
    <p:sldId id="350" r:id="rId9"/>
    <p:sldId id="332" r:id="rId10"/>
    <p:sldId id="361" r:id="rId11"/>
    <p:sldId id="375" r:id="rId12"/>
    <p:sldId id="376" r:id="rId13"/>
    <p:sldId id="379" r:id="rId14"/>
    <p:sldId id="377" r:id="rId15"/>
    <p:sldId id="380" r:id="rId16"/>
    <p:sldId id="381" r:id="rId17"/>
    <p:sldId id="382" r:id="rId18"/>
    <p:sldId id="386" r:id="rId19"/>
    <p:sldId id="383" r:id="rId20"/>
    <p:sldId id="384" r:id="rId21"/>
    <p:sldId id="385" r:id="rId22"/>
    <p:sldId id="353" r:id="rId23"/>
    <p:sldId id="355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 Sihun" initials="JS" lastIdx="1" clrIdx="0">
    <p:extLst>
      <p:ext uri="{19B8F6BF-5375-455C-9EA6-DF929625EA0E}">
        <p15:presenceInfo xmlns:p15="http://schemas.microsoft.com/office/powerpoint/2012/main" userId="62537fdd78c16ab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EC70D-C8EE-4E22-A479-4B590BBF0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694B18-0F28-4B78-B41E-CCA088AC6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D573AD-D37D-4D35-BD84-1B981FBCA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A33F-4736-4FE2-BFFA-970FB19E7ECD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9492A2-EA18-4BA9-8BCE-3807B3E65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4F5ACF-9912-4DE7-A67E-27F97F3A9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E935-142A-44AD-8690-725D124A6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975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02A2FB-F85B-4775-A2B7-631106AF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610598-6C59-43B0-9F40-19601D0FF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D23D39-F69A-4557-AF2C-10DE7EA7C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A33F-4736-4FE2-BFFA-970FB19E7ECD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C01DD6-3602-42B4-B945-70E99A1F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BD8D51-9593-4803-B164-C8AF16494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E935-142A-44AD-8690-725D124A6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17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2FDF3C-DC25-48B8-BF64-7AE32E7FDE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D51F0B-75F6-449F-B795-856973834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38E41F-DEB7-4291-BE35-8FCB9A51B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A33F-4736-4FE2-BFFA-970FB19E7ECD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0C1271-505C-4E0E-9AE4-923373D89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4AB372-9996-4E4D-9A34-2671D16E0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E935-142A-44AD-8690-725D124A6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48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F0912-91E8-4741-93F2-5A153257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14900E-C76B-4728-ACC2-140205883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43D92B-EF45-4BEF-A36B-8BCE359E9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A33F-4736-4FE2-BFFA-970FB19E7ECD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EBDC9C-4422-466D-9C65-F81B505BB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C573EF-749A-49B3-AA61-458AD11C4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E935-142A-44AD-8690-725D124A6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711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576BEC-0A5A-4BC9-947C-2EA2434D4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2913B6-970C-49A0-9CF3-3CE213722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58EAF5-53A6-4036-A473-7AF53A32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A33F-4736-4FE2-BFFA-970FB19E7ECD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442950-3883-40DB-A667-77D9D9B04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972545-D6C3-4E4E-99C0-C6BED7A7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E935-142A-44AD-8690-725D124A6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552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715CC-608A-4350-8496-F7556A574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D42973-5C67-4828-98F4-02710DFC7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54E6C7-DAB4-4FDC-A5C6-C5E6BE2C6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5DAF00-B77A-4F6B-9C2E-0724FA3FD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A33F-4736-4FE2-BFFA-970FB19E7ECD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55D921-70DC-4859-85EF-E05000EBC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63A750-6C3E-4AD4-8113-C9A260ABC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E935-142A-44AD-8690-725D124A6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90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0A558-8BF0-49AE-99AA-AABB08A45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EFCBBC-1998-48EA-BBF1-A9DAAC04D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B5675C-BC12-4158-AEA9-1E14D41E4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E6E2A0-EECD-4B8D-9C23-C8F4C9614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993D35-AD00-49ED-9B64-FE75D6AC8B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EA6CAB-5F73-4B3B-BEAD-73D094764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A33F-4736-4FE2-BFFA-970FB19E7ECD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D490DF4-E5ED-435C-98CC-FEEC85FEA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278976-14C8-4E9C-BD8D-50D719BAD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E935-142A-44AD-8690-725D124A6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972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F787D-3E4B-4C2F-8D91-277A92D77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353023-5C01-44CA-94C6-DC5C5858B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A33F-4736-4FE2-BFFA-970FB19E7ECD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4768A0-D7EF-4E8E-9FA6-9080A1D53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341C17-D57B-46F3-A7EF-CE99D3A09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E935-142A-44AD-8690-725D124A6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774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C0FAD7-FFFE-49C6-BD62-3BC4F29DE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A33F-4736-4FE2-BFFA-970FB19E7ECD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AF9BD7-7EF8-4F23-8746-761C03ACD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77235E-3574-4EC8-8564-E4ACD1F91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E935-142A-44AD-8690-725D124A6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118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773C13-117D-4BBC-B5DC-A84F189D1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8A8DD0-29A3-47AC-B547-29D49EE7A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F43CD4-9C3C-4DA5-9032-ADB13E97B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74D9BE-2A7B-48AB-BD15-D774722A8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A33F-4736-4FE2-BFFA-970FB19E7ECD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73A383-D70D-4987-BEA0-BA780E040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10C864-DF32-4F56-817C-E6FB9BD5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E935-142A-44AD-8690-725D124A6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966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B7CD82-AD93-466E-A669-4D693E900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B04ADF0-7DE9-4835-AE29-59732EFBB4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1159B8-432E-436B-B060-EACBE08E5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B23ED5-FDD1-4EE4-BDAD-3B6C7E2AE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A33F-4736-4FE2-BFFA-970FB19E7ECD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914462-844D-43CE-84E3-BB1E6E085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F14259-C404-4670-966E-EB1D24227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E935-142A-44AD-8690-725D124A6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754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2BF6E1-B0AE-4BA2-9B88-6E215DB24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6CC137-E762-416D-A1EB-E8D0B597D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D1D19-BF12-4797-BB0A-41887DF7DA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9A33F-4736-4FE2-BFFA-970FB19E7ECD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E99CC3-3F05-4A5A-9F21-9DD44127C9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C7A2E6-1102-432E-9214-08547F692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7E935-142A-44AD-8690-725D124A6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8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jpe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4.png"/><Relationship Id="rId7" Type="http://schemas.openxmlformats.org/officeDocument/2006/relationships/image" Target="../media/image16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631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1948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799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1847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lang="ko-KR" altLang="en-US" sz="1700" spc="-50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78042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00456" y="476672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946304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8491B1B-8B9E-473D-B2E1-357208E7F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094807"/>
              </p:ext>
            </p:extLst>
          </p:nvPr>
        </p:nvGraphicFramePr>
        <p:xfrm>
          <a:off x="1631504" y="1258690"/>
          <a:ext cx="9023912" cy="506268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652214">
                  <a:extLst>
                    <a:ext uri="{9D8B030D-6E8A-4147-A177-3AD203B41FA5}">
                      <a16:colId xmlns:a16="http://schemas.microsoft.com/office/drawing/2014/main" val="280633532"/>
                    </a:ext>
                  </a:extLst>
                </a:gridCol>
                <a:gridCol w="1031860">
                  <a:extLst>
                    <a:ext uri="{9D8B030D-6E8A-4147-A177-3AD203B41FA5}">
                      <a16:colId xmlns:a16="http://schemas.microsoft.com/office/drawing/2014/main" val="1595680504"/>
                    </a:ext>
                  </a:extLst>
                </a:gridCol>
                <a:gridCol w="652214">
                  <a:extLst>
                    <a:ext uri="{9D8B030D-6E8A-4147-A177-3AD203B41FA5}">
                      <a16:colId xmlns:a16="http://schemas.microsoft.com/office/drawing/2014/main" val="215744298"/>
                    </a:ext>
                  </a:extLst>
                </a:gridCol>
                <a:gridCol w="2608855">
                  <a:extLst>
                    <a:ext uri="{9D8B030D-6E8A-4147-A177-3AD203B41FA5}">
                      <a16:colId xmlns:a16="http://schemas.microsoft.com/office/drawing/2014/main" val="733447694"/>
                    </a:ext>
                  </a:extLst>
                </a:gridCol>
                <a:gridCol w="2608855">
                  <a:extLst>
                    <a:ext uri="{9D8B030D-6E8A-4147-A177-3AD203B41FA5}">
                      <a16:colId xmlns:a16="http://schemas.microsoft.com/office/drawing/2014/main" val="1683160298"/>
                    </a:ext>
                  </a:extLst>
                </a:gridCol>
                <a:gridCol w="1469914">
                  <a:extLst>
                    <a:ext uri="{9D8B030D-6E8A-4147-A177-3AD203B41FA5}">
                      <a16:colId xmlns:a16="http://schemas.microsoft.com/office/drawing/2014/main" val="2848090090"/>
                    </a:ext>
                  </a:extLst>
                </a:gridCol>
              </a:tblGrid>
              <a:tr h="206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업무영역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39" marR="5739" marT="57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업무기능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39" marR="5739" marT="57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요구사항 </a:t>
                      </a:r>
                      <a:r>
                        <a:rPr lang="en-US" sz="900" b="1" u="none" strike="noStrike" dirty="0">
                          <a:effectLst/>
                        </a:rPr>
                        <a:t>ID</a:t>
                      </a:r>
                      <a:endParaRPr 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39" marR="5739" marT="57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요구사항 명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39" marR="5739" marT="57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>
                          <a:effectLst/>
                        </a:rPr>
                        <a:t>요구사항 설명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39" marR="5739" marT="57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비고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39" marR="5739" marT="5739" marB="0" anchor="ctr"/>
                </a:tc>
                <a:extLst>
                  <a:ext uri="{0D108BD9-81ED-4DB2-BD59-A6C34878D82A}">
                    <a16:rowId xmlns:a16="http://schemas.microsoft.com/office/drawing/2014/main" val="844727896"/>
                  </a:ext>
                </a:extLst>
              </a:tr>
              <a:tr h="39393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모델 서비스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39" marR="5739" marT="5739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데이터 수집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39" marR="5739" marT="57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DAT-001</a:t>
                      </a:r>
                      <a:endParaRPr 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39" marR="5739" marT="57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합격 자기소개서 데이터 수집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39" marR="5739" marT="57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u="none" strike="noStrike" dirty="0" err="1">
                          <a:effectLst/>
                        </a:rPr>
                        <a:t>Saramin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 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사이트의 합격자소서 약 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6000 ~ 7000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개를 </a:t>
                      </a:r>
                      <a:r>
                        <a:rPr lang="ko-KR" altLang="en-US" sz="900" b="1" u="none" strike="noStrike" dirty="0" err="1">
                          <a:effectLst/>
                        </a:rPr>
                        <a:t>크롤링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 한다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.</a:t>
                      </a:r>
                      <a:endParaRPr lang="en-US" altLang="ko-KR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39" marR="5739" marT="57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39" marR="5739" marT="5739" marB="0" anchor="ctr"/>
                </a:tc>
                <a:extLst>
                  <a:ext uri="{0D108BD9-81ED-4DB2-BD59-A6C34878D82A}">
                    <a16:rowId xmlns:a16="http://schemas.microsoft.com/office/drawing/2014/main" val="1177993741"/>
                  </a:ext>
                </a:extLst>
              </a:tr>
              <a:tr h="5625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DAT-002</a:t>
                      </a:r>
                      <a:endParaRPr 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39" marR="5739" marT="57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사용자 자기소개서 데이터 수집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39" marR="5739" marT="57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u="none" strike="noStrike" dirty="0">
                          <a:effectLst/>
                        </a:rPr>
                        <a:t>WEB-003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에 있는 등록기능을 이용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, 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사용자가 웹에서 등록한 자기소개서 데이터 추출한다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.</a:t>
                      </a:r>
                      <a:endParaRPr lang="en-US" altLang="ko-KR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39" marR="5739" marT="57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39" marR="5739" marT="5739" marB="0" anchor="ctr"/>
                </a:tc>
                <a:extLst>
                  <a:ext uri="{0D108BD9-81ED-4DB2-BD59-A6C34878D82A}">
                    <a16:rowId xmlns:a16="http://schemas.microsoft.com/office/drawing/2014/main" val="2922438220"/>
                  </a:ext>
                </a:extLst>
              </a:tr>
              <a:tr h="194294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모델 서비스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39" marR="5739" marT="5739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시스템 개발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39" marR="5739" marT="57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SDR-001</a:t>
                      </a:r>
                      <a:endParaRPr 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39" marR="5739" marT="57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자기소개서 맞춤법 검사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39" marR="5739" marT="57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u="none" strike="noStrike" dirty="0" err="1">
                          <a:effectLst/>
                        </a:rPr>
                        <a:t>hanspell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의 </a:t>
                      </a:r>
                      <a:r>
                        <a:rPr lang="en-US" altLang="ko-KR" sz="900" b="1" u="none" strike="noStrike" dirty="0" err="1">
                          <a:effectLst/>
                        </a:rPr>
                        <a:t>spell_checker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를 통해 자기소개서의 문법상의 오류를 확인한다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.</a:t>
                      </a:r>
                      <a:endParaRPr lang="en-US" altLang="ko-KR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39" marR="5739" marT="57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검색결과 현재 오픈형 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API 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중 가장 고버전의 한글 맞춤법 검사기는 </a:t>
                      </a:r>
                      <a:r>
                        <a:rPr lang="en-US" altLang="ko-KR" sz="900" b="1" u="none" strike="noStrike" dirty="0" err="1">
                          <a:effectLst/>
                        </a:rPr>
                        <a:t>naver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 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맞춤법 검사기라고 합니다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. 500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자 제한은 자소서를 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LINE 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단위로 읽어서 해결 가능합니다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. 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혹시 다른 이용가능한 다른 맞춤법 검사기나 대체방안이 있다면 추천 부탁드립니다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. 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저희도 따로 알아보겠습니다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.</a:t>
                      </a:r>
                      <a:endParaRPr lang="en-US" altLang="ko-KR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39" marR="5739" marT="5739" marB="0" anchor="ctr"/>
                </a:tc>
                <a:extLst>
                  <a:ext uri="{0D108BD9-81ED-4DB2-BD59-A6C34878D82A}">
                    <a16:rowId xmlns:a16="http://schemas.microsoft.com/office/drawing/2014/main" val="2777061133"/>
                  </a:ext>
                </a:extLst>
              </a:tr>
              <a:tr h="5942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SDR-002</a:t>
                      </a:r>
                      <a:endParaRPr 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39" marR="5739" marT="57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자기소개서 표절 분석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39" marR="5739" marT="57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u="none" strike="noStrike" dirty="0" err="1">
                          <a:effectLst/>
                        </a:rPr>
                        <a:t>jellyfish.jaro_distance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 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문자열 유사도를 통해 기존 자기소개서 데이터와 일치하는지 확인한다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.</a:t>
                      </a:r>
                      <a:endParaRPr lang="en-US" altLang="ko-KR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39" marR="5739" marT="57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 err="1">
                          <a:effectLst/>
                        </a:rPr>
                        <a:t>jellyfish.jaro_distance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 (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문자열 유사도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)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를 통한 자소서 비교는 표절로 보기 어렵습니까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?</a:t>
                      </a:r>
                      <a:endParaRPr lang="en-US" altLang="ko-KR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39" marR="5739" marT="5739" marB="0" anchor="ctr"/>
                </a:tc>
                <a:extLst>
                  <a:ext uri="{0D108BD9-81ED-4DB2-BD59-A6C34878D82A}">
                    <a16:rowId xmlns:a16="http://schemas.microsoft.com/office/drawing/2014/main" val="2208437907"/>
                  </a:ext>
                </a:extLst>
              </a:tr>
              <a:tr h="3872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SDR-003</a:t>
                      </a:r>
                      <a:endParaRPr 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39" marR="5739" marT="57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자기소개서 </a:t>
                      </a:r>
                      <a:r>
                        <a:rPr lang="en-US" altLang="ko-KR" sz="900" b="1" u="none" strike="noStrike">
                          <a:effectLst/>
                        </a:rPr>
                        <a:t>Topic </a:t>
                      </a:r>
                      <a:r>
                        <a:rPr lang="ko-KR" altLang="en-US" sz="900" b="1" u="none" strike="noStrike">
                          <a:effectLst/>
                        </a:rPr>
                        <a:t>요약</a:t>
                      </a:r>
                      <a:r>
                        <a:rPr lang="en-US" altLang="ko-KR" sz="900" b="1" u="none" strike="noStrike">
                          <a:effectLst/>
                        </a:rPr>
                        <a:t>/</a:t>
                      </a:r>
                      <a:r>
                        <a:rPr lang="ko-KR" altLang="en-US" sz="900" b="1" u="none" strike="noStrike">
                          <a:effectLst/>
                        </a:rPr>
                        <a:t>분석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39" marR="5739" marT="57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u="none" strike="noStrike" dirty="0">
                          <a:effectLst/>
                        </a:rPr>
                        <a:t>DBS-001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의 데이터를 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NLP, BOW 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등을 통해 자기소개서를 </a:t>
                      </a:r>
                      <a:r>
                        <a:rPr lang="ko-KR" altLang="en-US" sz="900" b="1" u="none" strike="noStrike" dirty="0" err="1">
                          <a:effectLst/>
                        </a:rPr>
                        <a:t>전처리한다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.</a:t>
                      </a:r>
                      <a:endParaRPr lang="en-US" altLang="ko-KR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39" marR="5739" marT="57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39" marR="5739" marT="5739" marB="0" anchor="ctr"/>
                </a:tc>
                <a:extLst>
                  <a:ext uri="{0D108BD9-81ED-4DB2-BD59-A6C34878D82A}">
                    <a16:rowId xmlns:a16="http://schemas.microsoft.com/office/drawing/2014/main" val="1063159896"/>
                  </a:ext>
                </a:extLst>
              </a:tr>
              <a:tr h="5808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SDR-004</a:t>
                      </a:r>
                      <a:endParaRPr 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39" marR="5739" marT="57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합격 예측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39" marR="5739" marT="57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u="none" strike="noStrike" dirty="0">
                          <a:effectLst/>
                        </a:rPr>
                        <a:t>LDA Topic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분석을 통해 얻은 사용자의 키워드와 기업에서 요구하는 인재상의 키워드가 일치하는지 확인하여 합격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/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불합격 판정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39" marR="5739" marT="57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39" marR="5739" marT="5739" marB="0" anchor="ctr"/>
                </a:tc>
                <a:extLst>
                  <a:ext uri="{0D108BD9-81ED-4DB2-BD59-A6C34878D82A}">
                    <a16:rowId xmlns:a16="http://schemas.microsoft.com/office/drawing/2014/main" val="1134078477"/>
                  </a:ext>
                </a:extLst>
              </a:tr>
              <a:tr h="3939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SDR-006</a:t>
                      </a:r>
                      <a:endParaRPr 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39" marR="5739" marT="57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핵심 키워드 추천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39" marR="5739" marT="57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>
                          <a:effectLst/>
                        </a:rPr>
                        <a:t>채점 결과 사용자에게 부족한 기업에서 추구하는 인재상의 키워드를 </a:t>
                      </a:r>
                      <a:r>
                        <a:rPr lang="en-US" altLang="ko-KR" sz="900" b="1" u="none" strike="noStrike">
                          <a:effectLst/>
                        </a:rPr>
                        <a:t>DBS-003</a:t>
                      </a:r>
                      <a:r>
                        <a:rPr lang="ko-KR" altLang="en-US" sz="900" b="1" u="none" strike="noStrike">
                          <a:effectLst/>
                        </a:rPr>
                        <a:t>을 통해 추천한다</a:t>
                      </a:r>
                      <a:r>
                        <a:rPr lang="en-US" altLang="ko-KR" sz="900" b="1" u="none" strike="noStrike">
                          <a:effectLst/>
                        </a:rPr>
                        <a:t>.</a:t>
                      </a:r>
                      <a:endParaRPr lang="en-US" altLang="ko-KR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39" marR="5739" marT="57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39" marR="5739" marT="5739" marB="0" anchor="ctr"/>
                </a:tc>
                <a:extLst>
                  <a:ext uri="{0D108BD9-81ED-4DB2-BD59-A6C34878D82A}">
                    <a16:rowId xmlns:a16="http://schemas.microsoft.com/office/drawing/2014/main" val="485862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741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631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1948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799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1847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 dirty="0" err="1">
                <a:solidFill>
                  <a:schemeClr val="bg1"/>
                </a:solidFill>
                <a:latin typeface="+mn-ea"/>
                <a:cs typeface="+mj-cs"/>
              </a:rPr>
              <a:t>핵심소스코드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(Crawling)</a:t>
            </a:r>
            <a:endParaRPr lang="ko-KR" altLang="en-US" sz="1700" spc="-50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78042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00456" y="476672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946304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1746256" y="1473902"/>
            <a:ext cx="8740117" cy="47634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BE576CA-4EE8-45DF-951D-79760885D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528" y="1551839"/>
            <a:ext cx="8538043" cy="460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59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631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1948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799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1847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 dirty="0" err="1">
                <a:solidFill>
                  <a:schemeClr val="bg1"/>
                </a:solidFill>
                <a:latin typeface="+mn-ea"/>
                <a:cs typeface="+mj-cs"/>
              </a:rPr>
              <a:t>핵심소스코드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(Grammar_1)</a:t>
            </a:r>
            <a:endParaRPr lang="ko-KR" altLang="en-US" sz="1700" spc="-50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78042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00456" y="476672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946304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1746256" y="1473902"/>
            <a:ext cx="8740117" cy="47634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777987-191A-4F8A-B9DD-8D8A79B21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527" y="1588441"/>
            <a:ext cx="8538044" cy="457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102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631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1948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799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1847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 dirty="0" err="1">
                <a:solidFill>
                  <a:schemeClr val="bg1"/>
                </a:solidFill>
                <a:latin typeface="+mn-ea"/>
                <a:cs typeface="+mj-cs"/>
              </a:rPr>
              <a:t>핵심소스코드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(Grammar_2)</a:t>
            </a:r>
            <a:endParaRPr lang="ko-KR" altLang="en-US" sz="1700" spc="-50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78042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00456" y="476672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946304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1746256" y="1473902"/>
            <a:ext cx="8740117" cy="47634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1DDDB5-3D56-4F97-AE21-D70A4A99E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528" y="1560857"/>
            <a:ext cx="8545188" cy="46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75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631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1948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799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1847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알고리즘 상세 설명서</a:t>
            </a:r>
            <a:endParaRPr lang="ko-KR" altLang="en-US" sz="1700" spc="-50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78042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00456" y="476672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946304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1746256" y="1473902"/>
            <a:ext cx="8740117" cy="4882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36C91-1843-4C3E-BC58-FC6C72BA0E28}"/>
              </a:ext>
            </a:extLst>
          </p:cNvPr>
          <p:cNvSpPr txBox="1"/>
          <p:nvPr/>
        </p:nvSpPr>
        <p:spPr>
          <a:xfrm>
            <a:off x="1839562" y="1551839"/>
            <a:ext cx="851287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Web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Crawling</a:t>
            </a:r>
          </a:p>
          <a:p>
            <a:endParaRPr lang="en-US" altLang="ko-KR" sz="1200" dirty="0"/>
          </a:p>
          <a:p>
            <a:r>
              <a:rPr lang="en-US" altLang="ko-KR" sz="1200" dirty="0"/>
              <a:t>Web </a:t>
            </a:r>
            <a:r>
              <a:rPr lang="ko-KR" altLang="en-US" sz="1200" dirty="0"/>
              <a:t>상에서 돌아다니면서 정보를 수집하는 행위로 정적인 데이터를 읽어 필요한 정보를 추출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/>
              <a:t>다수의 데이터를 수집하고</a:t>
            </a:r>
            <a:r>
              <a:rPr lang="en-US" altLang="ko-KR" sz="1200" dirty="0"/>
              <a:t> </a:t>
            </a:r>
            <a:r>
              <a:rPr lang="ko-KR" altLang="en-US" sz="1200" dirty="0"/>
              <a:t>그 중 필요한 정보만 추출해서 처리하는 것을 </a:t>
            </a:r>
            <a:r>
              <a:rPr lang="en-US" altLang="ko-KR" sz="1200" dirty="0"/>
              <a:t>Crawling</a:t>
            </a:r>
            <a:r>
              <a:rPr lang="ko-KR" altLang="en-US" sz="1200" dirty="0"/>
              <a:t>이라고 부른다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호스트 프로그램을 통해서 데이터를 수집할 수 있는 라이브러리 </a:t>
            </a:r>
            <a:r>
              <a:rPr lang="en-US" altLang="ko-KR" sz="1200" dirty="0"/>
              <a:t>Beautiful soup</a:t>
            </a:r>
            <a:r>
              <a:rPr lang="ko-KR" altLang="en-US" sz="1200" dirty="0"/>
              <a:t>를 사용하여</a:t>
            </a:r>
            <a:endParaRPr lang="en-US" altLang="ko-KR" sz="1200" dirty="0"/>
          </a:p>
          <a:p>
            <a:r>
              <a:rPr lang="ko-KR" altLang="en-US" sz="1200" dirty="0"/>
              <a:t>다음의 알고리즘을 통해 수행된다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b="1" dirty="0"/>
              <a:t>(1) </a:t>
            </a:r>
            <a:r>
              <a:rPr lang="ko-KR" altLang="en-US" sz="1200" b="1" dirty="0" err="1"/>
              <a:t>크롤링</a:t>
            </a:r>
            <a:r>
              <a:rPr lang="ko-KR" altLang="en-US" sz="1200" b="1" dirty="0"/>
              <a:t> 대상 선정 </a:t>
            </a:r>
            <a:r>
              <a:rPr lang="en-US" altLang="ko-KR" sz="1200" b="1" dirty="0"/>
              <a:t>(API </a:t>
            </a:r>
            <a:r>
              <a:rPr lang="ko-KR" altLang="en-US" sz="1200" b="1" dirty="0"/>
              <a:t>또는 웹 문서</a:t>
            </a:r>
            <a:r>
              <a:rPr lang="en-US" altLang="ko-KR" sz="1200" b="1" dirty="0"/>
              <a:t>)</a:t>
            </a:r>
          </a:p>
          <a:p>
            <a:r>
              <a:rPr lang="en-US" altLang="ko-KR" sz="1200" dirty="0"/>
              <a:t>Web</a:t>
            </a:r>
            <a:r>
              <a:rPr lang="ko-KR" altLang="en-US" sz="1200" dirty="0"/>
              <a:t> 상의 데이터는 고유 </a:t>
            </a:r>
            <a:r>
              <a:rPr lang="en-US" altLang="ko-KR" sz="1200" dirty="0"/>
              <a:t>ID</a:t>
            </a:r>
            <a:r>
              <a:rPr lang="ko-KR" altLang="en-US" sz="1200" dirty="0"/>
              <a:t>인</a:t>
            </a:r>
            <a:r>
              <a:rPr lang="en-US" altLang="ko-KR" sz="1200" dirty="0"/>
              <a:t> URL</a:t>
            </a:r>
            <a:r>
              <a:rPr lang="ko-KR" altLang="en-US" sz="1200" dirty="0"/>
              <a:t>을 가지며 어떤 사이트에서 정보를 추출할 것인지 선정하는 과정이다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 err="1"/>
              <a:t>Saramin</a:t>
            </a:r>
            <a:r>
              <a:rPr lang="en-US" altLang="ko-KR" sz="1200" dirty="0"/>
              <a:t> </a:t>
            </a:r>
            <a:r>
              <a:rPr lang="ko-KR" altLang="en-US" sz="1200" dirty="0"/>
              <a:t>사이트로 선정하였다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b="1" dirty="0"/>
              <a:t>(2) </a:t>
            </a:r>
            <a:r>
              <a:rPr lang="ko-KR" altLang="en-US" sz="1200" b="1" dirty="0"/>
              <a:t>데이터 로드</a:t>
            </a:r>
          </a:p>
          <a:p>
            <a:r>
              <a:rPr lang="en-US" altLang="ko-KR" sz="1200" dirty="0"/>
              <a:t>API</a:t>
            </a:r>
            <a:r>
              <a:rPr lang="ko-KR" altLang="en-US" sz="1200" dirty="0"/>
              <a:t>의 경우 </a:t>
            </a:r>
            <a:r>
              <a:rPr lang="en-US" altLang="ko-KR" sz="1200" dirty="0"/>
              <a:t>XML, JSON </a:t>
            </a:r>
            <a:r>
              <a:rPr lang="ko-KR" altLang="en-US" sz="1200" dirty="0"/>
              <a:t>문서의 형태로 데이터를 다운로드하며</a:t>
            </a:r>
            <a:endParaRPr lang="en-US" altLang="ko-KR" sz="1200" dirty="0"/>
          </a:p>
          <a:p>
            <a:r>
              <a:rPr lang="en-US" altLang="ko-KR" sz="1200" dirty="0"/>
              <a:t>Web Page</a:t>
            </a:r>
            <a:r>
              <a:rPr lang="ko-KR" altLang="en-US" sz="1200" dirty="0"/>
              <a:t>의 경우 </a:t>
            </a:r>
            <a:r>
              <a:rPr lang="en-US" altLang="ko-KR" sz="1200" dirty="0"/>
              <a:t>HTML </a:t>
            </a:r>
            <a:r>
              <a:rPr lang="ko-KR" altLang="en-US" sz="1200" dirty="0"/>
              <a:t>문서의 형태로 데이터를 다운로드한다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Web Page</a:t>
            </a:r>
            <a:r>
              <a:rPr lang="ko-KR" altLang="en-US" sz="1200" dirty="0"/>
              <a:t>이므로 </a:t>
            </a:r>
            <a:r>
              <a:rPr lang="en-US" altLang="ko-KR" sz="1200" dirty="0"/>
              <a:t>HTML </a:t>
            </a:r>
            <a:r>
              <a:rPr lang="ko-KR" altLang="en-US" sz="1200" dirty="0"/>
              <a:t>문서의 형태로 데이터를 다운로드하였다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b="1" dirty="0"/>
              <a:t>(3) </a:t>
            </a:r>
            <a:r>
              <a:rPr lang="ko-KR" altLang="en-US" sz="1200" b="1" dirty="0"/>
              <a:t>데이터 분석</a:t>
            </a:r>
          </a:p>
          <a:p>
            <a:r>
              <a:rPr lang="ko-KR" altLang="en-US" sz="1200" dirty="0" err="1"/>
              <a:t>다운로드된</a:t>
            </a:r>
            <a:r>
              <a:rPr lang="ko-KR" altLang="en-US" sz="1200" dirty="0"/>
              <a:t> 데이터에서 필요한 부분을 추출하는 과정이다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r>
              <a:rPr lang="ko-KR" altLang="en-US" sz="1200" dirty="0"/>
              <a:t>어떤 부분을 수집할지</a:t>
            </a:r>
            <a:r>
              <a:rPr lang="en-US" altLang="ko-KR" sz="1200" dirty="0"/>
              <a:t>, </a:t>
            </a:r>
            <a:r>
              <a:rPr lang="ko-KR" altLang="en-US" sz="1200" dirty="0"/>
              <a:t>어떤 부분을 수집하지 않을지 선정하는 과정이다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기업의 이름</a:t>
            </a:r>
            <a:r>
              <a:rPr lang="en-US" altLang="ko-KR" sz="1200" dirty="0"/>
              <a:t>, </a:t>
            </a:r>
            <a:r>
              <a:rPr lang="ko-KR" altLang="en-US" sz="1200" dirty="0"/>
              <a:t>직무분야</a:t>
            </a:r>
            <a:r>
              <a:rPr lang="en-US" altLang="ko-KR" sz="1200" dirty="0"/>
              <a:t>, </a:t>
            </a:r>
            <a:r>
              <a:rPr lang="ko-KR" altLang="en-US" sz="1200" dirty="0"/>
              <a:t>자소서의 내용 </a:t>
            </a:r>
            <a:r>
              <a:rPr lang="en-US" altLang="ko-KR" sz="1200" dirty="0"/>
              <a:t>3</a:t>
            </a:r>
            <a:r>
              <a:rPr lang="ko-KR" altLang="en-US" sz="1200" dirty="0"/>
              <a:t>가지 부분을 추출하였다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b="1" dirty="0"/>
              <a:t>(4) </a:t>
            </a:r>
            <a:r>
              <a:rPr lang="ko-KR" altLang="en-US" sz="1200" b="1" dirty="0"/>
              <a:t>수집</a:t>
            </a:r>
          </a:p>
          <a:p>
            <a:r>
              <a:rPr lang="ko-KR" altLang="en-US" sz="1200" dirty="0"/>
              <a:t>데이터 분석 과정을 통해서 수집할 내용을 선정했다면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/>
              <a:t>이를 추출하여 파일 또는 데이터를 메모리상에 저장하는 과정이다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추출한 데이터는 </a:t>
            </a:r>
            <a:r>
              <a:rPr lang="en-US" altLang="ko-KR" sz="1200" dirty="0"/>
              <a:t>txt</a:t>
            </a:r>
            <a:r>
              <a:rPr lang="ko-KR" altLang="en-US" sz="1200" dirty="0"/>
              <a:t>파일로 저장하여 </a:t>
            </a:r>
            <a:r>
              <a:rPr lang="en-US" altLang="ko-KR" sz="1200" dirty="0"/>
              <a:t>AWS EC2 Ubuntu Server </a:t>
            </a:r>
            <a:r>
              <a:rPr lang="ko-KR" altLang="en-US" sz="1200" dirty="0"/>
              <a:t>내 </a:t>
            </a:r>
            <a:r>
              <a:rPr lang="en-US" altLang="ko-KR" sz="1200" dirty="0"/>
              <a:t>PostgreSQL DB</a:t>
            </a:r>
            <a:r>
              <a:rPr lang="ko-KR" altLang="en-US" sz="1200" dirty="0"/>
              <a:t>에 저장하였다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8908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631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1948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799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1847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알고리즘 상세 설명서</a:t>
            </a:r>
            <a:endParaRPr lang="ko-KR" altLang="en-US" sz="1700" spc="-50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78042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00456" y="476672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946304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1746256" y="1473902"/>
            <a:ext cx="8740117" cy="48824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AE7D0A8-7DEF-409E-BCC6-BC8AF69B45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816"/>
          <a:stretch/>
        </p:blipFill>
        <p:spPr>
          <a:xfrm>
            <a:off x="1847528" y="1579931"/>
            <a:ext cx="8546433" cy="417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89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631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1948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799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1847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알고리즘 상세 설명서</a:t>
            </a:r>
            <a:endParaRPr lang="ko-KR" altLang="en-US" sz="1700" spc="-50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78042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00456" y="476672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946304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1748371" y="1254376"/>
            <a:ext cx="8740117" cy="49777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36C91-1843-4C3E-BC58-FC6C72BA0E28}"/>
              </a:ext>
            </a:extLst>
          </p:cNvPr>
          <p:cNvSpPr txBox="1"/>
          <p:nvPr/>
        </p:nvSpPr>
        <p:spPr>
          <a:xfrm>
            <a:off x="1841677" y="1332313"/>
            <a:ext cx="8512876" cy="487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" b="1" dirty="0" err="1"/>
              <a:t>py-hanspell</a:t>
            </a:r>
            <a:r>
              <a:rPr lang="en-US" altLang="ko-KR" sz="1150" b="1" dirty="0"/>
              <a:t> (</a:t>
            </a:r>
            <a:r>
              <a:rPr lang="ko-KR" altLang="en-US" sz="1150" b="1" dirty="0"/>
              <a:t>맞춤법 검사</a:t>
            </a:r>
            <a:r>
              <a:rPr lang="en-US" altLang="ko-KR" sz="1150" b="1" dirty="0"/>
              <a:t>)</a:t>
            </a:r>
          </a:p>
          <a:p>
            <a:endParaRPr lang="en-US" altLang="ko-KR" sz="1150" dirty="0"/>
          </a:p>
          <a:p>
            <a:r>
              <a:rPr lang="en-US" altLang="ko-KR" sz="1150" b="0" i="0" dirty="0" err="1">
                <a:solidFill>
                  <a:srgbClr val="24292E"/>
                </a:solidFill>
                <a:effectLst/>
                <a:latin typeface="-apple-system"/>
              </a:rPr>
              <a:t>py-hanspell</a:t>
            </a:r>
            <a:r>
              <a:rPr lang="ko-KR" altLang="en-US" sz="1150" b="0" i="0" dirty="0">
                <a:solidFill>
                  <a:srgbClr val="24292E"/>
                </a:solidFill>
                <a:effectLst/>
                <a:latin typeface="-apple-system"/>
              </a:rPr>
              <a:t>은 </a:t>
            </a:r>
            <a:r>
              <a:rPr lang="en-US" altLang="ko-KR" sz="1150" b="0" i="0" dirty="0" err="1">
                <a:solidFill>
                  <a:srgbClr val="24292E"/>
                </a:solidFill>
                <a:effectLst/>
                <a:latin typeface="-apple-system"/>
              </a:rPr>
              <a:t>Naver</a:t>
            </a:r>
            <a:r>
              <a:rPr lang="ko-KR" altLang="en-US" sz="1150" b="0" i="0" dirty="0">
                <a:solidFill>
                  <a:srgbClr val="24292E"/>
                </a:solidFill>
                <a:effectLst/>
                <a:latin typeface="-apple-system"/>
              </a:rPr>
              <a:t> 맞춤법 검사기를 이용한</a:t>
            </a:r>
            <a:r>
              <a:rPr lang="en-US" altLang="ko-KR" sz="115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altLang="ko-KR" sz="1150" b="0" i="0" dirty="0">
                <a:solidFill>
                  <a:srgbClr val="24292E"/>
                </a:solidFill>
                <a:effectLst/>
                <a:latin typeface="-apple-system"/>
              </a:rPr>
              <a:t>Python</a:t>
            </a:r>
            <a:r>
              <a:rPr lang="ko-KR" altLang="en-US" sz="1150" b="0" i="0" dirty="0">
                <a:solidFill>
                  <a:srgbClr val="24292E"/>
                </a:solidFill>
                <a:effectLst/>
                <a:latin typeface="-apple-system"/>
              </a:rPr>
              <a:t>용 한글 맞춤법 검사 라이브러리입니다</a:t>
            </a:r>
            <a:r>
              <a:rPr lang="en-US" altLang="ko-KR" sz="1150" b="0" i="0" dirty="0">
                <a:solidFill>
                  <a:srgbClr val="24292E"/>
                </a:solidFill>
                <a:effectLst/>
                <a:latin typeface="-apple-system"/>
              </a:rPr>
              <a:t>. </a:t>
            </a:r>
            <a:r>
              <a:rPr lang="ko-KR" altLang="en-US" sz="1150" u="none" strike="noStrike" dirty="0">
                <a:effectLst/>
              </a:rPr>
              <a:t>현</a:t>
            </a:r>
            <a:r>
              <a:rPr lang="ko-KR" altLang="en-US" sz="1150" dirty="0"/>
              <a:t>시점에서</a:t>
            </a:r>
            <a:r>
              <a:rPr lang="ko-KR" altLang="en-US" sz="1150" u="none" strike="noStrike" dirty="0">
                <a:effectLst/>
              </a:rPr>
              <a:t> 오픈형 </a:t>
            </a:r>
            <a:r>
              <a:rPr lang="en-US" altLang="ko-KR" sz="1150" u="none" strike="noStrike" dirty="0">
                <a:effectLst/>
              </a:rPr>
              <a:t>API </a:t>
            </a:r>
            <a:r>
              <a:rPr lang="ko-KR" altLang="en-US" sz="1150" u="none" strike="noStrike" dirty="0">
                <a:effectLst/>
              </a:rPr>
              <a:t>중 가장 고버전의 한글 맞춤법 검사기로 </a:t>
            </a:r>
            <a:r>
              <a:rPr lang="ko-KR" altLang="en-US" sz="1150" dirty="0"/>
              <a:t>최대 </a:t>
            </a:r>
            <a:r>
              <a:rPr lang="en-US" altLang="ko-KR" sz="1150" dirty="0"/>
              <a:t>500</a:t>
            </a:r>
            <a:r>
              <a:rPr lang="ko-KR" altLang="en-US" sz="1150" dirty="0"/>
              <a:t>자까지 </a:t>
            </a:r>
            <a:r>
              <a:rPr lang="ko-KR" altLang="en-US" sz="1150" u="none" strike="noStrike" dirty="0">
                <a:effectLst/>
              </a:rPr>
              <a:t>철자 및 띄어쓰기 등의 맞춤법 검사를 지원합니다</a:t>
            </a:r>
            <a:r>
              <a:rPr lang="en-US" altLang="ko-KR" sz="1150" u="none" strike="noStrike" dirty="0">
                <a:effectLst/>
              </a:rPr>
              <a:t>.</a:t>
            </a:r>
          </a:p>
          <a:p>
            <a:endParaRPr lang="en-US" altLang="ko-KR" sz="1150" dirty="0"/>
          </a:p>
          <a:p>
            <a:r>
              <a:rPr lang="ko-KR" altLang="en-US" sz="1150" u="none" strike="noStrike" dirty="0">
                <a:effectLst/>
              </a:rPr>
              <a:t>일반적으로 자기소개서는 항목 당 최대 </a:t>
            </a:r>
            <a:r>
              <a:rPr lang="en-US" altLang="ko-KR" sz="1150" u="none" strike="noStrike" dirty="0">
                <a:effectLst/>
              </a:rPr>
              <a:t>800~1500</a:t>
            </a:r>
            <a:r>
              <a:rPr lang="ko-KR" altLang="en-US" sz="1150" u="none" strike="noStrike" dirty="0">
                <a:effectLst/>
              </a:rPr>
              <a:t>자의 글자수를 가지며 이러한 항목이 보통 </a:t>
            </a:r>
            <a:r>
              <a:rPr lang="en-US" altLang="ko-KR" sz="1150" u="none" strike="noStrike" dirty="0">
                <a:effectLst/>
              </a:rPr>
              <a:t>5</a:t>
            </a:r>
            <a:r>
              <a:rPr lang="ko-KR" altLang="en-US" sz="1150" u="none" strike="noStrike" dirty="0">
                <a:effectLst/>
              </a:rPr>
              <a:t>개정도 존재하므로 본 기능은 자기소개서당 최소 </a:t>
            </a:r>
            <a:r>
              <a:rPr lang="en-US" altLang="ko-KR" sz="1150" u="none" strike="noStrike" dirty="0">
                <a:effectLst/>
              </a:rPr>
              <a:t>7500</a:t>
            </a:r>
            <a:r>
              <a:rPr lang="ko-KR" altLang="en-US" sz="1150" u="none" strike="noStrike" dirty="0">
                <a:effectLst/>
              </a:rPr>
              <a:t>자 이상을 검사할 수 있어야 하고 맞춤법 검사 뿐만 아니라 맞춤법 검사 후 사용자에게 검사결과를 알리기 위해 </a:t>
            </a:r>
            <a:r>
              <a:rPr lang="en-US" altLang="ko-KR" sz="1150" u="none" strike="noStrike" dirty="0">
                <a:effectLst/>
              </a:rPr>
              <a:t>Web </a:t>
            </a:r>
            <a:r>
              <a:rPr lang="ko-KR" altLang="en-US" sz="1150" u="none" strike="noStrike" dirty="0">
                <a:effectLst/>
              </a:rPr>
              <a:t>상에 명시할 때</a:t>
            </a:r>
            <a:r>
              <a:rPr lang="en-US" altLang="ko-KR" sz="1150" u="none" strike="noStrike" dirty="0">
                <a:effectLst/>
              </a:rPr>
              <a:t>, </a:t>
            </a:r>
            <a:r>
              <a:rPr lang="ko-KR" altLang="en-US" sz="1150" u="none" strike="noStrike" dirty="0">
                <a:effectLst/>
              </a:rPr>
              <a:t>사용자가 작성한 문단양식을 유지하면서 어느 부분이 틀렸는지 구체적으로 명시할 수 있어야 하므로 단순히 자기소개서 데이터의 텍스트를 한번에 검사하는 것이 아닌 다음과 같이 단계별로 문단단위</a:t>
            </a:r>
            <a:r>
              <a:rPr lang="en-US" altLang="ko-KR" sz="1150" u="none" strike="noStrike" dirty="0">
                <a:effectLst/>
              </a:rPr>
              <a:t>, </a:t>
            </a:r>
          </a:p>
          <a:p>
            <a:r>
              <a:rPr lang="ko-KR" altLang="en-US" sz="1150" u="none" strike="noStrike" dirty="0">
                <a:effectLst/>
              </a:rPr>
              <a:t>단어</a:t>
            </a:r>
            <a:r>
              <a:rPr lang="en-US" altLang="ko-KR" sz="1150" u="none" strike="noStrike" dirty="0">
                <a:effectLst/>
              </a:rPr>
              <a:t>/</a:t>
            </a:r>
            <a:r>
              <a:rPr lang="ko-KR" altLang="en-US" sz="1150" u="none" strike="noStrike" dirty="0">
                <a:effectLst/>
              </a:rPr>
              <a:t>어간 단위로 분할하여 맞춤법 검사를 진행하는 알고리즘을 고안하였습니다</a:t>
            </a:r>
            <a:r>
              <a:rPr lang="en-US" altLang="ko-KR" sz="1150" u="none" strike="noStrike" dirty="0">
                <a:effectLst/>
              </a:rPr>
              <a:t>.</a:t>
            </a:r>
          </a:p>
          <a:p>
            <a:endParaRPr lang="en-US" altLang="ko-KR" sz="1150" u="none" strike="noStrike" dirty="0">
              <a:effectLst/>
            </a:endParaRPr>
          </a:p>
          <a:p>
            <a:r>
              <a:rPr lang="ko-KR" altLang="en-US" sz="1150" u="none" strike="noStrike" dirty="0">
                <a:effectLst/>
              </a:rPr>
              <a:t>먼저 자기소개서 전체 내용을 문단단위로 분할하여 사용자가 의도한 문단양식을 유지합니다</a:t>
            </a:r>
            <a:r>
              <a:rPr lang="en-US" altLang="ko-KR" sz="1150" u="none" strike="noStrike" dirty="0">
                <a:effectLst/>
              </a:rPr>
              <a:t>. </a:t>
            </a:r>
            <a:r>
              <a:rPr lang="ko-KR" altLang="en-US" sz="1150" u="none" strike="noStrike" dirty="0">
                <a:effectLst/>
              </a:rPr>
              <a:t>자기소개서의 전체 내용을 한번에 단어</a:t>
            </a:r>
            <a:r>
              <a:rPr lang="en-US" altLang="ko-KR" sz="1150" u="none" strike="noStrike" dirty="0">
                <a:effectLst/>
              </a:rPr>
              <a:t>/</a:t>
            </a:r>
            <a:r>
              <a:rPr lang="ko-KR" altLang="en-US" sz="1150" u="none" strike="noStrike" dirty="0">
                <a:effectLst/>
              </a:rPr>
              <a:t>어간 단위로 분할할 경우 맞춤법 검사의 부하가 가중되어 맞춤법 검사 속도가 </a:t>
            </a:r>
            <a:r>
              <a:rPr lang="ko-KR" altLang="en-US" sz="1150" u="none" strike="noStrike" dirty="0" err="1">
                <a:effectLst/>
              </a:rPr>
              <a:t>느려지고</a:t>
            </a:r>
            <a:r>
              <a:rPr lang="ko-KR" altLang="en-US" sz="1150" u="none" strike="noStrike" dirty="0">
                <a:effectLst/>
              </a:rPr>
              <a:t> 문장단위로 분할할 경우 사용자가 의도한 문단양식</a:t>
            </a:r>
            <a:r>
              <a:rPr lang="en-US" altLang="ko-KR" sz="1150" u="none" strike="noStrike" dirty="0">
                <a:effectLst/>
              </a:rPr>
              <a:t>(</a:t>
            </a:r>
            <a:r>
              <a:rPr lang="ko-KR" altLang="en-US" sz="1150" u="none" strike="noStrike" dirty="0">
                <a:effectLst/>
              </a:rPr>
              <a:t>줄 바꿈 등</a:t>
            </a:r>
            <a:r>
              <a:rPr lang="en-US" altLang="ko-KR" sz="1150" u="none" strike="noStrike" dirty="0">
                <a:effectLst/>
              </a:rPr>
              <a:t>)</a:t>
            </a:r>
            <a:r>
              <a:rPr lang="ko-KR" altLang="en-US" sz="1150" u="none" strike="noStrike" dirty="0">
                <a:effectLst/>
              </a:rPr>
              <a:t>을 맞춤법 오류로 인식할 수 있기 때문에 문단단위로 분할하는 방법을 채택하였습니다</a:t>
            </a:r>
            <a:r>
              <a:rPr lang="en-US" altLang="ko-KR" sz="1150" u="none" strike="noStrike" dirty="0">
                <a:effectLst/>
              </a:rPr>
              <a:t>.</a:t>
            </a:r>
          </a:p>
          <a:p>
            <a:endParaRPr lang="en-US" altLang="ko-KR" sz="1150" u="none" strike="noStrike" dirty="0">
              <a:effectLst/>
            </a:endParaRPr>
          </a:p>
          <a:p>
            <a:r>
              <a:rPr lang="ko-KR" altLang="en-US" sz="1150" u="none" strike="noStrike" dirty="0">
                <a:effectLst/>
              </a:rPr>
              <a:t>한 문단의 경우 평균 </a:t>
            </a:r>
            <a:r>
              <a:rPr lang="en-US" altLang="ko-KR" sz="1150" u="none" strike="noStrike" dirty="0">
                <a:effectLst/>
              </a:rPr>
              <a:t>300 ~ 600</a:t>
            </a:r>
            <a:r>
              <a:rPr lang="ko-KR" altLang="en-US" sz="1150" u="none" strike="noStrike" dirty="0">
                <a:effectLst/>
              </a:rPr>
              <a:t>자의 글자수를 가지므로 </a:t>
            </a:r>
            <a:r>
              <a:rPr lang="en-US" altLang="ko-KR" sz="1150" u="none" strike="noStrike" dirty="0" err="1">
                <a:effectLst/>
              </a:rPr>
              <a:t>hanspell</a:t>
            </a:r>
            <a:r>
              <a:rPr lang="ko-KR" altLang="en-US" sz="1150" u="none" strike="noStrike" dirty="0">
                <a:effectLst/>
              </a:rPr>
              <a:t>에서 내부적으로 </a:t>
            </a:r>
            <a:r>
              <a:rPr lang="en-US" altLang="ko-KR" sz="1150" u="none" strike="noStrike" dirty="0">
                <a:effectLst/>
              </a:rPr>
              <a:t>500</a:t>
            </a:r>
            <a:r>
              <a:rPr lang="ko-KR" altLang="en-US" sz="1150" u="none" strike="noStrike" dirty="0">
                <a:effectLst/>
              </a:rPr>
              <a:t>자 제한이 걸려있는 부분을 </a:t>
            </a:r>
            <a:r>
              <a:rPr lang="en-US" altLang="ko-KR" sz="1150" u="none" strike="noStrike" dirty="0">
                <a:effectLst/>
              </a:rPr>
              <a:t>1000</a:t>
            </a:r>
            <a:r>
              <a:rPr lang="ko-KR" altLang="en-US" sz="1150" u="none" strike="noStrike" dirty="0">
                <a:effectLst/>
              </a:rPr>
              <a:t>자로 수정하고 해당 문단에 대하여 </a:t>
            </a:r>
            <a:r>
              <a:rPr lang="en-US" altLang="ko-KR" sz="1150" u="none" strike="noStrike" dirty="0" err="1">
                <a:effectLst/>
              </a:rPr>
              <a:t>hanspell.spell_checker</a:t>
            </a:r>
            <a:r>
              <a:rPr lang="en-US" altLang="ko-KR" sz="1150" u="none" strike="noStrike" dirty="0">
                <a:effectLst/>
              </a:rPr>
              <a:t>()</a:t>
            </a:r>
            <a:r>
              <a:rPr lang="ko-KR" altLang="en-US" sz="1150" u="none" strike="noStrike" dirty="0">
                <a:effectLst/>
              </a:rPr>
              <a:t>를 통해 맞춤법 검사를 진행하여 틀린 부분이 존재하지 않는다면 해당 문단은 그대로 배열에 저장합니다</a:t>
            </a:r>
            <a:r>
              <a:rPr lang="en-US" altLang="ko-KR" sz="1150" u="none" strike="noStrike" dirty="0">
                <a:effectLst/>
              </a:rPr>
              <a:t>. </a:t>
            </a:r>
            <a:r>
              <a:rPr lang="ko-KR" altLang="en-US" sz="1150" u="none" strike="noStrike" dirty="0">
                <a:effectLst/>
              </a:rPr>
              <a:t>이는 검사속도를 향상시킵니다</a:t>
            </a:r>
            <a:r>
              <a:rPr lang="en-US" altLang="ko-KR" sz="1150" u="none" strike="noStrike" dirty="0">
                <a:effectLst/>
              </a:rPr>
              <a:t>. </a:t>
            </a:r>
            <a:r>
              <a:rPr lang="ko-KR" altLang="en-US" sz="1150" u="none" strike="noStrike" dirty="0">
                <a:effectLst/>
              </a:rPr>
              <a:t>만일 틀린 부분이 존재한다면 해당 문단을 </a:t>
            </a:r>
            <a:endParaRPr lang="en-US" altLang="ko-KR" sz="1150" u="none" strike="noStrike" dirty="0">
              <a:effectLst/>
            </a:endParaRPr>
          </a:p>
          <a:p>
            <a:r>
              <a:rPr lang="ko-KR" altLang="en-US" sz="1150" u="none" strike="noStrike" dirty="0">
                <a:effectLst/>
              </a:rPr>
              <a:t>단어</a:t>
            </a:r>
            <a:r>
              <a:rPr lang="en-US" altLang="ko-KR" sz="1150" u="none" strike="noStrike" dirty="0">
                <a:effectLst/>
              </a:rPr>
              <a:t>/</a:t>
            </a:r>
            <a:r>
              <a:rPr lang="ko-KR" altLang="en-US" sz="1150" u="none" strike="noStrike" dirty="0">
                <a:effectLst/>
              </a:rPr>
              <a:t>어간 단위로 재분할하고 맞춤법 검사를 재 진행하여 맞춤법 검사결과와 맞춤법이 틀린 정확한 위치를 원본과 함께 단어</a:t>
            </a:r>
            <a:r>
              <a:rPr lang="en-US" altLang="ko-KR" sz="1150" u="none" strike="noStrike" dirty="0">
                <a:effectLst/>
              </a:rPr>
              <a:t>/</a:t>
            </a:r>
            <a:r>
              <a:rPr lang="ko-KR" altLang="en-US" sz="1150" u="none" strike="noStrike" dirty="0">
                <a:effectLst/>
              </a:rPr>
              <a:t>어간 단위로 배열에 저장합니다</a:t>
            </a:r>
            <a:r>
              <a:rPr lang="en-US" altLang="ko-KR" sz="1150" u="none" strike="noStrike" dirty="0">
                <a:effectLst/>
              </a:rPr>
              <a:t>.</a:t>
            </a:r>
          </a:p>
          <a:p>
            <a:endParaRPr lang="en-US" altLang="ko-KR" sz="1150" u="none" strike="noStrike" dirty="0">
              <a:effectLst/>
            </a:endParaRPr>
          </a:p>
          <a:p>
            <a:r>
              <a:rPr lang="ko-KR" altLang="en-US" sz="1150" u="none" strike="noStrike" dirty="0">
                <a:effectLst/>
              </a:rPr>
              <a:t>맞춤법 검사결과를 배열이 아닌 스트링으로 합쳐서 저장할 경우 맞춤법 검사결과에 띄어쓰기 등의 이유로 뒤로 밀려 첨삭 된 텍스트가 있다면 </a:t>
            </a:r>
            <a:r>
              <a:rPr lang="en-US" altLang="ko-KR" sz="1150" u="none" strike="noStrike" dirty="0">
                <a:effectLst/>
              </a:rPr>
              <a:t>Web </a:t>
            </a:r>
            <a:r>
              <a:rPr lang="ko-KR" altLang="en-US" sz="1150" u="none" strike="noStrike" dirty="0">
                <a:effectLst/>
              </a:rPr>
              <a:t>상에서 사용자에게 결과를 출력할 때 나머지 뒷부분에 대하여 맞춤법을 모두 틀린 것으로 출력하는 문제가 있기 때문에 맞춤법 검사결과를 스트링으로 합치지 않고 단어</a:t>
            </a:r>
            <a:r>
              <a:rPr lang="en-US" altLang="ko-KR" sz="1150" u="none" strike="noStrike" dirty="0">
                <a:effectLst/>
              </a:rPr>
              <a:t>/</a:t>
            </a:r>
            <a:r>
              <a:rPr lang="ko-KR" altLang="en-US" sz="1150" u="none" strike="noStrike" dirty="0">
                <a:effectLst/>
              </a:rPr>
              <a:t>어간 단위로 배열에 저장하는 방법을 채택하였습니다</a:t>
            </a:r>
            <a:r>
              <a:rPr lang="en-US" altLang="ko-KR" sz="1150" u="none" strike="noStrike" dirty="0">
                <a:effectLst/>
              </a:rPr>
              <a:t>.</a:t>
            </a:r>
          </a:p>
          <a:p>
            <a:endParaRPr lang="en-US" altLang="ko-KR" sz="1150" u="none" strike="noStrike" dirty="0">
              <a:effectLst/>
            </a:endParaRPr>
          </a:p>
          <a:p>
            <a:r>
              <a:rPr lang="ko-KR" altLang="en-US" sz="1150" u="none" strike="noStrike" dirty="0">
                <a:effectLst/>
              </a:rPr>
              <a:t>이 같은 재검사 및 배열 반환 값은 검사의 정확도를 향상시키고 사용자에게 어느 부분이 틀렸는지를 구체적으로 명시할 수 있도록 합니다</a:t>
            </a:r>
            <a:r>
              <a:rPr lang="en-US" altLang="ko-KR" sz="1150" u="none" strike="noStrike" dirty="0">
                <a:effectLst/>
              </a:rPr>
              <a:t>. </a:t>
            </a:r>
            <a:r>
              <a:rPr lang="ko-KR" altLang="en-US" sz="1150" u="none" strike="noStrike" dirty="0">
                <a:effectLst/>
              </a:rPr>
              <a:t>자기소개서의 모든 문단에 대하여 검사가 종료되면 최종 검사결과를 </a:t>
            </a:r>
            <a:r>
              <a:rPr lang="en-US" altLang="ko-KR" sz="1150" u="none" strike="noStrike" dirty="0">
                <a:effectLst/>
              </a:rPr>
              <a:t>Web</a:t>
            </a:r>
            <a:r>
              <a:rPr lang="ko-KR" altLang="en-US" sz="1150" u="none" strike="noStrike" dirty="0">
                <a:effectLst/>
              </a:rPr>
              <a:t>으로 넘깁니다</a:t>
            </a:r>
            <a:r>
              <a:rPr lang="en-US" altLang="ko-KR" sz="1150" u="none" strike="noStrike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9560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2912F99-021E-4736-AC6B-3A3C20174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3967870-A83E-453B-BE2F-F6674015AE56}"/>
              </a:ext>
            </a:extLst>
          </p:cNvPr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C585277-AF0F-46D6-BBFE-F8DF819A9DA3}"/>
              </a:ext>
            </a:extLst>
          </p:cNvPr>
          <p:cNvSpPr txBox="1"/>
          <p:nvPr/>
        </p:nvSpPr>
        <p:spPr>
          <a:xfrm>
            <a:off x="1026521" y="437393"/>
            <a:ext cx="5069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방법론 및 아키텍처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23B2D5-ACA0-4422-A8B8-7FE992FCFDAB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6536B9-C0AC-420E-B20B-0FDBC1A757BA}"/>
              </a:ext>
            </a:extLst>
          </p:cNvPr>
          <p:cNvSpPr txBox="1"/>
          <p:nvPr/>
        </p:nvSpPr>
        <p:spPr>
          <a:xfrm>
            <a:off x="1026521" y="1006928"/>
            <a:ext cx="5069479" cy="380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서비스 아키텍처 및 기술</a:t>
            </a:r>
          </a:p>
        </p:txBody>
      </p:sp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A2B75807-6D1C-450A-98E6-474E9339D3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21547"/>
              </p:ext>
            </p:extLst>
          </p:nvPr>
        </p:nvGraphicFramePr>
        <p:xfrm>
          <a:off x="455532" y="1433415"/>
          <a:ext cx="11290352" cy="46847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22588">
                  <a:extLst>
                    <a:ext uri="{9D8B030D-6E8A-4147-A177-3AD203B41FA5}">
                      <a16:colId xmlns:a16="http://schemas.microsoft.com/office/drawing/2014/main" val="2868291595"/>
                    </a:ext>
                  </a:extLst>
                </a:gridCol>
                <a:gridCol w="2822588">
                  <a:extLst>
                    <a:ext uri="{9D8B030D-6E8A-4147-A177-3AD203B41FA5}">
                      <a16:colId xmlns:a16="http://schemas.microsoft.com/office/drawing/2014/main" val="1445728070"/>
                    </a:ext>
                  </a:extLst>
                </a:gridCol>
                <a:gridCol w="2822588">
                  <a:extLst>
                    <a:ext uri="{9D8B030D-6E8A-4147-A177-3AD203B41FA5}">
                      <a16:colId xmlns:a16="http://schemas.microsoft.com/office/drawing/2014/main" val="2383414587"/>
                    </a:ext>
                  </a:extLst>
                </a:gridCol>
                <a:gridCol w="2822588">
                  <a:extLst>
                    <a:ext uri="{9D8B030D-6E8A-4147-A177-3AD203B41FA5}">
                      <a16:colId xmlns:a16="http://schemas.microsoft.com/office/drawing/2014/main" val="3929014618"/>
                    </a:ext>
                  </a:extLst>
                </a:gridCol>
              </a:tblGrid>
              <a:tr h="4726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모바일</a:t>
                      </a:r>
                      <a:r>
                        <a:rPr lang="en-US" altLang="ko-KR" sz="1400" b="1" dirty="0"/>
                        <a:t>/</a:t>
                      </a:r>
                      <a:r>
                        <a:rPr lang="ko-KR" altLang="en-US" sz="1400" b="1" dirty="0"/>
                        <a:t>웹 </a:t>
                      </a:r>
                      <a:r>
                        <a:rPr lang="en-US" altLang="ko-KR" sz="1400" b="1" dirty="0"/>
                        <a:t>Front </a:t>
                      </a:r>
                      <a:r>
                        <a:rPr lang="ko-KR" altLang="en-US" sz="1400" b="1" dirty="0"/>
                        <a:t>레이어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모바일</a:t>
                      </a:r>
                      <a:r>
                        <a:rPr lang="en-US" altLang="ko-KR" sz="1400" b="1" dirty="0"/>
                        <a:t>/</a:t>
                      </a:r>
                      <a:r>
                        <a:rPr lang="ko-KR" altLang="en-US" sz="1400" b="1" dirty="0"/>
                        <a:t>웹 </a:t>
                      </a:r>
                      <a:r>
                        <a:rPr lang="en-US" altLang="ko-KR" sz="1400" b="1" dirty="0" err="1"/>
                        <a:t>BackEnd</a:t>
                      </a:r>
                      <a:r>
                        <a:rPr lang="ko-KR" altLang="en-US" sz="1400" b="1" dirty="0"/>
                        <a:t> 레이어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검색 레이어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기계학습 레이어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9220934"/>
                  </a:ext>
                </a:extLst>
              </a:tr>
              <a:tr h="42120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6686190"/>
                  </a:ext>
                </a:extLst>
              </a:tr>
            </a:tbl>
          </a:graphicData>
        </a:graphic>
      </p:graphicFrame>
      <p:sp>
        <p:nvSpPr>
          <p:cNvPr id="10" name="타원 9">
            <a:extLst>
              <a:ext uri="{FF2B5EF4-FFF2-40B4-BE49-F238E27FC236}">
                <a16:creationId xmlns:a16="http://schemas.microsoft.com/office/drawing/2014/main" id="{30F10DEA-2B81-4307-BDCB-4B5E91EBCC6A}"/>
              </a:ext>
            </a:extLst>
          </p:cNvPr>
          <p:cNvSpPr/>
          <p:nvPr/>
        </p:nvSpPr>
        <p:spPr>
          <a:xfrm>
            <a:off x="243098" y="3347672"/>
            <a:ext cx="768826" cy="631767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User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21BC508-C548-466E-9274-9C14D42B9454}"/>
              </a:ext>
            </a:extLst>
          </p:cNvPr>
          <p:cNvSpPr/>
          <p:nvPr/>
        </p:nvSpPr>
        <p:spPr>
          <a:xfrm>
            <a:off x="1433344" y="2840605"/>
            <a:ext cx="1330037" cy="1645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웹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모바일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사이트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(BootStrap4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React.js, Vue.js, </a:t>
            </a:r>
            <a:r>
              <a:rPr lang="en-US" altLang="ko-KR" sz="1400" dirty="0" err="1">
                <a:solidFill>
                  <a:schemeClr val="tx1"/>
                </a:solidFill>
              </a:rPr>
              <a:t>Jquery</a:t>
            </a:r>
            <a:r>
              <a:rPr lang="en-US" altLang="ko-KR" sz="1400" dirty="0">
                <a:solidFill>
                  <a:schemeClr val="tx1"/>
                </a:solidFill>
              </a:rPr>
              <a:t>, Ajax)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01AE38-F5E7-44C6-A776-39916255771F}"/>
              </a:ext>
            </a:extLst>
          </p:cNvPr>
          <p:cNvSpPr/>
          <p:nvPr/>
        </p:nvSpPr>
        <p:spPr>
          <a:xfrm>
            <a:off x="3534616" y="2501761"/>
            <a:ext cx="2374027" cy="1096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Python Django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순서도: 자기 디스크 12">
            <a:extLst>
              <a:ext uri="{FF2B5EF4-FFF2-40B4-BE49-F238E27FC236}">
                <a16:creationId xmlns:a16="http://schemas.microsoft.com/office/drawing/2014/main" id="{7E61BE0D-DEB6-45C4-828D-9FC5D9D6F867}"/>
              </a:ext>
            </a:extLst>
          </p:cNvPr>
          <p:cNvSpPr/>
          <p:nvPr/>
        </p:nvSpPr>
        <p:spPr>
          <a:xfrm>
            <a:off x="3534616" y="3965172"/>
            <a:ext cx="2374026" cy="1741742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Postgresql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 데이터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자기소개서 관련 데이터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회사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직무 데이터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개인 성향 데이터</a:t>
            </a:r>
          </a:p>
        </p:txBody>
      </p:sp>
      <p:sp>
        <p:nvSpPr>
          <p:cNvPr id="14" name="순서도: 자기 디스크 13">
            <a:extLst>
              <a:ext uri="{FF2B5EF4-FFF2-40B4-BE49-F238E27FC236}">
                <a16:creationId xmlns:a16="http://schemas.microsoft.com/office/drawing/2014/main" id="{FC68821D-B0E1-4679-A5DC-8DEA895569DA}"/>
              </a:ext>
            </a:extLst>
          </p:cNvPr>
          <p:cNvSpPr/>
          <p:nvPr/>
        </p:nvSpPr>
        <p:spPr>
          <a:xfrm>
            <a:off x="6355402" y="3043546"/>
            <a:ext cx="2374026" cy="156170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ElasticSearch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분석 대상 데이터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0E2C228-9FF7-4475-A7C5-CF9BDDB5CA4E}"/>
              </a:ext>
            </a:extLst>
          </p:cNvPr>
          <p:cNvCxnSpPr>
            <a:cxnSpLocks/>
            <a:stCxn id="10" idx="6"/>
            <a:endCxn id="11" idx="1"/>
          </p:cNvCxnSpPr>
          <p:nvPr/>
        </p:nvCxnSpPr>
        <p:spPr>
          <a:xfrm flipV="1">
            <a:off x="1011924" y="3663555"/>
            <a:ext cx="42142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EDCA4CDE-D9ED-4A71-A674-D69D2CE3C525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V="1">
            <a:off x="2763381" y="2501761"/>
            <a:ext cx="1958249" cy="1161794"/>
          </a:xfrm>
          <a:prstGeom prst="bentConnector4">
            <a:avLst>
              <a:gd name="adj1" fmla="val 19692"/>
              <a:gd name="adj2" fmla="val 119676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350C5DE-42E3-447F-B7D7-ECDC09E11974}"/>
              </a:ext>
            </a:extLst>
          </p:cNvPr>
          <p:cNvCxnSpPr>
            <a:cxnSpLocks/>
            <a:stCxn id="12" idx="2"/>
            <a:endCxn id="13" idx="1"/>
          </p:cNvCxnSpPr>
          <p:nvPr/>
        </p:nvCxnSpPr>
        <p:spPr>
          <a:xfrm flipH="1">
            <a:off x="4721629" y="3597792"/>
            <a:ext cx="1" cy="3673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6E7F7743-3A74-4FD9-A0F5-BD9AAEBC1CD1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5908643" y="3043546"/>
            <a:ext cx="1633772" cy="6231"/>
          </a:xfrm>
          <a:prstGeom prst="bentConnector4">
            <a:avLst>
              <a:gd name="adj1" fmla="val 21136"/>
              <a:gd name="adj2" fmla="val 12463746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49CB4653-1B73-4566-ABA1-03AC0BA40EC4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rot="5400000" flipH="1" flipV="1">
            <a:off x="7918678" y="3491351"/>
            <a:ext cx="737636" cy="1490163"/>
          </a:xfrm>
          <a:prstGeom prst="bentConnector4">
            <a:avLst>
              <a:gd name="adj1" fmla="val -30991"/>
              <a:gd name="adj2" fmla="val 89828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7EE752AB-2F3E-4783-97C8-0DEC48013594}"/>
              </a:ext>
            </a:extLst>
          </p:cNvPr>
          <p:cNvCxnSpPr>
            <a:cxnSpLocks/>
            <a:stCxn id="13" idx="3"/>
            <a:endCxn id="22" idx="2"/>
          </p:cNvCxnSpPr>
          <p:nvPr/>
        </p:nvCxnSpPr>
        <p:spPr>
          <a:xfrm rot="5400000" flipH="1" flipV="1">
            <a:off x="7511060" y="2896337"/>
            <a:ext cx="21146" cy="5600008"/>
          </a:xfrm>
          <a:prstGeom prst="bentConnector3">
            <a:avLst>
              <a:gd name="adj1" fmla="val -1081056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113B90A-28D3-4C54-8439-934679956841}"/>
              </a:ext>
            </a:extLst>
          </p:cNvPr>
          <p:cNvSpPr/>
          <p:nvPr/>
        </p:nvSpPr>
        <p:spPr>
          <a:xfrm>
            <a:off x="138521" y="6118161"/>
            <a:ext cx="119149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- http://blog.naver.com/PostView.nhn?blogId=passthejob1&amp;logNo=221392320080&amp;categoryNo=7&amp;parentCategoryNo=0&amp;viewDate=&amp;currentPage=1&amp;postListTopCurrentPage=1&amp;from=search</a:t>
            </a:r>
          </a:p>
          <a:p>
            <a:r>
              <a:rPr lang="en-US" altLang="ko-KR" sz="1000" dirty="0"/>
              <a:t>- https://www.hankookilbo.com/News/Read/201804161792589016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54C4467-4728-4AA3-857F-28F1A84BD9E3}"/>
              </a:ext>
            </a:extLst>
          </p:cNvPr>
          <p:cNvSpPr/>
          <p:nvPr/>
        </p:nvSpPr>
        <p:spPr>
          <a:xfrm>
            <a:off x="9032578" y="2049461"/>
            <a:ext cx="2578117" cy="36363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기계학습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딥러닝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1AD9427-BFD9-476C-81C9-077F2816FD8B}"/>
              </a:ext>
            </a:extLst>
          </p:cNvPr>
          <p:cNvGrpSpPr/>
          <p:nvPr/>
        </p:nvGrpSpPr>
        <p:grpSpPr>
          <a:xfrm>
            <a:off x="9133122" y="2614609"/>
            <a:ext cx="2377028" cy="3008730"/>
            <a:chOff x="9316814" y="2763411"/>
            <a:chExt cx="2377028" cy="300873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C523CDC-87F0-460C-AA05-FA6D0AD82F4D}"/>
                </a:ext>
              </a:extLst>
            </p:cNvPr>
            <p:cNvSpPr/>
            <p:nvPr/>
          </p:nvSpPr>
          <p:spPr>
            <a:xfrm>
              <a:off x="9319815" y="2763411"/>
              <a:ext cx="2374027" cy="6032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NLP, LDA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D1EE4B4-C577-4083-845E-29A6887350C2}"/>
                </a:ext>
              </a:extLst>
            </p:cNvPr>
            <p:cNvSpPr/>
            <p:nvPr/>
          </p:nvSpPr>
          <p:spPr>
            <a:xfrm>
              <a:off x="9318109" y="3359416"/>
              <a:ext cx="2374027" cy="6032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Train, Test, Validation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00E871A-0894-47AB-9696-8BB42E5646C0}"/>
                </a:ext>
              </a:extLst>
            </p:cNvPr>
            <p:cNvSpPr/>
            <p:nvPr/>
          </p:nvSpPr>
          <p:spPr>
            <a:xfrm>
              <a:off x="9318109" y="3960471"/>
              <a:ext cx="2374027" cy="6032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Classification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FC15203-67A8-471F-AFA2-08F59BC81C6F}"/>
                </a:ext>
              </a:extLst>
            </p:cNvPr>
            <p:cNvSpPr/>
            <p:nvPr/>
          </p:nvSpPr>
          <p:spPr>
            <a:xfrm>
              <a:off x="9318108" y="4563701"/>
              <a:ext cx="2374027" cy="6032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Pattern Analysis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C6C8270-75FF-41F5-89D3-019B775F6F06}"/>
                </a:ext>
              </a:extLst>
            </p:cNvPr>
            <p:cNvSpPr/>
            <p:nvPr/>
          </p:nvSpPr>
          <p:spPr>
            <a:xfrm>
              <a:off x="9316814" y="5168911"/>
              <a:ext cx="2374027" cy="6032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Model Predict &amp; Evaluate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97F8068-880A-471C-9AC9-FD4920C680C9}"/>
              </a:ext>
            </a:extLst>
          </p:cNvPr>
          <p:cNvSpPr/>
          <p:nvPr/>
        </p:nvSpPr>
        <p:spPr>
          <a:xfrm>
            <a:off x="5375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원본</a:t>
            </a:r>
          </a:p>
        </p:txBody>
      </p:sp>
    </p:spTree>
    <p:extLst>
      <p:ext uri="{BB962C8B-B14F-4D97-AF65-F5344CB8AC3E}">
        <p14:creationId xmlns:p14="http://schemas.microsoft.com/office/powerpoint/2010/main" val="2692727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2912F99-021E-4736-AC6B-3A3C20174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3635D83-C84A-46A1-AFA5-B871B2714FAA}"/>
              </a:ext>
            </a:extLst>
          </p:cNvPr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48FD1BD-06B6-456A-B049-A978CC40A354}"/>
              </a:ext>
            </a:extLst>
          </p:cNvPr>
          <p:cNvSpPr txBox="1"/>
          <p:nvPr/>
        </p:nvSpPr>
        <p:spPr>
          <a:xfrm>
            <a:off x="649016" y="437393"/>
            <a:ext cx="5069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방법론 및 아키텍처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4F66B2-D1E1-421C-9E64-789D7DA0054C}"/>
              </a:ext>
            </a:extLst>
          </p:cNvPr>
          <p:cNvSpPr txBox="1"/>
          <p:nvPr/>
        </p:nvSpPr>
        <p:spPr>
          <a:xfrm>
            <a:off x="649016" y="1006928"/>
            <a:ext cx="5069479" cy="380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서비스 아키텍처 및 기술</a:t>
            </a:r>
          </a:p>
        </p:txBody>
      </p:sp>
      <p:graphicFrame>
        <p:nvGraphicFramePr>
          <p:cNvPr id="7" name="표 2">
            <a:extLst>
              <a:ext uri="{FF2B5EF4-FFF2-40B4-BE49-F238E27FC236}">
                <a16:creationId xmlns:a16="http://schemas.microsoft.com/office/drawing/2014/main" id="{C25F7366-C540-4E95-AAAB-A4EBA9DEA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44359"/>
              </p:ext>
            </p:extLst>
          </p:nvPr>
        </p:nvGraphicFramePr>
        <p:xfrm>
          <a:off x="455532" y="1433415"/>
          <a:ext cx="11290353" cy="46847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63451">
                  <a:extLst>
                    <a:ext uri="{9D8B030D-6E8A-4147-A177-3AD203B41FA5}">
                      <a16:colId xmlns:a16="http://schemas.microsoft.com/office/drawing/2014/main" val="2868291595"/>
                    </a:ext>
                  </a:extLst>
                </a:gridCol>
                <a:gridCol w="3763451">
                  <a:extLst>
                    <a:ext uri="{9D8B030D-6E8A-4147-A177-3AD203B41FA5}">
                      <a16:colId xmlns:a16="http://schemas.microsoft.com/office/drawing/2014/main" val="1445728070"/>
                    </a:ext>
                  </a:extLst>
                </a:gridCol>
                <a:gridCol w="3763451">
                  <a:extLst>
                    <a:ext uri="{9D8B030D-6E8A-4147-A177-3AD203B41FA5}">
                      <a16:colId xmlns:a16="http://schemas.microsoft.com/office/drawing/2014/main" val="2383414587"/>
                    </a:ext>
                  </a:extLst>
                </a:gridCol>
              </a:tblGrid>
              <a:tr h="4726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모바일</a:t>
                      </a:r>
                      <a:r>
                        <a:rPr lang="en-US" altLang="ko-KR" sz="1400" b="1" dirty="0"/>
                        <a:t>/</a:t>
                      </a:r>
                      <a:r>
                        <a:rPr lang="ko-KR" altLang="en-US" sz="1400" b="1" dirty="0"/>
                        <a:t>웹 </a:t>
                      </a:r>
                      <a:r>
                        <a:rPr lang="en-US" altLang="ko-KR" sz="1400" b="1" dirty="0"/>
                        <a:t>Front </a:t>
                      </a:r>
                      <a:r>
                        <a:rPr lang="ko-KR" altLang="en-US" sz="1400" b="1" dirty="0"/>
                        <a:t>레이어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모바일</a:t>
                      </a:r>
                      <a:r>
                        <a:rPr lang="en-US" altLang="ko-KR" sz="1400" b="1" dirty="0"/>
                        <a:t>/</a:t>
                      </a:r>
                      <a:r>
                        <a:rPr lang="ko-KR" altLang="en-US" sz="1400" b="1" dirty="0"/>
                        <a:t>웹 </a:t>
                      </a:r>
                      <a:r>
                        <a:rPr lang="en-US" altLang="ko-KR" sz="1400" b="1" dirty="0" err="1"/>
                        <a:t>BackEnd</a:t>
                      </a:r>
                      <a:r>
                        <a:rPr lang="ko-KR" altLang="en-US" sz="1400" b="1" dirty="0"/>
                        <a:t> 레이어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기계학습 레이어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9220934"/>
                  </a:ext>
                </a:extLst>
              </a:tr>
              <a:tr h="42120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6686190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DF5B9ECD-32C9-499A-9422-D68C2D5573E0}"/>
              </a:ext>
            </a:extLst>
          </p:cNvPr>
          <p:cNvSpPr/>
          <p:nvPr/>
        </p:nvSpPr>
        <p:spPr>
          <a:xfrm>
            <a:off x="666239" y="3607610"/>
            <a:ext cx="768826" cy="631767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User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84679D-B377-44A2-B9C4-DEFD11F9B6CA}"/>
              </a:ext>
            </a:extLst>
          </p:cNvPr>
          <p:cNvSpPr/>
          <p:nvPr/>
        </p:nvSpPr>
        <p:spPr>
          <a:xfrm>
            <a:off x="1856485" y="3100543"/>
            <a:ext cx="1330037" cy="1645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웹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모바일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사이트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(BootStrap4, HTML5,CSS, JavaScript,</a:t>
            </a: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Jquery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54DAF64-8D7C-4798-A034-26964F135527}"/>
              </a:ext>
            </a:extLst>
          </p:cNvPr>
          <p:cNvSpPr/>
          <p:nvPr/>
        </p:nvSpPr>
        <p:spPr>
          <a:xfrm>
            <a:off x="4908987" y="2404088"/>
            <a:ext cx="2374027" cy="1096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Python Django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순서도: 자기 디스크 10">
            <a:extLst>
              <a:ext uri="{FF2B5EF4-FFF2-40B4-BE49-F238E27FC236}">
                <a16:creationId xmlns:a16="http://schemas.microsoft.com/office/drawing/2014/main" id="{A78B4BC5-1072-4FC1-877C-959D528D01BA}"/>
              </a:ext>
            </a:extLst>
          </p:cNvPr>
          <p:cNvSpPr/>
          <p:nvPr/>
        </p:nvSpPr>
        <p:spPr>
          <a:xfrm>
            <a:off x="4908987" y="3867499"/>
            <a:ext cx="2374026" cy="1741742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Postgresql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 데이터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자기소개서 관련 데이터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회사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직무 데이터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자유게시판 데이터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Q&amp;A</a:t>
            </a:r>
            <a:r>
              <a:rPr lang="ko-KR" altLang="en-US" sz="1000" dirty="0">
                <a:solidFill>
                  <a:schemeClr val="tx1"/>
                </a:solidFill>
              </a:rPr>
              <a:t>게시판 데이터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DABB011-FDEF-4A2F-B03D-CBC443009B63}"/>
              </a:ext>
            </a:extLst>
          </p:cNvPr>
          <p:cNvCxnSpPr>
            <a:cxnSpLocks/>
            <a:stCxn id="8" idx="6"/>
            <a:endCxn id="9" idx="1"/>
          </p:cNvCxnSpPr>
          <p:nvPr/>
        </p:nvCxnSpPr>
        <p:spPr>
          <a:xfrm flipV="1">
            <a:off x="1435065" y="3923493"/>
            <a:ext cx="42142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36311072-3401-4909-80C2-E7A93AA0D633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 flipV="1">
            <a:off x="3186522" y="2404088"/>
            <a:ext cx="2909479" cy="1519405"/>
          </a:xfrm>
          <a:prstGeom prst="bentConnector4">
            <a:avLst>
              <a:gd name="adj1" fmla="val 29601"/>
              <a:gd name="adj2" fmla="val 115045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36D4386-84D4-46B1-9CC8-9F1F1E5C055E}"/>
              </a:ext>
            </a:extLst>
          </p:cNvPr>
          <p:cNvCxnSpPr>
            <a:cxnSpLocks/>
            <a:stCxn id="10" idx="2"/>
            <a:endCxn id="11" idx="1"/>
          </p:cNvCxnSpPr>
          <p:nvPr/>
        </p:nvCxnSpPr>
        <p:spPr>
          <a:xfrm flipH="1">
            <a:off x="6096000" y="3500119"/>
            <a:ext cx="1" cy="3673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B837B850-A0A5-4577-977D-E666DDB21B50}"/>
              </a:ext>
            </a:extLst>
          </p:cNvPr>
          <p:cNvCxnSpPr>
            <a:cxnSpLocks/>
            <a:stCxn id="10" idx="3"/>
            <a:endCxn id="18" idx="1"/>
          </p:cNvCxnSpPr>
          <p:nvPr/>
        </p:nvCxnSpPr>
        <p:spPr>
          <a:xfrm>
            <a:off x="7283014" y="2952104"/>
            <a:ext cx="1400614" cy="102733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E4A9EF2A-30AA-45A0-9FA7-11D7485D0EEF}"/>
              </a:ext>
            </a:extLst>
          </p:cNvPr>
          <p:cNvCxnSpPr>
            <a:cxnSpLocks/>
            <a:stCxn id="11" idx="3"/>
            <a:endCxn id="18" idx="2"/>
          </p:cNvCxnSpPr>
          <p:nvPr/>
        </p:nvCxnSpPr>
        <p:spPr>
          <a:xfrm rot="16200000" flipH="1">
            <a:off x="7940168" y="3765072"/>
            <a:ext cx="188351" cy="3876687"/>
          </a:xfrm>
          <a:prstGeom prst="bentConnector3">
            <a:avLst>
              <a:gd name="adj1" fmla="val 221369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B8A263D-5B18-405C-A6C3-655A155DBBB7}"/>
              </a:ext>
            </a:extLst>
          </p:cNvPr>
          <p:cNvSpPr/>
          <p:nvPr/>
        </p:nvSpPr>
        <p:spPr>
          <a:xfrm>
            <a:off x="138521" y="6118161"/>
            <a:ext cx="119149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- http://blog.naver.com/PostView.nhn?blogId=passthejob1&amp;logNo=221392320080&amp;categoryNo=7&amp;parentCategoryNo=0&amp;viewDate=&amp;currentPage=1&amp;postListTopCurrentPage=1&amp;from=search</a:t>
            </a:r>
          </a:p>
          <a:p>
            <a:r>
              <a:rPr lang="en-US" altLang="ko-KR" sz="1000" dirty="0"/>
              <a:t>- https://www.hankookilbo.com/News/Read/201804161792589016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D559264-C031-4003-AAB0-6121E3EB1B20}"/>
              </a:ext>
            </a:extLst>
          </p:cNvPr>
          <p:cNvSpPr/>
          <p:nvPr/>
        </p:nvSpPr>
        <p:spPr>
          <a:xfrm>
            <a:off x="8683628" y="2161285"/>
            <a:ext cx="2578117" cy="36363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기계학습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딥러닝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F703C91-E927-4A86-9812-378696746C9F}"/>
              </a:ext>
            </a:extLst>
          </p:cNvPr>
          <p:cNvGrpSpPr/>
          <p:nvPr/>
        </p:nvGrpSpPr>
        <p:grpSpPr>
          <a:xfrm>
            <a:off x="8784172" y="2726433"/>
            <a:ext cx="2377028" cy="3008730"/>
            <a:chOff x="9316814" y="2763411"/>
            <a:chExt cx="2377028" cy="300873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BF4ACCA-D128-40A3-BE09-60A910969DD8}"/>
                </a:ext>
              </a:extLst>
            </p:cNvPr>
            <p:cNvSpPr/>
            <p:nvPr/>
          </p:nvSpPr>
          <p:spPr>
            <a:xfrm>
              <a:off x="9319815" y="2763411"/>
              <a:ext cx="2374027" cy="6032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Beautiful Soup4, Requests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694B1FB-1783-4D7C-932E-3E78F9D29F0C}"/>
                </a:ext>
              </a:extLst>
            </p:cNvPr>
            <p:cNvSpPr/>
            <p:nvPr/>
          </p:nvSpPr>
          <p:spPr>
            <a:xfrm>
              <a:off x="9318109" y="3359416"/>
              <a:ext cx="2374027" cy="6032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</a:rPr>
                <a:t>Sklearn</a:t>
              </a:r>
              <a:r>
                <a:rPr lang="en-US" altLang="ko-KR" sz="1400" dirty="0">
                  <a:solidFill>
                    <a:schemeClr val="tx1"/>
                  </a:solidFill>
                </a:rPr>
                <a:t>, Cos Similarity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B0AB99E-31E3-473F-97DD-BD8E01807DBC}"/>
                </a:ext>
              </a:extLst>
            </p:cNvPr>
            <p:cNvSpPr/>
            <p:nvPr/>
          </p:nvSpPr>
          <p:spPr>
            <a:xfrm>
              <a:off x="9318109" y="3960471"/>
              <a:ext cx="2374027" cy="6032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</a:rPr>
                <a:t>Hanspell</a:t>
              </a:r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CAA6F28-80F4-44AC-AAD5-9738CD2FB791}"/>
                </a:ext>
              </a:extLst>
            </p:cNvPr>
            <p:cNvSpPr/>
            <p:nvPr/>
          </p:nvSpPr>
          <p:spPr>
            <a:xfrm>
              <a:off x="9318108" y="4563701"/>
              <a:ext cx="2374027" cy="6032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Pattern Analysis,</a:t>
              </a:r>
            </a:p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</a:rPr>
                <a:t>Konlpy</a:t>
              </a:r>
              <a:r>
                <a:rPr lang="en-US" altLang="ko-KR" sz="1400" dirty="0">
                  <a:solidFill>
                    <a:schemeClr val="tx1"/>
                  </a:solidFill>
                </a:rPr>
                <a:t>, NLTK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E082DB9-D418-48B6-B742-980934447B59}"/>
                </a:ext>
              </a:extLst>
            </p:cNvPr>
            <p:cNvSpPr/>
            <p:nvPr/>
          </p:nvSpPr>
          <p:spPr>
            <a:xfrm>
              <a:off x="9316814" y="5168911"/>
              <a:ext cx="2374027" cy="6032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Model Predict &amp; Evaluate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163B4301-42A4-47B2-B1AF-248F3BA501BF}"/>
              </a:ext>
            </a:extLst>
          </p:cNvPr>
          <p:cNvSpPr/>
          <p:nvPr/>
        </p:nvSpPr>
        <p:spPr>
          <a:xfrm>
            <a:off x="5375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수정본</a:t>
            </a:r>
          </a:p>
        </p:txBody>
      </p:sp>
    </p:spTree>
    <p:extLst>
      <p:ext uri="{BB962C8B-B14F-4D97-AF65-F5344CB8AC3E}">
        <p14:creationId xmlns:p14="http://schemas.microsoft.com/office/powerpoint/2010/main" val="3785475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2912F99-021E-4736-AC6B-3A3C20174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3635D83-C84A-46A1-AFA5-B871B2714FAA}"/>
              </a:ext>
            </a:extLst>
          </p:cNvPr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48FD1BD-06B6-456A-B049-A978CC40A354}"/>
              </a:ext>
            </a:extLst>
          </p:cNvPr>
          <p:cNvSpPr txBox="1"/>
          <p:nvPr/>
        </p:nvSpPr>
        <p:spPr>
          <a:xfrm>
            <a:off x="649016" y="437393"/>
            <a:ext cx="5069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방법론 및 아키텍처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4F66B2-D1E1-421C-9E64-789D7DA0054C}"/>
              </a:ext>
            </a:extLst>
          </p:cNvPr>
          <p:cNvSpPr txBox="1"/>
          <p:nvPr/>
        </p:nvSpPr>
        <p:spPr>
          <a:xfrm>
            <a:off x="649016" y="1006928"/>
            <a:ext cx="5069479" cy="380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서비스 아키텍처 및 기술</a:t>
            </a:r>
          </a:p>
        </p:txBody>
      </p:sp>
      <p:graphicFrame>
        <p:nvGraphicFramePr>
          <p:cNvPr id="7" name="표 2">
            <a:extLst>
              <a:ext uri="{FF2B5EF4-FFF2-40B4-BE49-F238E27FC236}">
                <a16:creationId xmlns:a16="http://schemas.microsoft.com/office/drawing/2014/main" id="{C25F7366-C540-4E95-AAAB-A4EBA9DEA651}"/>
              </a:ext>
            </a:extLst>
          </p:cNvPr>
          <p:cNvGraphicFramePr>
            <a:graphicFrameLocks noGrp="1"/>
          </p:cNvGraphicFramePr>
          <p:nvPr/>
        </p:nvGraphicFramePr>
        <p:xfrm>
          <a:off x="455532" y="1433415"/>
          <a:ext cx="11290353" cy="46847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63451">
                  <a:extLst>
                    <a:ext uri="{9D8B030D-6E8A-4147-A177-3AD203B41FA5}">
                      <a16:colId xmlns:a16="http://schemas.microsoft.com/office/drawing/2014/main" val="2868291595"/>
                    </a:ext>
                  </a:extLst>
                </a:gridCol>
                <a:gridCol w="3763451">
                  <a:extLst>
                    <a:ext uri="{9D8B030D-6E8A-4147-A177-3AD203B41FA5}">
                      <a16:colId xmlns:a16="http://schemas.microsoft.com/office/drawing/2014/main" val="1445728070"/>
                    </a:ext>
                  </a:extLst>
                </a:gridCol>
                <a:gridCol w="3763451">
                  <a:extLst>
                    <a:ext uri="{9D8B030D-6E8A-4147-A177-3AD203B41FA5}">
                      <a16:colId xmlns:a16="http://schemas.microsoft.com/office/drawing/2014/main" val="2383414587"/>
                    </a:ext>
                  </a:extLst>
                </a:gridCol>
              </a:tblGrid>
              <a:tr h="4726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모바일</a:t>
                      </a:r>
                      <a:r>
                        <a:rPr lang="en-US" altLang="ko-KR" sz="1400" b="1" dirty="0"/>
                        <a:t>/</a:t>
                      </a:r>
                      <a:r>
                        <a:rPr lang="ko-KR" altLang="en-US" sz="1400" b="1" dirty="0"/>
                        <a:t>웹 </a:t>
                      </a:r>
                      <a:r>
                        <a:rPr lang="en-US" altLang="ko-KR" sz="1400" b="1" dirty="0"/>
                        <a:t>Front </a:t>
                      </a:r>
                      <a:r>
                        <a:rPr lang="ko-KR" altLang="en-US" sz="1400" b="1" dirty="0"/>
                        <a:t>레이어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모바일</a:t>
                      </a:r>
                      <a:r>
                        <a:rPr lang="en-US" altLang="ko-KR" sz="1400" b="1" dirty="0"/>
                        <a:t>/</a:t>
                      </a:r>
                      <a:r>
                        <a:rPr lang="ko-KR" altLang="en-US" sz="1400" b="1" dirty="0"/>
                        <a:t>웹 </a:t>
                      </a:r>
                      <a:r>
                        <a:rPr lang="en-US" altLang="ko-KR" sz="1400" b="1" dirty="0" err="1"/>
                        <a:t>BackEnd</a:t>
                      </a:r>
                      <a:r>
                        <a:rPr lang="ko-KR" altLang="en-US" sz="1400" b="1" dirty="0"/>
                        <a:t> 레이어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기계학습 레이어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9220934"/>
                  </a:ext>
                </a:extLst>
              </a:tr>
              <a:tr h="42120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6686190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DF5B9ECD-32C9-499A-9422-D68C2D5573E0}"/>
              </a:ext>
            </a:extLst>
          </p:cNvPr>
          <p:cNvSpPr/>
          <p:nvPr/>
        </p:nvSpPr>
        <p:spPr>
          <a:xfrm>
            <a:off x="666239" y="3607610"/>
            <a:ext cx="768826" cy="631767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User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84679D-B377-44A2-B9C4-DEFD11F9B6CA}"/>
              </a:ext>
            </a:extLst>
          </p:cNvPr>
          <p:cNvSpPr/>
          <p:nvPr/>
        </p:nvSpPr>
        <p:spPr>
          <a:xfrm>
            <a:off x="1856485" y="3100543"/>
            <a:ext cx="1330037" cy="1645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웹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모바일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사이트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(BootStrap4, HTML5,CSS, JavaScript,</a:t>
            </a: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Jquery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54DAF64-8D7C-4798-A034-26964F135527}"/>
              </a:ext>
            </a:extLst>
          </p:cNvPr>
          <p:cNvSpPr/>
          <p:nvPr/>
        </p:nvSpPr>
        <p:spPr>
          <a:xfrm>
            <a:off x="4908987" y="2404088"/>
            <a:ext cx="2374027" cy="1096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Python Django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순서도: 자기 디스크 10">
            <a:extLst>
              <a:ext uri="{FF2B5EF4-FFF2-40B4-BE49-F238E27FC236}">
                <a16:creationId xmlns:a16="http://schemas.microsoft.com/office/drawing/2014/main" id="{A78B4BC5-1072-4FC1-877C-959D528D01BA}"/>
              </a:ext>
            </a:extLst>
          </p:cNvPr>
          <p:cNvSpPr/>
          <p:nvPr/>
        </p:nvSpPr>
        <p:spPr>
          <a:xfrm>
            <a:off x="4908987" y="3867499"/>
            <a:ext cx="2374026" cy="1741742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Postgresql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 데이터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자기소개서 관련 데이터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회사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직무 데이터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자유게시판 데이터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Q&amp;A</a:t>
            </a:r>
            <a:r>
              <a:rPr lang="ko-KR" altLang="en-US" sz="1000" dirty="0">
                <a:solidFill>
                  <a:schemeClr val="tx1"/>
                </a:solidFill>
              </a:rPr>
              <a:t>게시판 데이터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DABB011-FDEF-4A2F-B03D-CBC443009B63}"/>
              </a:ext>
            </a:extLst>
          </p:cNvPr>
          <p:cNvCxnSpPr>
            <a:cxnSpLocks/>
            <a:stCxn id="8" idx="6"/>
            <a:endCxn id="9" idx="1"/>
          </p:cNvCxnSpPr>
          <p:nvPr/>
        </p:nvCxnSpPr>
        <p:spPr>
          <a:xfrm flipV="1">
            <a:off x="1435065" y="3923493"/>
            <a:ext cx="42142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36311072-3401-4909-80C2-E7A93AA0D633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 flipV="1">
            <a:off x="3186522" y="2404088"/>
            <a:ext cx="2909479" cy="1519405"/>
          </a:xfrm>
          <a:prstGeom prst="bentConnector4">
            <a:avLst>
              <a:gd name="adj1" fmla="val 29601"/>
              <a:gd name="adj2" fmla="val 115045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36D4386-84D4-46B1-9CC8-9F1F1E5C055E}"/>
              </a:ext>
            </a:extLst>
          </p:cNvPr>
          <p:cNvCxnSpPr>
            <a:cxnSpLocks/>
            <a:stCxn id="10" idx="2"/>
            <a:endCxn id="11" idx="1"/>
          </p:cNvCxnSpPr>
          <p:nvPr/>
        </p:nvCxnSpPr>
        <p:spPr>
          <a:xfrm flipH="1">
            <a:off x="6096000" y="3500119"/>
            <a:ext cx="1" cy="3673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B837B850-A0A5-4577-977D-E666DDB21B50}"/>
              </a:ext>
            </a:extLst>
          </p:cNvPr>
          <p:cNvCxnSpPr>
            <a:cxnSpLocks/>
            <a:stCxn id="10" idx="3"/>
            <a:endCxn id="18" idx="1"/>
          </p:cNvCxnSpPr>
          <p:nvPr/>
        </p:nvCxnSpPr>
        <p:spPr>
          <a:xfrm>
            <a:off x="7283014" y="2952104"/>
            <a:ext cx="1400614" cy="102733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E4A9EF2A-30AA-45A0-9FA7-11D7485D0EEF}"/>
              </a:ext>
            </a:extLst>
          </p:cNvPr>
          <p:cNvCxnSpPr>
            <a:cxnSpLocks/>
            <a:stCxn id="11" idx="3"/>
            <a:endCxn id="18" idx="2"/>
          </p:cNvCxnSpPr>
          <p:nvPr/>
        </p:nvCxnSpPr>
        <p:spPr>
          <a:xfrm rot="16200000" flipH="1">
            <a:off x="7940168" y="3765072"/>
            <a:ext cx="188351" cy="3876687"/>
          </a:xfrm>
          <a:prstGeom prst="bentConnector3">
            <a:avLst>
              <a:gd name="adj1" fmla="val 221369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B8A263D-5B18-405C-A6C3-655A155DBBB7}"/>
              </a:ext>
            </a:extLst>
          </p:cNvPr>
          <p:cNvSpPr/>
          <p:nvPr/>
        </p:nvSpPr>
        <p:spPr>
          <a:xfrm>
            <a:off x="138521" y="6118161"/>
            <a:ext cx="119149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- http://blog.naver.com/PostView.nhn?blogId=passthejob1&amp;logNo=221392320080&amp;categoryNo=7&amp;parentCategoryNo=0&amp;viewDate=&amp;currentPage=1&amp;postListTopCurrentPage=1&amp;from=search</a:t>
            </a:r>
          </a:p>
          <a:p>
            <a:r>
              <a:rPr lang="en-US" altLang="ko-KR" sz="1000" dirty="0"/>
              <a:t>- https://www.hankookilbo.com/News/Read/201804161792589016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D559264-C031-4003-AAB0-6121E3EB1B20}"/>
              </a:ext>
            </a:extLst>
          </p:cNvPr>
          <p:cNvSpPr/>
          <p:nvPr/>
        </p:nvSpPr>
        <p:spPr>
          <a:xfrm>
            <a:off x="8683628" y="2161285"/>
            <a:ext cx="2578117" cy="36363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기계학습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딥러닝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F703C91-E927-4A86-9812-378696746C9F}"/>
              </a:ext>
            </a:extLst>
          </p:cNvPr>
          <p:cNvGrpSpPr/>
          <p:nvPr/>
        </p:nvGrpSpPr>
        <p:grpSpPr>
          <a:xfrm>
            <a:off x="8784172" y="2726433"/>
            <a:ext cx="2377028" cy="3008730"/>
            <a:chOff x="9316814" y="2763411"/>
            <a:chExt cx="2377028" cy="300873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BF4ACCA-D128-40A3-BE09-60A910969DD8}"/>
                </a:ext>
              </a:extLst>
            </p:cNvPr>
            <p:cNvSpPr/>
            <p:nvPr/>
          </p:nvSpPr>
          <p:spPr>
            <a:xfrm>
              <a:off x="9319815" y="2763411"/>
              <a:ext cx="2374027" cy="6032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Beautiful Soup4, Requests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694B1FB-1783-4D7C-932E-3E78F9D29F0C}"/>
                </a:ext>
              </a:extLst>
            </p:cNvPr>
            <p:cNvSpPr/>
            <p:nvPr/>
          </p:nvSpPr>
          <p:spPr>
            <a:xfrm>
              <a:off x="9318109" y="3359416"/>
              <a:ext cx="2374027" cy="6032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</a:rPr>
                <a:t>Sklearn</a:t>
              </a:r>
              <a:r>
                <a:rPr lang="en-US" altLang="ko-KR" sz="1400" dirty="0">
                  <a:solidFill>
                    <a:schemeClr val="tx1"/>
                  </a:solidFill>
                </a:rPr>
                <a:t>, Cos Similarity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B0AB99E-31E3-473F-97DD-BD8E01807DBC}"/>
                </a:ext>
              </a:extLst>
            </p:cNvPr>
            <p:cNvSpPr/>
            <p:nvPr/>
          </p:nvSpPr>
          <p:spPr>
            <a:xfrm>
              <a:off x="9318109" y="3960471"/>
              <a:ext cx="2374027" cy="6032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</a:rPr>
                <a:t>Hanspell</a:t>
              </a:r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CAA6F28-80F4-44AC-AAD5-9738CD2FB791}"/>
                </a:ext>
              </a:extLst>
            </p:cNvPr>
            <p:cNvSpPr/>
            <p:nvPr/>
          </p:nvSpPr>
          <p:spPr>
            <a:xfrm>
              <a:off x="9318108" y="4563701"/>
              <a:ext cx="2374027" cy="6032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Pattern Analysis,</a:t>
              </a:r>
            </a:p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</a:rPr>
                <a:t>Konlpy</a:t>
              </a:r>
              <a:r>
                <a:rPr lang="en-US" altLang="ko-KR" sz="1400" dirty="0">
                  <a:solidFill>
                    <a:schemeClr val="tx1"/>
                  </a:solidFill>
                </a:rPr>
                <a:t>, NLTK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E082DB9-D418-48B6-B742-980934447B59}"/>
                </a:ext>
              </a:extLst>
            </p:cNvPr>
            <p:cNvSpPr/>
            <p:nvPr/>
          </p:nvSpPr>
          <p:spPr>
            <a:xfrm>
              <a:off x="9316814" y="5168911"/>
              <a:ext cx="2374027" cy="6032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Model Predict &amp; Evaluate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3566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2912F99-021E-4736-AC6B-3A3C20174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351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631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1948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799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1847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lang="ko-KR" altLang="en-US" sz="1700" spc="-50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78042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00456" y="476672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946304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AA1D6FC-0494-443F-B0C1-AD0F1F0A7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225868"/>
              </p:ext>
            </p:extLst>
          </p:nvPr>
        </p:nvGraphicFramePr>
        <p:xfrm>
          <a:off x="1631504" y="1254125"/>
          <a:ext cx="9023912" cy="5055193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652214">
                  <a:extLst>
                    <a:ext uri="{9D8B030D-6E8A-4147-A177-3AD203B41FA5}">
                      <a16:colId xmlns:a16="http://schemas.microsoft.com/office/drawing/2014/main" val="2574550003"/>
                    </a:ext>
                  </a:extLst>
                </a:gridCol>
                <a:gridCol w="1031860">
                  <a:extLst>
                    <a:ext uri="{9D8B030D-6E8A-4147-A177-3AD203B41FA5}">
                      <a16:colId xmlns:a16="http://schemas.microsoft.com/office/drawing/2014/main" val="1521683374"/>
                    </a:ext>
                  </a:extLst>
                </a:gridCol>
                <a:gridCol w="652214">
                  <a:extLst>
                    <a:ext uri="{9D8B030D-6E8A-4147-A177-3AD203B41FA5}">
                      <a16:colId xmlns:a16="http://schemas.microsoft.com/office/drawing/2014/main" val="2017120963"/>
                    </a:ext>
                  </a:extLst>
                </a:gridCol>
                <a:gridCol w="2608855">
                  <a:extLst>
                    <a:ext uri="{9D8B030D-6E8A-4147-A177-3AD203B41FA5}">
                      <a16:colId xmlns:a16="http://schemas.microsoft.com/office/drawing/2014/main" val="253602522"/>
                    </a:ext>
                  </a:extLst>
                </a:gridCol>
                <a:gridCol w="2608855">
                  <a:extLst>
                    <a:ext uri="{9D8B030D-6E8A-4147-A177-3AD203B41FA5}">
                      <a16:colId xmlns:a16="http://schemas.microsoft.com/office/drawing/2014/main" val="852580669"/>
                    </a:ext>
                  </a:extLst>
                </a:gridCol>
                <a:gridCol w="1469914">
                  <a:extLst>
                    <a:ext uri="{9D8B030D-6E8A-4147-A177-3AD203B41FA5}">
                      <a16:colId xmlns:a16="http://schemas.microsoft.com/office/drawing/2014/main" val="1101259847"/>
                    </a:ext>
                  </a:extLst>
                </a:gridCol>
              </a:tblGrid>
              <a:tr h="23592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업무영역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업무기능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요구사항 </a:t>
                      </a:r>
                      <a:r>
                        <a:rPr lang="en-US" sz="900" b="1" u="none" strike="noStrike" dirty="0">
                          <a:effectLst/>
                        </a:rPr>
                        <a:t>ID</a:t>
                      </a:r>
                      <a:endParaRPr 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요구사항 명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>
                          <a:effectLst/>
                        </a:rPr>
                        <a:t>요구사항 설명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비고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1267902736"/>
                  </a:ext>
                </a:extLst>
              </a:tr>
              <a:tr h="449012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모델 서비스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데이터베이스 구축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DBS-001</a:t>
                      </a:r>
                      <a:endParaRPr 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자기소개서 데이터베이스 모델링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>
                          <a:effectLst/>
                        </a:rPr>
                        <a:t>자기소개서 데이터를 저장할 데이터 베이스를 모델링한다</a:t>
                      </a:r>
                      <a:r>
                        <a:rPr lang="en-US" altLang="ko-KR" sz="900" b="1" u="none" strike="noStrike">
                          <a:effectLst/>
                        </a:rPr>
                        <a:t>. (</a:t>
                      </a:r>
                      <a:r>
                        <a:rPr lang="ko-KR" altLang="en-US" sz="900" b="1" u="none" strike="noStrike">
                          <a:effectLst/>
                        </a:rPr>
                        <a:t>자연어 저장</a:t>
                      </a:r>
                      <a:r>
                        <a:rPr lang="en-US" altLang="ko-KR" sz="900" b="1" u="none" strike="noStrike">
                          <a:effectLst/>
                        </a:rPr>
                        <a:t>)</a:t>
                      </a:r>
                      <a:endParaRPr lang="en-US" altLang="ko-KR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2558783184"/>
                  </a:ext>
                </a:extLst>
              </a:tr>
              <a:tr h="4414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DBS-002</a:t>
                      </a:r>
                      <a:endParaRPr 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회원정보 데이터베이스 모델링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>
                          <a:effectLst/>
                        </a:rPr>
                        <a:t>회원정보 데이터를 저장할 데이터 베이스를 모델링한다</a:t>
                      </a:r>
                      <a:r>
                        <a:rPr lang="en-US" altLang="ko-KR" sz="900" b="1" u="none" strike="noStrike">
                          <a:effectLst/>
                        </a:rPr>
                        <a:t>.</a:t>
                      </a:r>
                      <a:endParaRPr lang="en-US" altLang="ko-KR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3778637296"/>
                  </a:ext>
                </a:extLst>
              </a:tr>
              <a:tr h="6621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DBS-003</a:t>
                      </a:r>
                      <a:endParaRPr 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회사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/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직무 데이터베이스 모델링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>
                          <a:effectLst/>
                        </a:rPr>
                        <a:t>기업에서 추구하는 인재상의 키워드를 직무별로 저장할 데이터 베이스를 모델링한다</a:t>
                      </a:r>
                      <a:r>
                        <a:rPr lang="en-US" altLang="ko-KR" sz="900" b="1" u="none" strike="noStrike">
                          <a:effectLst/>
                        </a:rPr>
                        <a:t>. (</a:t>
                      </a:r>
                      <a:r>
                        <a:rPr lang="ko-KR" altLang="en-US" sz="900" b="1" u="none" strike="noStrike">
                          <a:effectLst/>
                        </a:rPr>
                        <a:t>기업</a:t>
                      </a:r>
                      <a:r>
                        <a:rPr lang="en-US" altLang="ko-KR" sz="900" b="1" u="none" strike="noStrike">
                          <a:effectLst/>
                        </a:rPr>
                        <a:t>ID</a:t>
                      </a:r>
                      <a:r>
                        <a:rPr lang="ko-KR" altLang="en-US" sz="900" b="1" u="none" strike="noStrike">
                          <a:effectLst/>
                        </a:rPr>
                        <a:t>와 자연어 저장</a:t>
                      </a:r>
                      <a:r>
                        <a:rPr lang="en-US" altLang="ko-KR" sz="900" b="1" u="none" strike="noStrike">
                          <a:effectLst/>
                        </a:rPr>
                        <a:t>)</a:t>
                      </a:r>
                      <a:endParaRPr lang="en-US" altLang="ko-KR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2405926188"/>
                  </a:ext>
                </a:extLst>
              </a:tr>
              <a:tr h="5098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DBS-004</a:t>
                      </a:r>
                      <a:endParaRPr 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성향 데이터베이스 모델링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>
                          <a:effectLst/>
                        </a:rPr>
                        <a:t>사용자 자기소개서에서 분석한 키워드를 저장할 데이터 베이스를 모델링한다</a:t>
                      </a:r>
                      <a:r>
                        <a:rPr lang="en-US" altLang="ko-KR" sz="900" b="1" u="none" strike="noStrike">
                          <a:effectLst/>
                        </a:rPr>
                        <a:t>. (</a:t>
                      </a:r>
                      <a:r>
                        <a:rPr lang="ko-KR" altLang="en-US" sz="900" b="1" u="none" strike="noStrike">
                          <a:effectLst/>
                        </a:rPr>
                        <a:t>자소서</a:t>
                      </a:r>
                      <a:r>
                        <a:rPr lang="en-US" altLang="ko-KR" sz="900" b="1" u="none" strike="noStrike">
                          <a:effectLst/>
                        </a:rPr>
                        <a:t>ID</a:t>
                      </a:r>
                      <a:r>
                        <a:rPr lang="ko-KR" altLang="en-US" sz="900" b="1" u="none" strike="noStrike">
                          <a:effectLst/>
                        </a:rPr>
                        <a:t>와 자연어 저장</a:t>
                      </a:r>
                      <a:r>
                        <a:rPr lang="en-US" altLang="ko-KR" sz="900" b="1" u="none" strike="noStrike">
                          <a:effectLst/>
                        </a:rPr>
                        <a:t>)</a:t>
                      </a:r>
                      <a:endParaRPr lang="en-US" altLang="ko-KR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3841036661"/>
                  </a:ext>
                </a:extLst>
              </a:tr>
              <a:tr h="4414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DBS-005</a:t>
                      </a:r>
                      <a:endParaRPr 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분석결과 데이터베이스 모델링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>
                          <a:effectLst/>
                        </a:rPr>
                        <a:t>분석결과 데이터를 저장할 데이터 베이스를 모델링한다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.</a:t>
                      </a:r>
                      <a:endParaRPr lang="en-US" altLang="ko-KR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2992597794"/>
                  </a:ext>
                </a:extLst>
              </a:tr>
              <a:tr h="4128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DBS-006</a:t>
                      </a:r>
                      <a:endParaRPr 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게시판 데이터베이스 모델링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>
                          <a:effectLst/>
                        </a:rPr>
                        <a:t>게시판 데이터를 저장할 데이터 베이스를 모델링한다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.  </a:t>
                      </a:r>
                      <a:endParaRPr lang="en-US" altLang="ko-KR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2656261447"/>
                  </a:ext>
                </a:extLst>
              </a:tr>
              <a:tr h="44901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웹 서비스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웹 개발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WEB-001</a:t>
                      </a:r>
                      <a:endParaRPr 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회원관리</a:t>
                      </a:r>
                      <a:r>
                        <a:rPr lang="en-US" altLang="ko-KR" sz="900" b="1" u="none" strike="noStrike">
                          <a:effectLst/>
                        </a:rPr>
                        <a:t>(</a:t>
                      </a:r>
                      <a:r>
                        <a:rPr lang="ko-KR" altLang="en-US" sz="900" b="1" u="none" strike="noStrike">
                          <a:effectLst/>
                        </a:rPr>
                        <a:t>가입</a:t>
                      </a:r>
                      <a:r>
                        <a:rPr lang="en-US" altLang="ko-KR" sz="900" b="1" u="none" strike="noStrike">
                          <a:effectLst/>
                        </a:rPr>
                        <a:t>, </a:t>
                      </a:r>
                      <a:r>
                        <a:rPr lang="ko-KR" altLang="en-US" sz="900" b="1" u="none" strike="noStrike">
                          <a:effectLst/>
                        </a:rPr>
                        <a:t>수정</a:t>
                      </a:r>
                      <a:r>
                        <a:rPr lang="en-US" altLang="ko-KR" sz="900" b="1" u="none" strike="noStrike">
                          <a:effectLst/>
                        </a:rPr>
                        <a:t>, </a:t>
                      </a:r>
                      <a:r>
                        <a:rPr lang="ko-KR" altLang="en-US" sz="900" b="1" u="none" strike="noStrike">
                          <a:effectLst/>
                        </a:rPr>
                        <a:t>삭제</a:t>
                      </a:r>
                      <a:r>
                        <a:rPr lang="en-US" altLang="ko-KR" sz="900" b="1" u="none" strike="noStrike">
                          <a:effectLst/>
                        </a:rPr>
                        <a:t>)</a:t>
                      </a:r>
                      <a:endParaRPr lang="en-US" altLang="ko-KR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u="none" strike="noStrike" dirty="0">
                          <a:effectLst/>
                        </a:rPr>
                        <a:t>Django Admin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을 이용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, 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해당 회원의 정보를 관리할 수 있는 페이지 제공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3385879226"/>
                  </a:ext>
                </a:extLst>
              </a:tr>
              <a:tr h="3424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WEB-002</a:t>
                      </a:r>
                      <a:endParaRPr 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자기소개서 개인화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>
                          <a:effectLst/>
                        </a:rPr>
                        <a:t>해당 회원의 개인화 페이지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마이페이지 등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)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를 제공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2172661928"/>
                  </a:ext>
                </a:extLst>
              </a:tr>
              <a:tr h="4414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WEB-003</a:t>
                      </a:r>
                      <a:endParaRPr 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자기소개서 관리</a:t>
                      </a:r>
                      <a:r>
                        <a:rPr lang="en-US" altLang="ko-KR" sz="900" b="1" u="none" strike="noStrike">
                          <a:effectLst/>
                        </a:rPr>
                        <a:t>(</a:t>
                      </a:r>
                      <a:r>
                        <a:rPr lang="ko-KR" altLang="en-US" sz="900" b="1" u="none" strike="noStrike">
                          <a:effectLst/>
                        </a:rPr>
                        <a:t>개인화</a:t>
                      </a:r>
                      <a:r>
                        <a:rPr lang="en-US" altLang="ko-KR" sz="900" b="1" u="none" strike="noStrike">
                          <a:effectLst/>
                        </a:rPr>
                        <a:t>, </a:t>
                      </a:r>
                      <a:r>
                        <a:rPr lang="ko-KR" altLang="en-US" sz="900" b="1" u="none" strike="noStrike">
                          <a:effectLst/>
                        </a:rPr>
                        <a:t>편집</a:t>
                      </a:r>
                      <a:r>
                        <a:rPr lang="en-US" altLang="ko-KR" sz="900" b="1" u="none" strike="noStrike">
                          <a:effectLst/>
                        </a:rPr>
                        <a:t>, </a:t>
                      </a:r>
                      <a:r>
                        <a:rPr lang="ko-KR" altLang="en-US" sz="900" b="1" u="none" strike="noStrike">
                          <a:effectLst/>
                        </a:rPr>
                        <a:t>삭제</a:t>
                      </a:r>
                      <a:r>
                        <a:rPr lang="en-US" altLang="ko-KR" sz="900" b="1" u="none" strike="noStrike">
                          <a:effectLst/>
                        </a:rPr>
                        <a:t>)</a:t>
                      </a:r>
                      <a:endParaRPr lang="en-US" altLang="ko-KR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>
                          <a:effectLst/>
                        </a:rPr>
                        <a:t>해당 회원의 자기소개서를 작성 및 편집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, 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등록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, 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삭제할 수 있는 페이지를 제공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2064836383"/>
                  </a:ext>
                </a:extLst>
              </a:tr>
              <a:tr h="2207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WEB-004</a:t>
                      </a:r>
                      <a:endParaRPr 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자기소개서 분석결과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>
                          <a:effectLst/>
                        </a:rPr>
                        <a:t>등록된 자기소개서를 분석한 결과 페이지 제공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3182826155"/>
                  </a:ext>
                </a:extLst>
              </a:tr>
              <a:tr h="4490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WEB-005</a:t>
                      </a:r>
                      <a:endParaRPr 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커뮤니티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게시판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, Q&amp;A)</a:t>
                      </a:r>
                      <a:endParaRPr lang="en-US" altLang="ko-KR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>
                          <a:effectLst/>
                        </a:rPr>
                        <a:t>회원들 간 정보 공유가 가능한 공개 자기소개서</a:t>
                      </a:r>
                      <a:r>
                        <a:rPr lang="en-US" altLang="ko-KR" sz="900" b="1" u="none" strike="noStrike">
                          <a:effectLst/>
                        </a:rPr>
                        <a:t>, </a:t>
                      </a:r>
                      <a:r>
                        <a:rPr lang="ko-KR" altLang="en-US" sz="900" b="1" u="none" strike="noStrike">
                          <a:effectLst/>
                        </a:rPr>
                        <a:t>자유게시판</a:t>
                      </a:r>
                      <a:r>
                        <a:rPr lang="en-US" altLang="ko-KR" sz="900" b="1" u="none" strike="noStrike">
                          <a:effectLst/>
                        </a:rPr>
                        <a:t>, Q&amp;A </a:t>
                      </a:r>
                      <a:r>
                        <a:rPr lang="ko-KR" altLang="en-US" sz="900" b="1" u="none" strike="noStrike">
                          <a:effectLst/>
                        </a:rPr>
                        <a:t>게시판을 제공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322517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8901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2912F99-021E-4736-AC6B-3A3C20174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202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2912F99-021E-4736-AC6B-3A3C20174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627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12"/>
          <p:cNvSpPr txBox="1">
            <a:spLocks/>
          </p:cNvSpPr>
          <p:nvPr/>
        </p:nvSpPr>
        <p:spPr>
          <a:xfrm>
            <a:off x="1847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서비스 흐름도</a:t>
            </a:r>
            <a:endParaRPr lang="ko-KR" altLang="en-US" sz="1700" spc="-50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C1AE3BC-F956-48D3-A66A-B06881C155EA}"/>
              </a:ext>
            </a:extLst>
          </p:cNvPr>
          <p:cNvGrpSpPr/>
          <p:nvPr/>
        </p:nvGrpSpPr>
        <p:grpSpPr>
          <a:xfrm>
            <a:off x="1847528" y="348012"/>
            <a:ext cx="7942251" cy="1584602"/>
            <a:chOff x="1901177" y="1764407"/>
            <a:chExt cx="7942251" cy="158460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59BA043D-EC1D-407F-B304-B96DC1C94E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6692" y="2249040"/>
              <a:ext cx="1490069" cy="439107"/>
            </a:xfrm>
            <a:prstGeom prst="rect">
              <a:avLst/>
            </a:prstGeom>
            <a:noFill/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9B8AA35E-D204-4788-A559-3B8ADC8316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0287" y="2152113"/>
              <a:ext cx="427607" cy="631491"/>
            </a:xfrm>
            <a:prstGeom prst="rect">
              <a:avLst/>
            </a:prstGeom>
            <a:noFill/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2359F703-9BD4-47FD-AF01-C20A8E77E2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3184" y="2074278"/>
              <a:ext cx="830244" cy="695374"/>
            </a:xfrm>
            <a:prstGeom prst="rect">
              <a:avLst/>
            </a:prstGeom>
            <a:noFill/>
          </p:spPr>
        </p:pic>
        <p:cxnSp>
          <p:nvCxnSpPr>
            <p:cNvPr id="33" name="도형 55">
              <a:extLst>
                <a:ext uri="{FF2B5EF4-FFF2-40B4-BE49-F238E27FC236}">
                  <a16:creationId xmlns:a16="http://schemas.microsoft.com/office/drawing/2014/main" id="{3F5609C9-F1C1-4955-88BB-B44714EDF04F}"/>
                </a:ext>
              </a:extLst>
            </p:cNvPr>
            <p:cNvCxnSpPr/>
            <p:nvPr/>
          </p:nvCxnSpPr>
          <p:spPr>
            <a:xfrm>
              <a:off x="2986113" y="2307049"/>
              <a:ext cx="1870858" cy="734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도형 56">
              <a:extLst>
                <a:ext uri="{FF2B5EF4-FFF2-40B4-BE49-F238E27FC236}">
                  <a16:creationId xmlns:a16="http://schemas.microsoft.com/office/drawing/2014/main" id="{6808D15A-6365-451E-B753-D4A0CF89E749}"/>
                </a:ext>
              </a:extLst>
            </p:cNvPr>
            <p:cNvCxnSpPr/>
            <p:nvPr/>
          </p:nvCxnSpPr>
          <p:spPr>
            <a:xfrm flipH="1">
              <a:off x="2951779" y="2700629"/>
              <a:ext cx="1870234" cy="734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5" name="도형 57">
              <a:extLst>
                <a:ext uri="{FF2B5EF4-FFF2-40B4-BE49-F238E27FC236}">
                  <a16:creationId xmlns:a16="http://schemas.microsoft.com/office/drawing/2014/main" id="{6DE7E66A-23EF-4065-A604-50A37278660A}"/>
                </a:ext>
              </a:extLst>
            </p:cNvPr>
            <p:cNvCxnSpPr/>
            <p:nvPr/>
          </p:nvCxnSpPr>
          <p:spPr>
            <a:xfrm>
              <a:off x="6911981" y="2281348"/>
              <a:ext cx="1870858" cy="734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도형 58">
              <a:extLst>
                <a:ext uri="{FF2B5EF4-FFF2-40B4-BE49-F238E27FC236}">
                  <a16:creationId xmlns:a16="http://schemas.microsoft.com/office/drawing/2014/main" id="{AD954497-E187-45A0-959A-50BB7E693A36}"/>
                </a:ext>
              </a:extLst>
            </p:cNvPr>
            <p:cNvCxnSpPr/>
            <p:nvPr/>
          </p:nvCxnSpPr>
          <p:spPr>
            <a:xfrm flipH="1">
              <a:off x="6877647" y="2674929"/>
              <a:ext cx="1870234" cy="734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37" name="텍스트 상자 59">
              <a:extLst>
                <a:ext uri="{FF2B5EF4-FFF2-40B4-BE49-F238E27FC236}">
                  <a16:creationId xmlns:a16="http://schemas.microsoft.com/office/drawing/2014/main" id="{95AB1A42-C327-41FF-B526-E1220293407D}"/>
                </a:ext>
              </a:extLst>
            </p:cNvPr>
            <p:cNvSpPr txBox="1">
              <a:spLocks/>
            </p:cNvSpPr>
            <p:nvPr/>
          </p:nvSpPr>
          <p:spPr>
            <a:xfrm>
              <a:off x="1901177" y="2905496"/>
              <a:ext cx="900783" cy="428092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800" b="1">
                  <a:latin typeface="맑은 고딕" charset="0"/>
                  <a:ea typeface="맑은 고딕" charset="0"/>
                </a:rPr>
                <a:t>사용자</a:t>
              </a:r>
              <a:endParaRPr lang="ko-KR" altLang="en-US" sz="1800" b="1">
                <a:latin typeface="맑은 고딕" charset="0"/>
                <a:ea typeface="맑은 고딕" charset="0"/>
              </a:endParaRPr>
            </a:p>
          </p:txBody>
        </p:sp>
        <p:sp>
          <p:nvSpPr>
            <p:cNvPr id="38" name="텍스트 상자 60">
              <a:extLst>
                <a:ext uri="{FF2B5EF4-FFF2-40B4-BE49-F238E27FC236}">
                  <a16:creationId xmlns:a16="http://schemas.microsoft.com/office/drawing/2014/main" id="{41B1B698-4637-40D3-93E1-20A93AD4E649}"/>
                </a:ext>
              </a:extLst>
            </p:cNvPr>
            <p:cNvSpPr txBox="1">
              <a:spLocks/>
            </p:cNvSpPr>
            <p:nvPr/>
          </p:nvSpPr>
          <p:spPr>
            <a:xfrm>
              <a:off x="5031135" y="2907699"/>
              <a:ext cx="1589325" cy="41465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800" b="1" dirty="0">
                  <a:latin typeface="맑은 고딕" charset="0"/>
                  <a:ea typeface="맑은 고딕" charset="0"/>
                </a:rPr>
                <a:t>Deep Square</a:t>
              </a:r>
              <a:endParaRPr lang="ko-KR" altLang="en-US" sz="1800" b="1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9" name="텍스트 상자 61">
              <a:extLst>
                <a:ext uri="{FF2B5EF4-FFF2-40B4-BE49-F238E27FC236}">
                  <a16:creationId xmlns:a16="http://schemas.microsoft.com/office/drawing/2014/main" id="{FB1FA8AD-F38B-4052-854C-BF9072520FEE}"/>
                </a:ext>
              </a:extLst>
            </p:cNvPr>
            <p:cNvSpPr txBox="1">
              <a:spLocks/>
            </p:cNvSpPr>
            <p:nvPr/>
          </p:nvSpPr>
          <p:spPr>
            <a:xfrm>
              <a:off x="9164251" y="2920917"/>
              <a:ext cx="529983" cy="428092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800" b="1">
                  <a:latin typeface="맑은 고딕" charset="0"/>
                  <a:ea typeface="맑은 고딕" charset="0"/>
                </a:rPr>
                <a:t>DB</a:t>
              </a:r>
              <a:endParaRPr lang="ko-KR" altLang="en-US" sz="1800" b="1">
                <a:latin typeface="맑은 고딕" charset="0"/>
                <a:ea typeface="맑은 고딕" charset="0"/>
              </a:endParaRPr>
            </a:p>
          </p:txBody>
        </p:sp>
        <p:sp>
          <p:nvSpPr>
            <p:cNvPr id="40" name="텍스트 상자 62">
              <a:extLst>
                <a:ext uri="{FF2B5EF4-FFF2-40B4-BE49-F238E27FC236}">
                  <a16:creationId xmlns:a16="http://schemas.microsoft.com/office/drawing/2014/main" id="{C4A1C536-BF93-46C6-A4DD-694C7A2E4499}"/>
                </a:ext>
              </a:extLst>
            </p:cNvPr>
            <p:cNvSpPr txBox="1">
              <a:spLocks/>
            </p:cNvSpPr>
            <p:nvPr/>
          </p:nvSpPr>
          <p:spPr>
            <a:xfrm>
              <a:off x="3271392" y="1764407"/>
              <a:ext cx="1363348" cy="39358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numCol="1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600" b="1">
                  <a:latin typeface="맑은 고딕" charset="0"/>
                  <a:ea typeface="맑은 고딕" charset="0"/>
                </a:rPr>
                <a:t>자소서 제출</a:t>
              </a:r>
              <a:endParaRPr lang="ko-KR" altLang="en-US" sz="1600" b="1">
                <a:latin typeface="맑은 고딕" charset="0"/>
                <a:ea typeface="맑은 고딕" charset="0"/>
              </a:endParaRPr>
            </a:p>
          </p:txBody>
        </p:sp>
        <p:sp>
          <p:nvSpPr>
            <p:cNvPr id="41" name="텍스트 상자 63">
              <a:extLst>
                <a:ext uri="{FF2B5EF4-FFF2-40B4-BE49-F238E27FC236}">
                  <a16:creationId xmlns:a16="http://schemas.microsoft.com/office/drawing/2014/main" id="{50EEC82A-225D-4CE3-A40B-41A3B6212964}"/>
                </a:ext>
              </a:extLst>
            </p:cNvPr>
            <p:cNvSpPr txBox="1">
              <a:spLocks/>
            </p:cNvSpPr>
            <p:nvPr/>
          </p:nvSpPr>
          <p:spPr>
            <a:xfrm>
              <a:off x="3274513" y="2837207"/>
              <a:ext cx="1362724" cy="392846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600" b="1" dirty="0" err="1">
                  <a:latin typeface="맑은 고딕" charset="0"/>
                  <a:ea typeface="맑은 고딕" charset="0"/>
                </a:rPr>
                <a:t>자소서</a:t>
              </a:r>
              <a:r>
                <a:rPr sz="1600" b="1" dirty="0">
                  <a:latin typeface="맑은 고딕" charset="0"/>
                  <a:ea typeface="맑은 고딕" charset="0"/>
                </a:rPr>
                <a:t> </a:t>
              </a:r>
              <a:r>
                <a:rPr sz="1600" b="1" dirty="0" err="1">
                  <a:latin typeface="맑은 고딕" charset="0"/>
                  <a:ea typeface="맑은 고딕" charset="0"/>
                </a:rPr>
                <a:t>첨삭</a:t>
              </a:r>
              <a:endParaRPr lang="ko-KR" altLang="en-US" sz="1600" b="1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42" name="텍스트 상자 64">
              <a:extLst>
                <a:ext uri="{FF2B5EF4-FFF2-40B4-BE49-F238E27FC236}">
                  <a16:creationId xmlns:a16="http://schemas.microsoft.com/office/drawing/2014/main" id="{D90856DC-C40B-49BB-B4C6-5A094674961C}"/>
                </a:ext>
              </a:extLst>
            </p:cNvPr>
            <p:cNvSpPr txBox="1">
              <a:spLocks/>
            </p:cNvSpPr>
            <p:nvPr/>
          </p:nvSpPr>
          <p:spPr>
            <a:xfrm>
              <a:off x="7303381" y="1764407"/>
              <a:ext cx="1198146" cy="380216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600" b="1" dirty="0" err="1">
                  <a:latin typeface="맑은 고딕" charset="0"/>
                  <a:ea typeface="맑은 고딕" charset="0"/>
                </a:rPr>
                <a:t>합격</a:t>
              </a:r>
              <a:r>
                <a:rPr sz="1600" b="1" dirty="0">
                  <a:latin typeface="맑은 고딕" charset="0"/>
                  <a:ea typeface="맑은 고딕" charset="0"/>
                </a:rPr>
                <a:t> DATA</a:t>
              </a:r>
              <a:endParaRPr lang="ko-KR" altLang="en-US" sz="1600" b="1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43" name="텍스트 상자 65">
              <a:extLst>
                <a:ext uri="{FF2B5EF4-FFF2-40B4-BE49-F238E27FC236}">
                  <a16:creationId xmlns:a16="http://schemas.microsoft.com/office/drawing/2014/main" id="{9176F42A-6DFA-43DE-BD25-24B92A1B1786}"/>
                </a:ext>
              </a:extLst>
            </p:cNvPr>
            <p:cNvSpPr txBox="1">
              <a:spLocks/>
            </p:cNvSpPr>
            <p:nvPr/>
          </p:nvSpPr>
          <p:spPr>
            <a:xfrm>
              <a:off x="7314618" y="2782870"/>
              <a:ext cx="1272207" cy="380216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600" b="1" dirty="0" err="1">
                  <a:latin typeface="맑은 고딕" charset="0"/>
                  <a:ea typeface="맑은 고딕" charset="0"/>
                </a:rPr>
                <a:t>학습</a:t>
              </a:r>
              <a:r>
                <a:rPr sz="1600" b="1" dirty="0">
                  <a:latin typeface="맑은 고딕" charset="0"/>
                  <a:ea typeface="맑은 고딕" charset="0"/>
                </a:rPr>
                <a:t> DATA</a:t>
              </a:r>
              <a:endParaRPr lang="ko-KR" altLang="en-US" sz="1600" b="1" dirty="0"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028" name="Picture 4" descr="Djnago 기초] 1장. Python Django란?. Python Django(파이썬 장고/드잔고...)는 파이썬 기반의… | by  프시케 | Medium">
            <a:extLst>
              <a:ext uri="{FF2B5EF4-FFF2-40B4-BE49-F238E27FC236}">
                <a16:creationId xmlns:a16="http://schemas.microsoft.com/office/drawing/2014/main" id="{A4B7B2D1-49E1-4F76-BDA4-A4D531ABA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319" y="2279393"/>
            <a:ext cx="1490070" cy="838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b.necoaki.net :: PostgreSQL 주기적인 유지관리 Vacuuming">
            <a:extLst>
              <a:ext uri="{FF2B5EF4-FFF2-40B4-BE49-F238E27FC236}">
                <a16:creationId xmlns:a16="http://schemas.microsoft.com/office/drawing/2014/main" id="{643549AB-7AA1-4529-85BF-43C9554BA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170" y="2253450"/>
            <a:ext cx="969833" cy="937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Ubuntu - Ubuntu 18.04 Logo Png Clipart - Large Size Png Image - PikPng">
            <a:extLst>
              <a:ext uri="{FF2B5EF4-FFF2-40B4-BE49-F238E27FC236}">
                <a16:creationId xmlns:a16="http://schemas.microsoft.com/office/drawing/2014/main" id="{D9925648-D505-4960-8793-6DE98411D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656" y="2226993"/>
            <a:ext cx="1083882" cy="89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Amazon (AWS) EC2 Instance: Benefits &amp; How it Works?">
            <a:extLst>
              <a:ext uri="{FF2B5EF4-FFF2-40B4-BE49-F238E27FC236}">
                <a16:creationId xmlns:a16="http://schemas.microsoft.com/office/drawing/2014/main" id="{7C6C68FF-CFCB-40C6-B0A4-E335002F1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834" y="2056764"/>
            <a:ext cx="1926822" cy="123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9725D6F-41A6-49B4-86CA-2464C3A60D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77051" y="3808450"/>
            <a:ext cx="1166904" cy="114186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83EAC2A-58D3-4ABC-B041-9D4CF3D473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74788" y="4029075"/>
            <a:ext cx="666750" cy="6858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EE08009-3D17-45F1-90CF-5A38418EBB3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60843" y="4029075"/>
            <a:ext cx="666751" cy="679931"/>
          </a:xfrm>
          <a:prstGeom prst="rect">
            <a:avLst/>
          </a:prstGeom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F91ABC12-2445-4AF2-879A-832B11CD888E}"/>
              </a:ext>
            </a:extLst>
          </p:cNvPr>
          <p:cNvGrpSpPr/>
          <p:nvPr/>
        </p:nvGrpSpPr>
        <p:grpSpPr>
          <a:xfrm>
            <a:off x="6122117" y="3808450"/>
            <a:ext cx="1420500" cy="2184597"/>
            <a:chOff x="8187401" y="2893780"/>
            <a:chExt cx="1671644" cy="2570833"/>
          </a:xfrm>
        </p:grpSpPr>
        <p:pic>
          <p:nvPicPr>
            <p:cNvPr id="45" name="Picture 4" descr="Djnago 기초] 1장. Python Django란?. Python Django(파이썬 장고/드잔고...)는 파이썬 기반의… | by  프시케 | Medium">
              <a:extLst>
                <a:ext uri="{FF2B5EF4-FFF2-40B4-BE49-F238E27FC236}">
                  <a16:creationId xmlns:a16="http://schemas.microsoft.com/office/drawing/2014/main" id="{EF4BF3E0-956B-45D6-B934-B920D5F1FD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8188" y="2893780"/>
              <a:ext cx="1490070" cy="838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0EDE440C-AA7D-4129-995C-18358FF0E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366561" y="3808858"/>
              <a:ext cx="1313324" cy="1285141"/>
            </a:xfrm>
            <a:prstGeom prst="rect">
              <a:avLst/>
            </a:prstGeom>
          </p:spPr>
        </p:pic>
        <p:sp>
          <p:nvSpPr>
            <p:cNvPr id="47" name="텍스트 상자 61">
              <a:extLst>
                <a:ext uri="{FF2B5EF4-FFF2-40B4-BE49-F238E27FC236}">
                  <a16:creationId xmlns:a16="http://schemas.microsoft.com/office/drawing/2014/main" id="{30718C4A-A418-4E42-A102-38D072FD65B2}"/>
                </a:ext>
              </a:extLst>
            </p:cNvPr>
            <p:cNvSpPr txBox="1">
              <a:spLocks/>
            </p:cNvSpPr>
            <p:nvPr/>
          </p:nvSpPr>
          <p:spPr>
            <a:xfrm>
              <a:off x="8187401" y="5093999"/>
              <a:ext cx="1671644" cy="370614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 b="1" dirty="0">
                  <a:latin typeface="맑은 고딕" charset="0"/>
                  <a:ea typeface="맑은 고딕" charset="0"/>
                </a:rPr>
                <a:t>데이터 분석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9201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그룹 76">
            <a:extLst>
              <a:ext uri="{FF2B5EF4-FFF2-40B4-BE49-F238E27FC236}">
                <a16:creationId xmlns:a16="http://schemas.microsoft.com/office/drawing/2014/main" id="{33FB97FA-498B-4B29-AB4B-587244C37225}"/>
              </a:ext>
            </a:extLst>
          </p:cNvPr>
          <p:cNvGrpSpPr/>
          <p:nvPr/>
        </p:nvGrpSpPr>
        <p:grpSpPr>
          <a:xfrm>
            <a:off x="2105025" y="104957"/>
            <a:ext cx="7677150" cy="6648085"/>
            <a:chOff x="2105025" y="104957"/>
            <a:chExt cx="7677150" cy="6648085"/>
          </a:xfrm>
        </p:grpSpPr>
        <p:sp>
          <p:nvSpPr>
            <p:cNvPr id="28" name="제목 12"/>
            <p:cNvSpPr txBox="1">
              <a:spLocks/>
            </p:cNvSpPr>
            <p:nvPr/>
          </p:nvSpPr>
          <p:spPr>
            <a:xfrm>
              <a:off x="2181184" y="593203"/>
              <a:ext cx="2952328" cy="272474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altLang="ko-KR" sz="1700" b="1" dirty="0">
                  <a:solidFill>
                    <a:schemeClr val="bg1"/>
                  </a:solidFill>
                  <a:latin typeface="+mn-ea"/>
                  <a:cs typeface="+mj-cs"/>
                </a:rPr>
                <a:t>| </a:t>
              </a:r>
              <a:r>
                <a:rPr lang="ko-KR" altLang="en-US" sz="1700" b="1" dirty="0">
                  <a:solidFill>
                    <a:schemeClr val="bg1"/>
                  </a:solidFill>
                  <a:latin typeface="+mn-ea"/>
                  <a:cs typeface="+mj-cs"/>
                </a:rPr>
                <a:t>서비스 흐름도</a:t>
              </a:r>
              <a:endParaRPr lang="ko-KR" altLang="en-US" sz="1700" spc="-50" dirty="0">
                <a:solidFill>
                  <a:schemeClr val="bg1"/>
                </a:solidFill>
                <a:latin typeface="+mn-ea"/>
                <a:cs typeface="+mj-cs"/>
              </a:endParaRPr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59BA043D-EC1D-407F-B304-B96DC1C94E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6699" y="733151"/>
              <a:ext cx="1490069" cy="439107"/>
            </a:xfrm>
            <a:prstGeom prst="rect">
              <a:avLst/>
            </a:prstGeom>
            <a:noFill/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9B8AA35E-D204-4788-A559-3B8ADC8316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0294" y="636224"/>
              <a:ext cx="427607" cy="631491"/>
            </a:xfrm>
            <a:prstGeom prst="rect">
              <a:avLst/>
            </a:prstGeom>
            <a:noFill/>
          </p:spPr>
        </p:pic>
        <p:cxnSp>
          <p:nvCxnSpPr>
            <p:cNvPr id="33" name="도형 55">
              <a:extLst>
                <a:ext uri="{FF2B5EF4-FFF2-40B4-BE49-F238E27FC236}">
                  <a16:creationId xmlns:a16="http://schemas.microsoft.com/office/drawing/2014/main" id="{3F5609C9-F1C1-4955-88BB-B44714EDF04F}"/>
                </a:ext>
              </a:extLst>
            </p:cNvPr>
            <p:cNvCxnSpPr/>
            <p:nvPr/>
          </p:nvCxnSpPr>
          <p:spPr>
            <a:xfrm>
              <a:off x="3266120" y="791160"/>
              <a:ext cx="1870858" cy="734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도형 56">
              <a:extLst>
                <a:ext uri="{FF2B5EF4-FFF2-40B4-BE49-F238E27FC236}">
                  <a16:creationId xmlns:a16="http://schemas.microsoft.com/office/drawing/2014/main" id="{6808D15A-6365-451E-B753-D4A0CF89E749}"/>
                </a:ext>
              </a:extLst>
            </p:cNvPr>
            <p:cNvCxnSpPr/>
            <p:nvPr/>
          </p:nvCxnSpPr>
          <p:spPr>
            <a:xfrm flipH="1">
              <a:off x="3231786" y="1184740"/>
              <a:ext cx="1870234" cy="734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37" name="텍스트 상자 59">
              <a:extLst>
                <a:ext uri="{FF2B5EF4-FFF2-40B4-BE49-F238E27FC236}">
                  <a16:creationId xmlns:a16="http://schemas.microsoft.com/office/drawing/2014/main" id="{95AB1A42-C327-41FF-B526-E1220293407D}"/>
                </a:ext>
              </a:extLst>
            </p:cNvPr>
            <p:cNvSpPr txBox="1">
              <a:spLocks/>
            </p:cNvSpPr>
            <p:nvPr/>
          </p:nvSpPr>
          <p:spPr>
            <a:xfrm>
              <a:off x="2179409" y="1370614"/>
              <a:ext cx="900783" cy="428092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800" b="1" dirty="0" err="1">
                  <a:latin typeface="맑은 고딕" charset="0"/>
                  <a:ea typeface="맑은 고딕" charset="0"/>
                </a:rPr>
                <a:t>사용자</a:t>
              </a:r>
              <a:endParaRPr lang="ko-KR" altLang="en-US" sz="1800" b="1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8" name="텍스트 상자 60">
              <a:extLst>
                <a:ext uri="{FF2B5EF4-FFF2-40B4-BE49-F238E27FC236}">
                  <a16:creationId xmlns:a16="http://schemas.microsoft.com/office/drawing/2014/main" id="{41B1B698-4637-40D3-93E1-20A93AD4E649}"/>
                </a:ext>
              </a:extLst>
            </p:cNvPr>
            <p:cNvSpPr txBox="1">
              <a:spLocks/>
            </p:cNvSpPr>
            <p:nvPr/>
          </p:nvSpPr>
          <p:spPr>
            <a:xfrm>
              <a:off x="5311140" y="1372817"/>
              <a:ext cx="1589325" cy="41465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800" b="1" dirty="0">
                  <a:latin typeface="맑은 고딕" charset="0"/>
                  <a:ea typeface="맑은 고딕" charset="0"/>
                </a:rPr>
                <a:t>Deep Square</a:t>
              </a:r>
              <a:endParaRPr lang="ko-KR" altLang="en-US" sz="1800" b="1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40" name="텍스트 상자 62">
              <a:extLst>
                <a:ext uri="{FF2B5EF4-FFF2-40B4-BE49-F238E27FC236}">
                  <a16:creationId xmlns:a16="http://schemas.microsoft.com/office/drawing/2014/main" id="{C4A1C536-BF93-46C6-A4DD-694C7A2E4499}"/>
                </a:ext>
              </a:extLst>
            </p:cNvPr>
            <p:cNvSpPr txBox="1">
              <a:spLocks/>
            </p:cNvSpPr>
            <p:nvPr/>
          </p:nvSpPr>
          <p:spPr>
            <a:xfrm>
              <a:off x="3420892" y="424867"/>
              <a:ext cx="1651125" cy="27828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numCol="1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200" b="1" dirty="0">
                  <a:latin typeface="맑은 고딕" charset="0"/>
                  <a:ea typeface="맑은 고딕" charset="0"/>
                </a:rPr>
                <a:t>① </a:t>
              </a:r>
              <a:r>
                <a:rPr sz="1200" b="1" dirty="0">
                  <a:latin typeface="맑은 고딕" charset="0"/>
                  <a:ea typeface="맑은 고딕" charset="0"/>
                </a:rPr>
                <a:t>자</a:t>
              </a:r>
              <a:r>
                <a:rPr lang="ko-KR" altLang="en-US" sz="1200" b="1" dirty="0">
                  <a:latin typeface="맑은 고딕" charset="0"/>
                  <a:ea typeface="맑은 고딕" charset="0"/>
                </a:rPr>
                <a:t>기소개서 등록</a:t>
              </a:r>
              <a:r>
                <a:rPr lang="en-US" sz="1200" b="1" dirty="0">
                  <a:latin typeface="맑은 고딕" charset="0"/>
                  <a:ea typeface="맑은 고딕" charset="0"/>
                </a:rPr>
                <a:t> </a:t>
              </a:r>
              <a:endParaRPr lang="ko-KR" altLang="en-US" sz="1200" b="1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41" name="텍스트 상자 63">
              <a:extLst>
                <a:ext uri="{FF2B5EF4-FFF2-40B4-BE49-F238E27FC236}">
                  <a16:creationId xmlns:a16="http://schemas.microsoft.com/office/drawing/2014/main" id="{50EEC82A-225D-4CE3-A40B-41A3B6212964}"/>
                </a:ext>
              </a:extLst>
            </p:cNvPr>
            <p:cNvSpPr txBox="1">
              <a:spLocks/>
            </p:cNvSpPr>
            <p:nvPr/>
          </p:nvSpPr>
          <p:spPr>
            <a:xfrm>
              <a:off x="2978073" y="1331158"/>
              <a:ext cx="2377660" cy="27828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200" b="1" dirty="0">
                  <a:latin typeface="맑은 고딕" charset="0"/>
                  <a:ea typeface="맑은 고딕" charset="0"/>
                </a:rPr>
                <a:t>⑪ 자기소개서 및 분석결과 열람</a:t>
              </a: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B0795A9-28A6-4609-86EA-AB65B2067114}"/>
                </a:ext>
              </a:extLst>
            </p:cNvPr>
            <p:cNvGrpSpPr/>
            <p:nvPr/>
          </p:nvGrpSpPr>
          <p:grpSpPr>
            <a:xfrm>
              <a:off x="8311567" y="5064214"/>
              <a:ext cx="1202495" cy="1421641"/>
              <a:chOff x="8447878" y="3591853"/>
              <a:chExt cx="1490070" cy="1761625"/>
            </a:xfrm>
          </p:grpSpPr>
          <p:pic>
            <p:nvPicPr>
              <p:cNvPr id="1030" name="Picture 6" descr="db.necoaki.net :: PostgreSQL 주기적인 유지관리 Vacuuming">
                <a:extLst>
                  <a:ext uri="{FF2B5EF4-FFF2-40B4-BE49-F238E27FC236}">
                    <a16:creationId xmlns:a16="http://schemas.microsoft.com/office/drawing/2014/main" id="{643549AB-7AA1-4529-85BF-43C9554BA2C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70700" y="3591853"/>
                <a:ext cx="969833" cy="9370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8F351AD3-9B77-49B5-9085-23F78568A3D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47878" y="4658104"/>
                <a:ext cx="1490070" cy="695374"/>
              </a:xfrm>
              <a:prstGeom prst="rect">
                <a:avLst/>
              </a:prstGeom>
              <a:noFill/>
            </p:spPr>
          </p:pic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0BFAFE2-81A6-48C3-9BC4-6B74F2B1C10B}"/>
                </a:ext>
              </a:extLst>
            </p:cNvPr>
            <p:cNvSpPr/>
            <p:nvPr/>
          </p:nvSpPr>
          <p:spPr>
            <a:xfrm>
              <a:off x="2105025" y="104957"/>
              <a:ext cx="7677150" cy="6648085"/>
            </a:xfrm>
            <a:prstGeom prst="rect">
              <a:avLst/>
            </a:prstGeom>
            <a:noFill/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177F4766-E4FF-47C7-A38D-BB6C26D93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93354" y="3200061"/>
              <a:ext cx="2019300" cy="1190625"/>
            </a:xfrm>
            <a:prstGeom prst="rect">
              <a:avLst/>
            </a:prstGeom>
          </p:spPr>
        </p:pic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A11F382A-D90E-4E31-AA3A-D0A96679E76D}"/>
                </a:ext>
              </a:extLst>
            </p:cNvPr>
            <p:cNvGrpSpPr/>
            <p:nvPr/>
          </p:nvGrpSpPr>
          <p:grpSpPr>
            <a:xfrm rot="16200000" flipH="1">
              <a:off x="5488266" y="2231836"/>
              <a:ext cx="1235075" cy="394315"/>
              <a:chOff x="5160883" y="1719909"/>
              <a:chExt cx="1905192" cy="394315"/>
            </a:xfrm>
          </p:grpSpPr>
          <p:cxnSp>
            <p:nvCxnSpPr>
              <p:cNvPr id="48" name="도형 57">
                <a:extLst>
                  <a:ext uri="{FF2B5EF4-FFF2-40B4-BE49-F238E27FC236}">
                    <a16:creationId xmlns:a16="http://schemas.microsoft.com/office/drawing/2014/main" id="{9E968483-FB51-41D4-9366-3A3848E0EEAF}"/>
                  </a:ext>
                </a:extLst>
              </p:cNvPr>
              <p:cNvCxnSpPr/>
              <p:nvPr/>
            </p:nvCxnSpPr>
            <p:spPr>
              <a:xfrm>
                <a:off x="5195217" y="1719909"/>
                <a:ext cx="1870858" cy="734"/>
              </a:xfrm>
              <a:prstGeom prst="straightConnector1">
                <a:avLst/>
              </a:prstGeom>
              <a:ln w="25400" cap="flat" cmpd="sng">
                <a:prstDash/>
                <a:headEnd type="none" w="med" len="med"/>
                <a:tailEnd type="triangl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9" name="도형 58">
                <a:extLst>
                  <a:ext uri="{FF2B5EF4-FFF2-40B4-BE49-F238E27FC236}">
                    <a16:creationId xmlns:a16="http://schemas.microsoft.com/office/drawing/2014/main" id="{94897D1C-C395-46A6-8237-B2D3623956D7}"/>
                  </a:ext>
                </a:extLst>
              </p:cNvPr>
              <p:cNvCxnSpPr/>
              <p:nvPr/>
            </p:nvCxnSpPr>
            <p:spPr>
              <a:xfrm flipH="1">
                <a:off x="5160883" y="2113490"/>
                <a:ext cx="1870234" cy="734"/>
              </a:xfrm>
              <a:prstGeom prst="straightConnector1">
                <a:avLst/>
              </a:prstGeom>
              <a:ln w="25400" cap="flat" cmpd="sng">
                <a:prstDash/>
                <a:headEnd type="none" w="med" len="med"/>
                <a:tailEnd type="triangle" w="med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2E992088-D752-453D-9148-2A8B0FFCC134}"/>
                </a:ext>
              </a:extLst>
            </p:cNvPr>
            <p:cNvGrpSpPr/>
            <p:nvPr/>
          </p:nvGrpSpPr>
          <p:grpSpPr>
            <a:xfrm>
              <a:off x="4070520" y="5620025"/>
              <a:ext cx="4019963" cy="391541"/>
              <a:chOff x="1965496" y="5515068"/>
              <a:chExt cx="3834274" cy="391541"/>
            </a:xfrm>
          </p:grpSpPr>
          <p:cxnSp>
            <p:nvCxnSpPr>
              <p:cNvPr id="50" name="도형 55">
                <a:extLst>
                  <a:ext uri="{FF2B5EF4-FFF2-40B4-BE49-F238E27FC236}">
                    <a16:creationId xmlns:a16="http://schemas.microsoft.com/office/drawing/2014/main" id="{022778D3-E40D-4D6C-97A0-8D3D3EB1DF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5496" y="5515068"/>
                <a:ext cx="3834274" cy="734"/>
              </a:xfrm>
              <a:prstGeom prst="straightConnector1">
                <a:avLst/>
              </a:prstGeom>
              <a:ln w="25400" cap="flat" cmpd="sng">
                <a:prstDash/>
                <a:headEnd type="none" w="med" len="med"/>
                <a:tailEnd type="triangl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1" name="도형 56">
                <a:extLst>
                  <a:ext uri="{FF2B5EF4-FFF2-40B4-BE49-F238E27FC236}">
                    <a16:creationId xmlns:a16="http://schemas.microsoft.com/office/drawing/2014/main" id="{8F7EB6F7-6462-46E5-B9C7-699FEB406A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6775" y="5905875"/>
                <a:ext cx="3832995" cy="734"/>
              </a:xfrm>
              <a:prstGeom prst="straightConnector1">
                <a:avLst/>
              </a:prstGeom>
              <a:ln w="25400" cap="flat" cmpd="sng">
                <a:prstDash/>
                <a:headEnd type="none" w="med" len="med"/>
                <a:tailEnd type="triangle" w="med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B979DD2F-8FDB-4287-990B-C63B8189B259}"/>
                </a:ext>
              </a:extLst>
            </p:cNvPr>
            <p:cNvGrpSpPr/>
            <p:nvPr/>
          </p:nvGrpSpPr>
          <p:grpSpPr>
            <a:xfrm rot="19800000" flipH="1">
              <a:off x="3696094" y="4480418"/>
              <a:ext cx="1694655" cy="391541"/>
              <a:chOff x="7251871" y="2551656"/>
              <a:chExt cx="3834274" cy="391541"/>
            </a:xfrm>
          </p:grpSpPr>
          <p:cxnSp>
            <p:nvCxnSpPr>
              <p:cNvPr id="55" name="도형 55">
                <a:extLst>
                  <a:ext uri="{FF2B5EF4-FFF2-40B4-BE49-F238E27FC236}">
                    <a16:creationId xmlns:a16="http://schemas.microsoft.com/office/drawing/2014/main" id="{C38B4FED-4EFB-437C-B065-66123B1095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51871" y="2551656"/>
                <a:ext cx="3834274" cy="734"/>
              </a:xfrm>
              <a:prstGeom prst="straightConnector1">
                <a:avLst/>
              </a:prstGeom>
              <a:ln w="25400" cap="flat" cmpd="sng">
                <a:prstDash/>
                <a:headEnd type="none" w="med" len="med"/>
                <a:tailEnd type="triangl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6" name="도형 56">
                <a:extLst>
                  <a:ext uri="{FF2B5EF4-FFF2-40B4-BE49-F238E27FC236}">
                    <a16:creationId xmlns:a16="http://schemas.microsoft.com/office/drawing/2014/main" id="{52669051-D6B3-47F2-A09B-FE72228C2F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53150" y="2942463"/>
                <a:ext cx="3832995" cy="734"/>
              </a:xfrm>
              <a:prstGeom prst="straightConnector1">
                <a:avLst/>
              </a:prstGeom>
              <a:ln w="25400" cap="flat" cmpd="sng">
                <a:prstDash/>
                <a:headEnd type="none" w="med" len="med"/>
                <a:tailEnd type="triangle" w="med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A6EACF6B-A9BF-475B-91DD-D98F8D7EA7BA}"/>
                </a:ext>
              </a:extLst>
            </p:cNvPr>
            <p:cNvGrpSpPr/>
            <p:nvPr/>
          </p:nvGrpSpPr>
          <p:grpSpPr>
            <a:xfrm rot="1800000">
              <a:off x="6966184" y="4440975"/>
              <a:ext cx="1694655" cy="391541"/>
              <a:chOff x="7251871" y="2551656"/>
              <a:chExt cx="3834274" cy="391541"/>
            </a:xfrm>
          </p:grpSpPr>
          <p:cxnSp>
            <p:nvCxnSpPr>
              <p:cNvPr id="59" name="도형 55">
                <a:extLst>
                  <a:ext uri="{FF2B5EF4-FFF2-40B4-BE49-F238E27FC236}">
                    <a16:creationId xmlns:a16="http://schemas.microsoft.com/office/drawing/2014/main" id="{F11E5A50-30BA-4F6E-B540-7751C2C526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51871" y="2551656"/>
                <a:ext cx="3834274" cy="734"/>
              </a:xfrm>
              <a:prstGeom prst="straightConnector1">
                <a:avLst/>
              </a:prstGeom>
              <a:ln w="25400" cap="flat" cmpd="sng">
                <a:prstDash/>
                <a:headEnd type="none" w="med" len="med"/>
                <a:tailEnd type="triangl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0" name="도형 56">
                <a:extLst>
                  <a:ext uri="{FF2B5EF4-FFF2-40B4-BE49-F238E27FC236}">
                    <a16:creationId xmlns:a16="http://schemas.microsoft.com/office/drawing/2014/main" id="{BD00C613-C5FB-47E1-A463-1518F745AF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53150" y="2942463"/>
                <a:ext cx="3832995" cy="734"/>
              </a:xfrm>
              <a:prstGeom prst="straightConnector1">
                <a:avLst/>
              </a:prstGeom>
              <a:ln w="25400" cap="flat" cmpd="sng">
                <a:prstDash/>
                <a:headEnd type="none" w="med" len="med"/>
                <a:tailEnd type="triangle" w="med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57" name="텍스트 상자 63">
              <a:extLst>
                <a:ext uri="{FF2B5EF4-FFF2-40B4-BE49-F238E27FC236}">
                  <a16:creationId xmlns:a16="http://schemas.microsoft.com/office/drawing/2014/main" id="{8C4B5411-0E8B-4508-B48E-EE48295130A3}"/>
                </a:ext>
              </a:extLst>
            </p:cNvPr>
            <p:cNvSpPr txBox="1">
              <a:spLocks/>
            </p:cNvSpPr>
            <p:nvPr/>
          </p:nvSpPr>
          <p:spPr>
            <a:xfrm>
              <a:off x="3762662" y="2298388"/>
              <a:ext cx="2063860" cy="27828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200" b="1" dirty="0">
                  <a:latin typeface="맑은 고딕" charset="0"/>
                  <a:ea typeface="맑은 고딕" charset="0"/>
                </a:rPr>
                <a:t>② 자기소개서 데이터 전송</a:t>
              </a:r>
            </a:p>
          </p:txBody>
        </p:sp>
        <p:sp>
          <p:nvSpPr>
            <p:cNvPr id="62" name="텍스트 상자 63">
              <a:extLst>
                <a:ext uri="{FF2B5EF4-FFF2-40B4-BE49-F238E27FC236}">
                  <a16:creationId xmlns:a16="http://schemas.microsoft.com/office/drawing/2014/main" id="{837C86DE-904D-4977-9039-B351EC2819AE}"/>
                </a:ext>
              </a:extLst>
            </p:cNvPr>
            <p:cNvSpPr txBox="1">
              <a:spLocks/>
            </p:cNvSpPr>
            <p:nvPr/>
          </p:nvSpPr>
          <p:spPr>
            <a:xfrm>
              <a:off x="6353115" y="2208643"/>
              <a:ext cx="2018563" cy="462947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200" b="1" dirty="0">
                  <a:latin typeface="맑은 고딕" charset="0"/>
                  <a:ea typeface="맑은 고딕" charset="0"/>
                </a:rPr>
                <a:t>⑩ 자기소개서 및 분석결과</a:t>
              </a:r>
              <a:endParaRPr lang="en-US" altLang="ko-KR" sz="1200" b="1" dirty="0">
                <a:latin typeface="맑은 고딕" charset="0"/>
                <a:ea typeface="맑은 고딕" charset="0"/>
              </a:endParaRPr>
            </a:p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200" b="1" dirty="0">
                  <a:latin typeface="맑은 고딕" charset="0"/>
                  <a:ea typeface="맑은 고딕" charset="0"/>
                </a:rPr>
                <a:t>데이터 전송</a:t>
              </a:r>
            </a:p>
          </p:txBody>
        </p:sp>
        <p:sp>
          <p:nvSpPr>
            <p:cNvPr id="64" name="텍스트 상자 63">
              <a:extLst>
                <a:ext uri="{FF2B5EF4-FFF2-40B4-BE49-F238E27FC236}">
                  <a16:creationId xmlns:a16="http://schemas.microsoft.com/office/drawing/2014/main" id="{92FEA0AC-CA25-4AB9-A648-7F009F26DF14}"/>
                </a:ext>
              </a:extLst>
            </p:cNvPr>
            <p:cNvSpPr txBox="1">
              <a:spLocks/>
            </p:cNvSpPr>
            <p:nvPr/>
          </p:nvSpPr>
          <p:spPr>
            <a:xfrm>
              <a:off x="5224942" y="5229952"/>
              <a:ext cx="1926178" cy="27828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200" b="1" dirty="0">
                  <a:latin typeface="맑은 고딕" charset="0"/>
                  <a:ea typeface="맑은 고딕" charset="0"/>
                </a:rPr>
                <a:t>⑦ 분석결과 데이터 저장</a:t>
              </a:r>
            </a:p>
          </p:txBody>
        </p:sp>
        <p:sp>
          <p:nvSpPr>
            <p:cNvPr id="67" name="텍스트 상자 63">
              <a:extLst>
                <a:ext uri="{FF2B5EF4-FFF2-40B4-BE49-F238E27FC236}">
                  <a16:creationId xmlns:a16="http://schemas.microsoft.com/office/drawing/2014/main" id="{1CFA99E1-BF74-4442-B3E9-2FA64A5EE974}"/>
                </a:ext>
              </a:extLst>
            </p:cNvPr>
            <p:cNvSpPr txBox="1">
              <a:spLocks/>
            </p:cNvSpPr>
            <p:nvPr/>
          </p:nvSpPr>
          <p:spPr>
            <a:xfrm rot="1800000">
              <a:off x="6429444" y="4728498"/>
              <a:ext cx="2147459" cy="462947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200" b="1" dirty="0">
                  <a:latin typeface="맑은 고딕" charset="0"/>
                  <a:ea typeface="맑은 고딕" charset="0"/>
                </a:rPr>
                <a:t>⑨ 자기소개서 및 분석결과</a:t>
              </a:r>
              <a:endParaRPr lang="en-US" altLang="ko-KR" sz="1200" b="1" dirty="0">
                <a:latin typeface="맑은 고딕" charset="0"/>
                <a:ea typeface="맑은 고딕" charset="0"/>
              </a:endParaRPr>
            </a:p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200" b="1" dirty="0">
                  <a:latin typeface="맑은 고딕" charset="0"/>
                  <a:ea typeface="맑은 고딕" charset="0"/>
                </a:rPr>
                <a:t>데이터 불러오기</a:t>
              </a:r>
            </a:p>
          </p:txBody>
        </p:sp>
        <p:sp>
          <p:nvSpPr>
            <p:cNvPr id="69" name="텍스트 상자 63">
              <a:extLst>
                <a:ext uri="{FF2B5EF4-FFF2-40B4-BE49-F238E27FC236}">
                  <a16:creationId xmlns:a16="http://schemas.microsoft.com/office/drawing/2014/main" id="{F2049CC3-134D-4C71-919C-37E47EA9A234}"/>
                </a:ext>
              </a:extLst>
            </p:cNvPr>
            <p:cNvSpPr txBox="1">
              <a:spLocks/>
            </p:cNvSpPr>
            <p:nvPr/>
          </p:nvSpPr>
          <p:spPr>
            <a:xfrm rot="1800000">
              <a:off x="7006196" y="4132262"/>
              <a:ext cx="2025598" cy="27828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200" b="1" dirty="0">
                  <a:latin typeface="맑은 고딕" charset="0"/>
                  <a:ea typeface="맑은 고딕" charset="0"/>
                </a:rPr>
                <a:t>③ 자기소개서 데이터 저장</a:t>
              </a:r>
            </a:p>
          </p:txBody>
        </p:sp>
        <p:sp>
          <p:nvSpPr>
            <p:cNvPr id="71" name="텍스트 상자 63">
              <a:extLst>
                <a:ext uri="{FF2B5EF4-FFF2-40B4-BE49-F238E27FC236}">
                  <a16:creationId xmlns:a16="http://schemas.microsoft.com/office/drawing/2014/main" id="{15847218-0C4F-470D-AF6F-378578EF3F96}"/>
                </a:ext>
              </a:extLst>
            </p:cNvPr>
            <p:cNvSpPr txBox="1">
              <a:spLocks/>
            </p:cNvSpPr>
            <p:nvPr/>
          </p:nvSpPr>
          <p:spPr>
            <a:xfrm>
              <a:off x="5018009" y="6123358"/>
              <a:ext cx="2369990" cy="27828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200" b="1" dirty="0">
                  <a:latin typeface="맑은 고딕" charset="0"/>
                  <a:ea typeface="맑은 고딕" charset="0"/>
                </a:rPr>
                <a:t>⑤ 자기소개서 데이터 불러오기</a:t>
              </a:r>
            </a:p>
          </p:txBody>
        </p:sp>
        <p:sp>
          <p:nvSpPr>
            <p:cNvPr id="73" name="텍스트 상자 63">
              <a:extLst>
                <a:ext uri="{FF2B5EF4-FFF2-40B4-BE49-F238E27FC236}">
                  <a16:creationId xmlns:a16="http://schemas.microsoft.com/office/drawing/2014/main" id="{A2C93EF0-FE01-4021-BF8A-384D2365F9BA}"/>
                </a:ext>
              </a:extLst>
            </p:cNvPr>
            <p:cNvSpPr txBox="1">
              <a:spLocks/>
            </p:cNvSpPr>
            <p:nvPr/>
          </p:nvSpPr>
          <p:spPr>
            <a:xfrm rot="19800000">
              <a:off x="3237573" y="4113208"/>
              <a:ext cx="2085145" cy="27828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200" b="1" dirty="0">
                  <a:latin typeface="맑은 고딕" charset="0"/>
                  <a:ea typeface="맑은 고딕" charset="0"/>
                </a:rPr>
                <a:t>④ 자기소개서 데이터 전송</a:t>
              </a:r>
            </a:p>
          </p:txBody>
        </p:sp>
        <p:sp>
          <p:nvSpPr>
            <p:cNvPr id="75" name="텍스트 상자 63">
              <a:extLst>
                <a:ext uri="{FF2B5EF4-FFF2-40B4-BE49-F238E27FC236}">
                  <a16:creationId xmlns:a16="http://schemas.microsoft.com/office/drawing/2014/main" id="{DD9F9E9F-41B8-40B5-B4C5-698B9CE2DFBA}"/>
                </a:ext>
              </a:extLst>
            </p:cNvPr>
            <p:cNvSpPr txBox="1">
              <a:spLocks/>
            </p:cNvSpPr>
            <p:nvPr/>
          </p:nvSpPr>
          <p:spPr>
            <a:xfrm rot="19800000">
              <a:off x="3766562" y="4887249"/>
              <a:ext cx="1897475" cy="27828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200" b="1" dirty="0">
                  <a:latin typeface="맑은 고딕" charset="0"/>
                  <a:ea typeface="맑은 고딕" charset="0"/>
                </a:rPr>
                <a:t>⑧ 분석결과 데이터 전송</a:t>
              </a:r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733FF8B9-0759-402F-9B7C-EC29CB16E3EB}"/>
                </a:ext>
              </a:extLst>
            </p:cNvPr>
            <p:cNvGrpSpPr/>
            <p:nvPr/>
          </p:nvGrpSpPr>
          <p:grpSpPr>
            <a:xfrm>
              <a:off x="2773739" y="5134217"/>
              <a:ext cx="1202495" cy="1303042"/>
              <a:chOff x="7644984" y="2893780"/>
              <a:chExt cx="2581824" cy="2797704"/>
            </a:xfrm>
          </p:grpSpPr>
          <p:pic>
            <p:nvPicPr>
              <p:cNvPr id="79" name="Picture 4" descr="Djnago 기초] 1장. Python Django란?. Python Django(파이썬 장고/드잔고...)는 파이썬 기반의… | by  프시케 | Medium">
                <a:extLst>
                  <a:ext uri="{FF2B5EF4-FFF2-40B4-BE49-F238E27FC236}">
                    <a16:creationId xmlns:a16="http://schemas.microsoft.com/office/drawing/2014/main" id="{AEA6FB80-F097-430D-A07D-8A36519FC5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8188" y="2893780"/>
                <a:ext cx="1490070" cy="8381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0" name="그림 79">
                <a:extLst>
                  <a:ext uri="{FF2B5EF4-FFF2-40B4-BE49-F238E27FC236}">
                    <a16:creationId xmlns:a16="http://schemas.microsoft.com/office/drawing/2014/main" id="{47160A12-CB4F-49C9-B33B-B6F149338E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66561" y="3808858"/>
                <a:ext cx="1313324" cy="1285141"/>
              </a:xfrm>
              <a:prstGeom prst="rect">
                <a:avLst/>
              </a:prstGeom>
            </p:spPr>
          </p:pic>
          <p:sp>
            <p:nvSpPr>
              <p:cNvPr id="81" name="텍스트 상자 61">
                <a:extLst>
                  <a:ext uri="{FF2B5EF4-FFF2-40B4-BE49-F238E27FC236}">
                    <a16:creationId xmlns:a16="http://schemas.microsoft.com/office/drawing/2014/main" id="{B62E7051-DE60-4C87-A452-5FD488C5D0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44984" y="5093999"/>
                <a:ext cx="2581824" cy="59748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89535" tIns="46355" rIns="89535" bIns="46355" anchor="t">
                <a:spAutoFit/>
              </a:bodyPr>
              <a:lstStyle/>
              <a:p>
                <a:pPr marL="0" indent="0" algn="ctr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ko-KR" altLang="en-US" sz="1200" b="1" dirty="0">
                    <a:latin typeface="맑은 고딕" charset="0"/>
                    <a:ea typeface="맑은 고딕" charset="0"/>
                  </a:rPr>
                  <a:t>⑥ 데이터 분석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687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631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1948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799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1847528" y="692697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목록</a:t>
            </a:r>
            <a:endParaRPr lang="ko-KR" altLang="en-US" sz="1700" spc="-50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78042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00456" y="476672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946304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C22719F-9212-48B4-8E5F-97F5DDFCA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56229"/>
              </p:ext>
            </p:extLst>
          </p:nvPr>
        </p:nvGraphicFramePr>
        <p:xfrm>
          <a:off x="1631505" y="1254125"/>
          <a:ext cx="9023911" cy="51022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6114">
                  <a:extLst>
                    <a:ext uri="{9D8B030D-6E8A-4147-A177-3AD203B41FA5}">
                      <a16:colId xmlns:a16="http://schemas.microsoft.com/office/drawing/2014/main" val="2182099235"/>
                    </a:ext>
                  </a:extLst>
                </a:gridCol>
                <a:gridCol w="1124997">
                  <a:extLst>
                    <a:ext uri="{9D8B030D-6E8A-4147-A177-3AD203B41FA5}">
                      <a16:colId xmlns:a16="http://schemas.microsoft.com/office/drawing/2014/main" val="3851613487"/>
                    </a:ext>
                  </a:extLst>
                </a:gridCol>
                <a:gridCol w="2465419">
                  <a:extLst>
                    <a:ext uri="{9D8B030D-6E8A-4147-A177-3AD203B41FA5}">
                      <a16:colId xmlns:a16="http://schemas.microsoft.com/office/drawing/2014/main" val="1822278061"/>
                    </a:ext>
                  </a:extLst>
                </a:gridCol>
                <a:gridCol w="2465419">
                  <a:extLst>
                    <a:ext uri="{9D8B030D-6E8A-4147-A177-3AD203B41FA5}">
                      <a16:colId xmlns:a16="http://schemas.microsoft.com/office/drawing/2014/main" val="2234349938"/>
                    </a:ext>
                  </a:extLst>
                </a:gridCol>
                <a:gridCol w="2261962">
                  <a:extLst>
                    <a:ext uri="{9D8B030D-6E8A-4147-A177-3AD203B41FA5}">
                      <a16:colId xmlns:a16="http://schemas.microsoft.com/office/drawing/2014/main" val="3702892741"/>
                    </a:ext>
                  </a:extLst>
                </a:gridCol>
              </a:tblGrid>
              <a:tr h="3950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업무영역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업무기능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요구사항 </a:t>
                      </a:r>
                      <a:r>
                        <a:rPr lang="en-US" sz="900" b="1" u="none" strike="noStrike">
                          <a:effectLst/>
                        </a:rPr>
                        <a:t>ID</a:t>
                      </a:r>
                      <a:endParaRPr 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요구사항 명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세부 요구사항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15" marR="5615" marT="5615" marB="0" anchor="ctr"/>
                </a:tc>
                <a:extLst>
                  <a:ext uri="{0D108BD9-81ED-4DB2-BD59-A6C34878D82A}">
                    <a16:rowId xmlns:a16="http://schemas.microsoft.com/office/drawing/2014/main" val="2368431987"/>
                  </a:ext>
                </a:extLst>
              </a:tr>
              <a:tr h="388428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모델 서비스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15" marR="5615" marT="5615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데이터 수집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DAT-001</a:t>
                      </a:r>
                      <a:endParaRPr 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15" marR="5615" marT="5615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합격 자기소개서 데이터 수집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>
                          <a:effectLst/>
                        </a:rPr>
                        <a:t>Saramin </a:t>
                      </a:r>
                      <a:r>
                        <a:rPr lang="ko-KR" altLang="en-US" sz="900" b="1" u="none" strike="noStrike">
                          <a:effectLst/>
                        </a:rPr>
                        <a:t>사이트 크롤링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15" marR="5615" marT="5615" marB="0" anchor="ctr"/>
                </a:tc>
                <a:extLst>
                  <a:ext uri="{0D108BD9-81ED-4DB2-BD59-A6C34878D82A}">
                    <a16:rowId xmlns:a16="http://schemas.microsoft.com/office/drawing/2014/main" val="1557276152"/>
                  </a:ext>
                </a:extLst>
              </a:tr>
              <a:tr h="1909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DAT-002</a:t>
                      </a:r>
                      <a:endParaRPr 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15" marR="5615" marT="561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크롤링 데이터 용량 예측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15" marR="5615" marT="5615" marB="0" anchor="ctr"/>
                </a:tc>
                <a:extLst>
                  <a:ext uri="{0D108BD9-81ED-4DB2-BD59-A6C34878D82A}">
                    <a16:rowId xmlns:a16="http://schemas.microsoft.com/office/drawing/2014/main" val="1388218068"/>
                  </a:ext>
                </a:extLst>
              </a:tr>
              <a:tr h="2304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DAT-003</a:t>
                      </a:r>
                      <a:endParaRPr 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15" marR="5615" marT="561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크롤러 구현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15" marR="5615" marT="5615" marB="0" anchor="ctr"/>
                </a:tc>
                <a:extLst>
                  <a:ext uri="{0D108BD9-81ED-4DB2-BD59-A6C34878D82A}">
                    <a16:rowId xmlns:a16="http://schemas.microsoft.com/office/drawing/2014/main" val="2845984085"/>
                  </a:ext>
                </a:extLst>
              </a:tr>
              <a:tr h="1909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DAT-004</a:t>
                      </a:r>
                      <a:endParaRPr 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15" marR="5615" marT="561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크롤러 구현 예상기간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15" marR="5615" marT="5615" marB="0" anchor="ctr"/>
                </a:tc>
                <a:extLst>
                  <a:ext uri="{0D108BD9-81ED-4DB2-BD59-A6C34878D82A}">
                    <a16:rowId xmlns:a16="http://schemas.microsoft.com/office/drawing/2014/main" val="2563819577"/>
                  </a:ext>
                </a:extLst>
              </a:tr>
              <a:tr h="1909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DAT-005</a:t>
                      </a:r>
                      <a:endParaRPr 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15" marR="5615" marT="561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크롤러 작동 예상기간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15" marR="5615" marT="5615" marB="0" anchor="ctr"/>
                </a:tc>
                <a:extLst>
                  <a:ext uri="{0D108BD9-81ED-4DB2-BD59-A6C34878D82A}">
                    <a16:rowId xmlns:a16="http://schemas.microsoft.com/office/drawing/2014/main" val="1992176358"/>
                  </a:ext>
                </a:extLst>
              </a:tr>
              <a:tr h="3884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DAT-006</a:t>
                      </a:r>
                      <a:endParaRPr 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사용자 자기소개서 데이터 수집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사용자 자기소개서 데이터 수집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15" marR="5615" marT="5615" marB="0" anchor="ctr"/>
                </a:tc>
                <a:extLst>
                  <a:ext uri="{0D108BD9-81ED-4DB2-BD59-A6C34878D82A}">
                    <a16:rowId xmlns:a16="http://schemas.microsoft.com/office/drawing/2014/main" val="1535855888"/>
                  </a:ext>
                </a:extLst>
              </a:tr>
              <a:tr h="362094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모델 서비스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15" marR="5615" marT="5615" marB="0" anchor="ctr"/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시스템 개발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SDR-001</a:t>
                      </a:r>
                      <a:endParaRPr 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15" marR="5615" marT="561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자기소개서 맞춤법 검사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자기소개서 맞춤법 검사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15" marR="5615" marT="5615" marB="0" anchor="ctr"/>
                </a:tc>
                <a:extLst>
                  <a:ext uri="{0D108BD9-81ED-4DB2-BD59-A6C34878D82A}">
                    <a16:rowId xmlns:a16="http://schemas.microsoft.com/office/drawing/2014/main" val="3008646471"/>
                  </a:ext>
                </a:extLst>
              </a:tr>
              <a:tr h="3818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SDR-002</a:t>
                      </a:r>
                      <a:endParaRPr 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15" marR="5615" marT="561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검사 가능한 글자수 수정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15" marR="5615" marT="5615" marB="0" anchor="ctr"/>
                </a:tc>
                <a:extLst>
                  <a:ext uri="{0D108BD9-81ED-4DB2-BD59-A6C34878D82A}">
                    <a16:rowId xmlns:a16="http://schemas.microsoft.com/office/drawing/2014/main" val="3620403"/>
                  </a:ext>
                </a:extLst>
              </a:tr>
              <a:tr h="3950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SDR-003</a:t>
                      </a:r>
                      <a:endParaRPr 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자기소개서 표절 분석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자기소개서 표절 분석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15" marR="5615" marT="5615" marB="0" anchor="ctr"/>
                </a:tc>
                <a:extLst>
                  <a:ext uri="{0D108BD9-81ED-4DB2-BD59-A6C34878D82A}">
                    <a16:rowId xmlns:a16="http://schemas.microsoft.com/office/drawing/2014/main" val="797998074"/>
                  </a:ext>
                </a:extLst>
              </a:tr>
              <a:tr h="3818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SDR-004</a:t>
                      </a:r>
                      <a:endParaRPr 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15" marR="5615" marT="561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자기소개서 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Topic 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요약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/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분석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데이터 전처리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15" marR="5615" marT="5615" marB="0" anchor="ctr"/>
                </a:tc>
                <a:extLst>
                  <a:ext uri="{0D108BD9-81ED-4DB2-BD59-A6C34878D82A}">
                    <a16:rowId xmlns:a16="http://schemas.microsoft.com/office/drawing/2014/main" val="2761264274"/>
                  </a:ext>
                </a:extLst>
              </a:tr>
              <a:tr h="3818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SDR-005</a:t>
                      </a:r>
                      <a:endParaRPr 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15" marR="5615" marT="561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Text Rank </a:t>
                      </a:r>
                      <a:r>
                        <a:rPr lang="ko-KR" altLang="en-US" sz="900" b="1" u="none" strike="noStrike">
                          <a:effectLst/>
                        </a:rPr>
                        <a:t>모델 훈련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15" marR="5615" marT="5615" marB="0" anchor="ctr"/>
                </a:tc>
                <a:extLst>
                  <a:ext uri="{0D108BD9-81ED-4DB2-BD59-A6C34878D82A}">
                    <a16:rowId xmlns:a16="http://schemas.microsoft.com/office/drawing/2014/main" val="2411455822"/>
                  </a:ext>
                </a:extLst>
              </a:tr>
              <a:tr h="4542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SDR-006</a:t>
                      </a:r>
                      <a:endParaRPr 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15" marR="5615" marT="561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합격 예측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키워드 일치 여부 판단 로직 구현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15" marR="5615" marT="5615" marB="0" anchor="ctr"/>
                </a:tc>
                <a:extLst>
                  <a:ext uri="{0D108BD9-81ED-4DB2-BD59-A6C34878D82A}">
                    <a16:rowId xmlns:a16="http://schemas.microsoft.com/office/drawing/2014/main" val="1486370925"/>
                  </a:ext>
                </a:extLst>
              </a:tr>
              <a:tr h="3818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SDR-007</a:t>
                      </a:r>
                      <a:endParaRPr 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15" marR="5615" marT="561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합격 예측 로직 구현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15" marR="5615" marT="5615" marB="0" anchor="ctr"/>
                </a:tc>
                <a:extLst>
                  <a:ext uri="{0D108BD9-81ED-4DB2-BD59-A6C34878D82A}">
                    <a16:rowId xmlns:a16="http://schemas.microsoft.com/office/drawing/2014/main" val="290339159"/>
                  </a:ext>
                </a:extLst>
              </a:tr>
              <a:tr h="3884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SDR-008</a:t>
                      </a:r>
                      <a:endParaRPr 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핵심 키워드 추천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핵심 키워드 추천 로직 구현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15" marR="5615" marT="5615" marB="0" anchor="ctr"/>
                </a:tc>
                <a:extLst>
                  <a:ext uri="{0D108BD9-81ED-4DB2-BD59-A6C34878D82A}">
                    <a16:rowId xmlns:a16="http://schemas.microsoft.com/office/drawing/2014/main" val="1582182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4693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631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1948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799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1847528" y="692697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목록</a:t>
            </a:r>
            <a:endParaRPr lang="ko-KR" altLang="en-US" sz="1700" spc="-50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78042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00456" y="476672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946304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E249F7E-6CE8-495A-A68A-6DE58AAE2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794115"/>
              </p:ext>
            </p:extLst>
          </p:nvPr>
        </p:nvGraphicFramePr>
        <p:xfrm>
          <a:off x="1631504" y="1253378"/>
          <a:ext cx="9023912" cy="5102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4446">
                  <a:extLst>
                    <a:ext uri="{9D8B030D-6E8A-4147-A177-3AD203B41FA5}">
                      <a16:colId xmlns:a16="http://schemas.microsoft.com/office/drawing/2014/main" val="1365277343"/>
                    </a:ext>
                  </a:extLst>
                </a:gridCol>
                <a:gridCol w="1136341">
                  <a:extLst>
                    <a:ext uri="{9D8B030D-6E8A-4147-A177-3AD203B41FA5}">
                      <a16:colId xmlns:a16="http://schemas.microsoft.com/office/drawing/2014/main" val="1751604439"/>
                    </a:ext>
                  </a:extLst>
                </a:gridCol>
                <a:gridCol w="2459115">
                  <a:extLst>
                    <a:ext uri="{9D8B030D-6E8A-4147-A177-3AD203B41FA5}">
                      <a16:colId xmlns:a16="http://schemas.microsoft.com/office/drawing/2014/main" val="4079972026"/>
                    </a:ext>
                  </a:extLst>
                </a:gridCol>
                <a:gridCol w="2467992">
                  <a:extLst>
                    <a:ext uri="{9D8B030D-6E8A-4147-A177-3AD203B41FA5}">
                      <a16:colId xmlns:a16="http://schemas.microsoft.com/office/drawing/2014/main" val="2655952413"/>
                    </a:ext>
                  </a:extLst>
                </a:gridCol>
                <a:gridCol w="2266018">
                  <a:extLst>
                    <a:ext uri="{9D8B030D-6E8A-4147-A177-3AD203B41FA5}">
                      <a16:colId xmlns:a16="http://schemas.microsoft.com/office/drawing/2014/main" val="289479728"/>
                    </a:ext>
                  </a:extLst>
                </a:gridCol>
              </a:tblGrid>
              <a:tr h="30370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업무영역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업무기능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요구사항 </a:t>
                      </a:r>
                      <a:r>
                        <a:rPr lang="en-US" sz="900" b="1" u="none" strike="noStrike" dirty="0">
                          <a:effectLst/>
                        </a:rPr>
                        <a:t>ID</a:t>
                      </a:r>
                      <a:endParaRPr 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요구사항 명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세부 요구사항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/>
                </a:tc>
                <a:extLst>
                  <a:ext uri="{0D108BD9-81ED-4DB2-BD59-A6C34878D82A}">
                    <a16:rowId xmlns:a16="http://schemas.microsoft.com/office/drawing/2014/main" val="3673644170"/>
                  </a:ext>
                </a:extLst>
              </a:tr>
              <a:tr h="389754">
                <a:tc rowSpan="24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모델 서비스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/>
                </a:tc>
                <a:tc rowSpan="24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데이터베이스 구축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DBS-001</a:t>
                      </a:r>
                      <a:endParaRPr 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자기소개서 데이터베이스 모델링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자기소개서 등록 데이터베이스 모델링</a:t>
                      </a:r>
                      <a:br>
                        <a:rPr lang="ko-KR" altLang="en-US" sz="900" b="1" u="none" strike="noStrike">
                          <a:effectLst/>
                        </a:rPr>
                      </a:br>
                      <a:r>
                        <a:rPr lang="en-US" altLang="ko-KR" sz="900" b="1" u="none" strike="noStrike">
                          <a:effectLst/>
                        </a:rPr>
                        <a:t>(</a:t>
                      </a:r>
                      <a:r>
                        <a:rPr lang="ko-KR" altLang="en-US" sz="900" b="1" u="none" strike="noStrike">
                          <a:effectLst/>
                        </a:rPr>
                        <a:t>전처리를 위한 데이터베이스 모델링</a:t>
                      </a:r>
                      <a:r>
                        <a:rPr lang="en-US" altLang="ko-KR" sz="900" b="1" u="none" strike="noStrike">
                          <a:effectLst/>
                        </a:rPr>
                        <a:t>)</a:t>
                      </a:r>
                      <a:endParaRPr lang="en-US" altLang="ko-KR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/>
                </a:tc>
                <a:extLst>
                  <a:ext uri="{0D108BD9-81ED-4DB2-BD59-A6C34878D82A}">
                    <a16:rowId xmlns:a16="http://schemas.microsoft.com/office/drawing/2014/main" val="270678098"/>
                  </a:ext>
                </a:extLst>
              </a:tr>
              <a:tr h="14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DBS-002</a:t>
                      </a:r>
                      <a:endParaRPr 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논리설계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/>
                </a:tc>
                <a:extLst>
                  <a:ext uri="{0D108BD9-81ED-4DB2-BD59-A6C34878D82A}">
                    <a16:rowId xmlns:a16="http://schemas.microsoft.com/office/drawing/2014/main" val="2096059356"/>
                  </a:ext>
                </a:extLst>
              </a:tr>
              <a:tr h="14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DBS-003</a:t>
                      </a:r>
                      <a:endParaRPr 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물리설계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/>
                </a:tc>
                <a:extLst>
                  <a:ext uri="{0D108BD9-81ED-4DB2-BD59-A6C34878D82A}">
                    <a16:rowId xmlns:a16="http://schemas.microsoft.com/office/drawing/2014/main" val="3399389139"/>
                  </a:ext>
                </a:extLst>
              </a:tr>
              <a:tr h="14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DBS-004</a:t>
                      </a:r>
                      <a:endParaRPr 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물리</a:t>
                      </a:r>
                      <a:r>
                        <a:rPr lang="en-US" sz="900" b="1" u="none" strike="noStrike">
                          <a:effectLst/>
                        </a:rPr>
                        <a:t>DB </a:t>
                      </a:r>
                      <a:r>
                        <a:rPr lang="ko-KR" altLang="en-US" sz="900" b="1" u="none" strike="noStrike">
                          <a:effectLst/>
                        </a:rPr>
                        <a:t>적용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/>
                </a:tc>
                <a:extLst>
                  <a:ext uri="{0D108BD9-81ED-4DB2-BD59-A6C34878D82A}">
                    <a16:rowId xmlns:a16="http://schemas.microsoft.com/office/drawing/2014/main" val="1248527469"/>
                  </a:ext>
                </a:extLst>
              </a:tr>
              <a:tr h="2935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DBS-005</a:t>
                      </a:r>
                      <a:endParaRPr 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회원정보 데이터베이스 모델링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회원정보 데이터베이스 모델링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/>
                </a:tc>
                <a:extLst>
                  <a:ext uri="{0D108BD9-81ED-4DB2-BD59-A6C34878D82A}">
                    <a16:rowId xmlns:a16="http://schemas.microsoft.com/office/drawing/2014/main" val="4258784520"/>
                  </a:ext>
                </a:extLst>
              </a:tr>
              <a:tr h="14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DBS-006</a:t>
                      </a:r>
                      <a:endParaRPr 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논리설계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/>
                </a:tc>
                <a:extLst>
                  <a:ext uri="{0D108BD9-81ED-4DB2-BD59-A6C34878D82A}">
                    <a16:rowId xmlns:a16="http://schemas.microsoft.com/office/drawing/2014/main" val="1596990796"/>
                  </a:ext>
                </a:extLst>
              </a:tr>
              <a:tr h="14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DBS-007</a:t>
                      </a:r>
                      <a:endParaRPr 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물리설계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/>
                </a:tc>
                <a:extLst>
                  <a:ext uri="{0D108BD9-81ED-4DB2-BD59-A6C34878D82A}">
                    <a16:rowId xmlns:a16="http://schemas.microsoft.com/office/drawing/2014/main" val="2308109922"/>
                  </a:ext>
                </a:extLst>
              </a:tr>
              <a:tr h="14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DBS-008</a:t>
                      </a:r>
                      <a:endParaRPr 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물리</a:t>
                      </a:r>
                      <a:r>
                        <a:rPr lang="en-US" sz="900" b="1" u="none" strike="noStrike">
                          <a:effectLst/>
                        </a:rPr>
                        <a:t>DB </a:t>
                      </a:r>
                      <a:r>
                        <a:rPr lang="ko-KR" altLang="en-US" sz="900" b="1" u="none" strike="noStrike">
                          <a:effectLst/>
                        </a:rPr>
                        <a:t>적용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/>
                </a:tc>
                <a:extLst>
                  <a:ext uri="{0D108BD9-81ED-4DB2-BD59-A6C34878D82A}">
                    <a16:rowId xmlns:a16="http://schemas.microsoft.com/office/drawing/2014/main" val="2626211352"/>
                  </a:ext>
                </a:extLst>
              </a:tr>
              <a:tr h="4403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DBS-009</a:t>
                      </a:r>
                      <a:endParaRPr 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회사</a:t>
                      </a:r>
                      <a:r>
                        <a:rPr lang="en-US" altLang="ko-KR" sz="900" b="1" u="none" strike="noStrike">
                          <a:effectLst/>
                        </a:rPr>
                        <a:t>/</a:t>
                      </a:r>
                      <a:r>
                        <a:rPr lang="ko-KR" altLang="en-US" sz="900" b="1" u="none" strike="noStrike">
                          <a:effectLst/>
                        </a:rPr>
                        <a:t>직무 데이터베이스 모델링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회사</a:t>
                      </a:r>
                      <a:r>
                        <a:rPr lang="en-US" altLang="ko-KR" sz="900" b="1" u="none" strike="noStrike">
                          <a:effectLst/>
                        </a:rPr>
                        <a:t>/</a:t>
                      </a:r>
                      <a:r>
                        <a:rPr lang="ko-KR" altLang="en-US" sz="900" b="1" u="none" strike="noStrike">
                          <a:effectLst/>
                        </a:rPr>
                        <a:t>직무 데이터베이스 모델링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/>
                </a:tc>
                <a:extLst>
                  <a:ext uri="{0D108BD9-81ED-4DB2-BD59-A6C34878D82A}">
                    <a16:rowId xmlns:a16="http://schemas.microsoft.com/office/drawing/2014/main" val="696661761"/>
                  </a:ext>
                </a:extLst>
              </a:tr>
              <a:tr h="14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DBS-010</a:t>
                      </a:r>
                      <a:endParaRPr 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논리설계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/>
                </a:tc>
                <a:extLst>
                  <a:ext uri="{0D108BD9-81ED-4DB2-BD59-A6C34878D82A}">
                    <a16:rowId xmlns:a16="http://schemas.microsoft.com/office/drawing/2014/main" val="338765870"/>
                  </a:ext>
                </a:extLst>
              </a:tr>
              <a:tr h="14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DBS-011</a:t>
                      </a:r>
                      <a:endParaRPr 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물리설계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/>
                </a:tc>
                <a:extLst>
                  <a:ext uri="{0D108BD9-81ED-4DB2-BD59-A6C34878D82A}">
                    <a16:rowId xmlns:a16="http://schemas.microsoft.com/office/drawing/2014/main" val="2417122823"/>
                  </a:ext>
                </a:extLst>
              </a:tr>
              <a:tr h="14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DBS-012</a:t>
                      </a:r>
                      <a:endParaRPr 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물리</a:t>
                      </a:r>
                      <a:r>
                        <a:rPr lang="en-US" sz="900" b="1" u="none" strike="noStrike">
                          <a:effectLst/>
                        </a:rPr>
                        <a:t>DB </a:t>
                      </a:r>
                      <a:r>
                        <a:rPr lang="ko-KR" altLang="en-US" sz="900" b="1" u="none" strike="noStrike">
                          <a:effectLst/>
                        </a:rPr>
                        <a:t>적용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/>
                </a:tc>
                <a:extLst>
                  <a:ext uri="{0D108BD9-81ED-4DB2-BD59-A6C34878D82A}">
                    <a16:rowId xmlns:a16="http://schemas.microsoft.com/office/drawing/2014/main" val="1646176321"/>
                  </a:ext>
                </a:extLst>
              </a:tr>
              <a:tr h="4403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DBS-013</a:t>
                      </a:r>
                      <a:endParaRPr 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성향 데이터베이스 모델링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>
                          <a:effectLst/>
                        </a:rPr>
                        <a:t>LDA </a:t>
                      </a:r>
                      <a:r>
                        <a:rPr lang="ko-KR" altLang="en-US" sz="900" b="1" u="none" strike="noStrike">
                          <a:effectLst/>
                        </a:rPr>
                        <a:t>분석결과 데이터베이스 모델링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/>
                </a:tc>
                <a:extLst>
                  <a:ext uri="{0D108BD9-81ED-4DB2-BD59-A6C34878D82A}">
                    <a16:rowId xmlns:a16="http://schemas.microsoft.com/office/drawing/2014/main" val="3206845488"/>
                  </a:ext>
                </a:extLst>
              </a:tr>
              <a:tr h="14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DBS-014</a:t>
                      </a:r>
                      <a:endParaRPr 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논리설계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/>
                </a:tc>
                <a:extLst>
                  <a:ext uri="{0D108BD9-81ED-4DB2-BD59-A6C34878D82A}">
                    <a16:rowId xmlns:a16="http://schemas.microsoft.com/office/drawing/2014/main" val="2985052654"/>
                  </a:ext>
                </a:extLst>
              </a:tr>
              <a:tr h="14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DBS-015</a:t>
                      </a:r>
                      <a:endParaRPr 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물리설계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/>
                </a:tc>
                <a:extLst>
                  <a:ext uri="{0D108BD9-81ED-4DB2-BD59-A6C34878D82A}">
                    <a16:rowId xmlns:a16="http://schemas.microsoft.com/office/drawing/2014/main" val="1179077823"/>
                  </a:ext>
                </a:extLst>
              </a:tr>
              <a:tr h="14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DBS-016</a:t>
                      </a:r>
                      <a:endParaRPr 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물리</a:t>
                      </a:r>
                      <a:r>
                        <a:rPr lang="en-US" sz="900" b="1" u="none" strike="noStrike">
                          <a:effectLst/>
                        </a:rPr>
                        <a:t>DB </a:t>
                      </a:r>
                      <a:r>
                        <a:rPr lang="ko-KR" altLang="en-US" sz="900" b="1" u="none" strike="noStrike">
                          <a:effectLst/>
                        </a:rPr>
                        <a:t>적용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/>
                </a:tc>
                <a:extLst>
                  <a:ext uri="{0D108BD9-81ED-4DB2-BD59-A6C34878D82A}">
                    <a16:rowId xmlns:a16="http://schemas.microsoft.com/office/drawing/2014/main" val="4226816633"/>
                  </a:ext>
                </a:extLst>
              </a:tr>
              <a:tr h="2935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DBS-017</a:t>
                      </a:r>
                      <a:endParaRPr 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분석결과 데이터베이스 모델링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분석결과 데이터베이스 모델링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/>
                </a:tc>
                <a:extLst>
                  <a:ext uri="{0D108BD9-81ED-4DB2-BD59-A6C34878D82A}">
                    <a16:rowId xmlns:a16="http://schemas.microsoft.com/office/drawing/2014/main" val="3678466741"/>
                  </a:ext>
                </a:extLst>
              </a:tr>
              <a:tr h="14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DBS-018</a:t>
                      </a:r>
                      <a:endParaRPr 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논리설계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/>
                </a:tc>
                <a:extLst>
                  <a:ext uri="{0D108BD9-81ED-4DB2-BD59-A6C34878D82A}">
                    <a16:rowId xmlns:a16="http://schemas.microsoft.com/office/drawing/2014/main" val="2157836449"/>
                  </a:ext>
                </a:extLst>
              </a:tr>
              <a:tr h="14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DBS-019</a:t>
                      </a:r>
                      <a:endParaRPr 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물리설계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/>
                </a:tc>
                <a:extLst>
                  <a:ext uri="{0D108BD9-81ED-4DB2-BD59-A6C34878D82A}">
                    <a16:rowId xmlns:a16="http://schemas.microsoft.com/office/drawing/2014/main" val="38594333"/>
                  </a:ext>
                </a:extLst>
              </a:tr>
              <a:tr h="14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DBS-020</a:t>
                      </a:r>
                      <a:endParaRPr 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물리</a:t>
                      </a:r>
                      <a:r>
                        <a:rPr lang="en-US" sz="900" b="1" u="none" strike="noStrike" dirty="0">
                          <a:effectLst/>
                        </a:rPr>
                        <a:t>DB 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적용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/>
                </a:tc>
                <a:extLst>
                  <a:ext uri="{0D108BD9-81ED-4DB2-BD59-A6C34878D82A}">
                    <a16:rowId xmlns:a16="http://schemas.microsoft.com/office/drawing/2014/main" val="119914538"/>
                  </a:ext>
                </a:extLst>
              </a:tr>
              <a:tr h="2935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DBS-021</a:t>
                      </a:r>
                      <a:endParaRPr 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게시판 데이터베이스 모델링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게시판 데이터베이스 모델링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/>
                </a:tc>
                <a:extLst>
                  <a:ext uri="{0D108BD9-81ED-4DB2-BD59-A6C34878D82A}">
                    <a16:rowId xmlns:a16="http://schemas.microsoft.com/office/drawing/2014/main" val="3948751756"/>
                  </a:ext>
                </a:extLst>
              </a:tr>
              <a:tr h="14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DBS-022</a:t>
                      </a:r>
                      <a:endParaRPr 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논리설계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/>
                </a:tc>
                <a:extLst>
                  <a:ext uri="{0D108BD9-81ED-4DB2-BD59-A6C34878D82A}">
                    <a16:rowId xmlns:a16="http://schemas.microsoft.com/office/drawing/2014/main" val="1092914672"/>
                  </a:ext>
                </a:extLst>
              </a:tr>
              <a:tr h="14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DBS-023</a:t>
                      </a:r>
                      <a:endParaRPr 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물리설계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/>
                </a:tc>
                <a:extLst>
                  <a:ext uri="{0D108BD9-81ED-4DB2-BD59-A6C34878D82A}">
                    <a16:rowId xmlns:a16="http://schemas.microsoft.com/office/drawing/2014/main" val="3025187510"/>
                  </a:ext>
                </a:extLst>
              </a:tr>
              <a:tr h="1518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DBS-024</a:t>
                      </a:r>
                      <a:endParaRPr 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물리</a:t>
                      </a:r>
                      <a:r>
                        <a:rPr lang="en-US" sz="900" b="1" u="none" strike="noStrike" dirty="0">
                          <a:effectLst/>
                        </a:rPr>
                        <a:t>DB 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적용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/>
                </a:tc>
                <a:extLst>
                  <a:ext uri="{0D108BD9-81ED-4DB2-BD59-A6C34878D82A}">
                    <a16:rowId xmlns:a16="http://schemas.microsoft.com/office/drawing/2014/main" val="1391301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7334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631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1948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799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1847528" y="692697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목록</a:t>
            </a:r>
            <a:endParaRPr lang="ko-KR" altLang="en-US" sz="1700" spc="-50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78042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00456" y="476672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946304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CD66C00-D026-43CE-BECA-F9D8F4C36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173306"/>
              </p:ext>
            </p:extLst>
          </p:nvPr>
        </p:nvGraphicFramePr>
        <p:xfrm>
          <a:off x="1631504" y="1283909"/>
          <a:ext cx="9023912" cy="50974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4446">
                  <a:extLst>
                    <a:ext uri="{9D8B030D-6E8A-4147-A177-3AD203B41FA5}">
                      <a16:colId xmlns:a16="http://schemas.microsoft.com/office/drawing/2014/main" val="362088173"/>
                    </a:ext>
                  </a:extLst>
                </a:gridCol>
                <a:gridCol w="1136341">
                  <a:extLst>
                    <a:ext uri="{9D8B030D-6E8A-4147-A177-3AD203B41FA5}">
                      <a16:colId xmlns:a16="http://schemas.microsoft.com/office/drawing/2014/main" val="538618652"/>
                    </a:ext>
                  </a:extLst>
                </a:gridCol>
                <a:gridCol w="2450237">
                  <a:extLst>
                    <a:ext uri="{9D8B030D-6E8A-4147-A177-3AD203B41FA5}">
                      <a16:colId xmlns:a16="http://schemas.microsoft.com/office/drawing/2014/main" val="1212409736"/>
                    </a:ext>
                  </a:extLst>
                </a:gridCol>
                <a:gridCol w="2476870">
                  <a:extLst>
                    <a:ext uri="{9D8B030D-6E8A-4147-A177-3AD203B41FA5}">
                      <a16:colId xmlns:a16="http://schemas.microsoft.com/office/drawing/2014/main" val="573232476"/>
                    </a:ext>
                  </a:extLst>
                </a:gridCol>
                <a:gridCol w="2266018">
                  <a:extLst>
                    <a:ext uri="{9D8B030D-6E8A-4147-A177-3AD203B41FA5}">
                      <a16:colId xmlns:a16="http://schemas.microsoft.com/office/drawing/2014/main" val="1712576275"/>
                    </a:ext>
                  </a:extLst>
                </a:gridCol>
              </a:tblGrid>
              <a:tr h="40348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업무영역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1" marR="5741" marT="57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업무기능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1" marR="5741" marT="57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요구사항 </a:t>
                      </a:r>
                      <a:r>
                        <a:rPr lang="en-US" sz="900" b="1" u="none" strike="noStrike">
                          <a:effectLst/>
                        </a:rPr>
                        <a:t>ID</a:t>
                      </a:r>
                      <a:endParaRPr 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1" marR="5741" marT="57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요구사항 명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1" marR="5741" marT="57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세부 요구사항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1" marR="5741" marT="5741" marB="0" anchor="ctr"/>
                </a:tc>
                <a:extLst>
                  <a:ext uri="{0D108BD9-81ED-4DB2-BD59-A6C34878D82A}">
                    <a16:rowId xmlns:a16="http://schemas.microsoft.com/office/drawing/2014/main" val="1426507538"/>
                  </a:ext>
                </a:extLst>
              </a:tr>
              <a:tr h="396765">
                <a:tc rowSpan="16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웹 서비스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1" marR="5741" marT="5741" marB="0" anchor="ctr"/>
                </a:tc>
                <a:tc rowSpan="16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웹 개발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1" marR="5741" marT="57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WEB-001</a:t>
                      </a:r>
                      <a:endParaRPr 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1" marR="5741" marT="5741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회원관리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1" marR="5741" marT="57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회원 관리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1" marR="5741" marT="5741" marB="0" anchor="ctr"/>
                </a:tc>
                <a:extLst>
                  <a:ext uri="{0D108BD9-81ED-4DB2-BD59-A6C34878D82A}">
                    <a16:rowId xmlns:a16="http://schemas.microsoft.com/office/drawing/2014/main" val="636821098"/>
                  </a:ext>
                </a:extLst>
              </a:tr>
              <a:tr h="195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WEB-002</a:t>
                      </a:r>
                      <a:endParaRPr 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1" marR="5741" marT="5741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회원 가입 기능 구현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1" marR="5741" marT="5741" marB="0" anchor="ctr"/>
                </a:tc>
                <a:extLst>
                  <a:ext uri="{0D108BD9-81ED-4DB2-BD59-A6C34878D82A}">
                    <a16:rowId xmlns:a16="http://schemas.microsoft.com/office/drawing/2014/main" val="385213610"/>
                  </a:ext>
                </a:extLst>
              </a:tr>
              <a:tr h="195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WEB-003</a:t>
                      </a:r>
                      <a:endParaRPr 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1" marR="5741" marT="5741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회원 수정 기능 구현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1" marR="5741" marT="5741" marB="0" anchor="ctr"/>
                </a:tc>
                <a:extLst>
                  <a:ext uri="{0D108BD9-81ED-4DB2-BD59-A6C34878D82A}">
                    <a16:rowId xmlns:a16="http://schemas.microsoft.com/office/drawing/2014/main" val="4224065818"/>
                  </a:ext>
                </a:extLst>
              </a:tr>
              <a:tr h="195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WEB-004</a:t>
                      </a:r>
                      <a:endParaRPr 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1" marR="5741" marT="5741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회원 삭제 기능 구현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1" marR="5741" marT="5741" marB="0" anchor="ctr"/>
                </a:tc>
                <a:extLst>
                  <a:ext uri="{0D108BD9-81ED-4DB2-BD59-A6C34878D82A}">
                    <a16:rowId xmlns:a16="http://schemas.microsoft.com/office/drawing/2014/main" val="2005673498"/>
                  </a:ext>
                </a:extLst>
              </a:tr>
              <a:tr h="390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WEB-005</a:t>
                      </a:r>
                      <a:endParaRPr 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1" marR="5741" marT="5741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자기소개서 개인화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1" marR="5741" marT="57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자기소개서 개인화 화면설계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1" marR="5741" marT="5741" marB="0" anchor="ctr"/>
                </a:tc>
                <a:extLst>
                  <a:ext uri="{0D108BD9-81ED-4DB2-BD59-A6C34878D82A}">
                    <a16:rowId xmlns:a16="http://schemas.microsoft.com/office/drawing/2014/main" val="3170093441"/>
                  </a:ext>
                </a:extLst>
              </a:tr>
              <a:tr h="195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WEB-006</a:t>
                      </a:r>
                      <a:endParaRPr 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1" marR="5741" marT="5741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자기소개서 개인화 기능 구현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1" marR="5741" marT="5741" marB="0" anchor="ctr"/>
                </a:tc>
                <a:extLst>
                  <a:ext uri="{0D108BD9-81ED-4DB2-BD59-A6C34878D82A}">
                    <a16:rowId xmlns:a16="http://schemas.microsoft.com/office/drawing/2014/main" val="3904445512"/>
                  </a:ext>
                </a:extLst>
              </a:tr>
              <a:tr h="390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WEB-007</a:t>
                      </a:r>
                      <a:endParaRPr 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1" marR="5741" marT="5741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자기소개서 관리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1" marR="5741" marT="57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자기소개서 등록 화면설계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1" marR="5741" marT="5741" marB="0" anchor="ctr"/>
                </a:tc>
                <a:extLst>
                  <a:ext uri="{0D108BD9-81ED-4DB2-BD59-A6C34878D82A}">
                    <a16:rowId xmlns:a16="http://schemas.microsoft.com/office/drawing/2014/main" val="3029471924"/>
                  </a:ext>
                </a:extLst>
              </a:tr>
              <a:tr h="195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WEB-008</a:t>
                      </a:r>
                      <a:endParaRPr 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1" marR="5741" marT="5741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자기소개서 등록 기능 구현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1" marR="5741" marT="5741" marB="0" anchor="ctr"/>
                </a:tc>
                <a:extLst>
                  <a:ext uri="{0D108BD9-81ED-4DB2-BD59-A6C34878D82A}">
                    <a16:rowId xmlns:a16="http://schemas.microsoft.com/office/drawing/2014/main" val="2048134601"/>
                  </a:ext>
                </a:extLst>
              </a:tr>
              <a:tr h="390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WEB-009</a:t>
                      </a:r>
                      <a:endParaRPr 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1" marR="5741" marT="5741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자기소개서 수정 화면설계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1" marR="5741" marT="5741" marB="0" anchor="ctr"/>
                </a:tc>
                <a:extLst>
                  <a:ext uri="{0D108BD9-81ED-4DB2-BD59-A6C34878D82A}">
                    <a16:rowId xmlns:a16="http://schemas.microsoft.com/office/drawing/2014/main" val="1566666991"/>
                  </a:ext>
                </a:extLst>
              </a:tr>
              <a:tr h="195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WEB-010</a:t>
                      </a:r>
                      <a:endParaRPr 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1" marR="5741" marT="5741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자기소개서 수정 기능 구현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1" marR="5741" marT="5741" marB="0" anchor="ctr"/>
                </a:tc>
                <a:extLst>
                  <a:ext uri="{0D108BD9-81ED-4DB2-BD59-A6C34878D82A}">
                    <a16:rowId xmlns:a16="http://schemas.microsoft.com/office/drawing/2014/main" val="4237497974"/>
                  </a:ext>
                </a:extLst>
              </a:tr>
              <a:tr h="390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WEB-011</a:t>
                      </a:r>
                      <a:endParaRPr 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1" marR="5741" marT="5741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자기소개서 삭제 화면설계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1" marR="5741" marT="5741" marB="0" anchor="ctr"/>
                </a:tc>
                <a:extLst>
                  <a:ext uri="{0D108BD9-81ED-4DB2-BD59-A6C34878D82A}">
                    <a16:rowId xmlns:a16="http://schemas.microsoft.com/office/drawing/2014/main" val="438502564"/>
                  </a:ext>
                </a:extLst>
              </a:tr>
              <a:tr h="195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WEB-012</a:t>
                      </a:r>
                      <a:endParaRPr 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1" marR="5741" marT="5741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자기소개서 삭제 기능 구현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1" marR="5741" marT="5741" marB="0" anchor="ctr"/>
                </a:tc>
                <a:extLst>
                  <a:ext uri="{0D108BD9-81ED-4DB2-BD59-A6C34878D82A}">
                    <a16:rowId xmlns:a16="http://schemas.microsoft.com/office/drawing/2014/main" val="1498247870"/>
                  </a:ext>
                </a:extLst>
              </a:tr>
              <a:tr h="390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WEB-013</a:t>
                      </a:r>
                      <a:endParaRPr 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1" marR="5741" marT="5741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자기소개서 분석결과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1" marR="5741" marT="57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자기소개서 분석결과 화면설계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1" marR="5741" marT="5741" marB="0" anchor="ctr"/>
                </a:tc>
                <a:extLst>
                  <a:ext uri="{0D108BD9-81ED-4DB2-BD59-A6C34878D82A}">
                    <a16:rowId xmlns:a16="http://schemas.microsoft.com/office/drawing/2014/main" val="1627915310"/>
                  </a:ext>
                </a:extLst>
              </a:tr>
              <a:tr h="195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WEB-014</a:t>
                      </a:r>
                      <a:endParaRPr 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1" marR="5741" marT="5741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자기소개서 분석결과 화면구현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1" marR="5741" marT="5741" marB="0" anchor="ctr"/>
                </a:tc>
                <a:extLst>
                  <a:ext uri="{0D108BD9-81ED-4DB2-BD59-A6C34878D82A}">
                    <a16:rowId xmlns:a16="http://schemas.microsoft.com/office/drawing/2014/main" val="3795958766"/>
                  </a:ext>
                </a:extLst>
              </a:tr>
              <a:tr h="390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WEB-015</a:t>
                      </a:r>
                      <a:endParaRPr 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1" marR="5741" marT="5741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커뮤니티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1" marR="5741" marT="57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게시판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, Q&amp;A 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화면설계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1" marR="5741" marT="5741" marB="0" anchor="ctr"/>
                </a:tc>
                <a:extLst>
                  <a:ext uri="{0D108BD9-81ED-4DB2-BD59-A6C34878D82A}">
                    <a16:rowId xmlns:a16="http://schemas.microsoft.com/office/drawing/2014/main" val="3198909601"/>
                  </a:ext>
                </a:extLst>
              </a:tr>
              <a:tr h="3967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WEB-016</a:t>
                      </a:r>
                      <a:endParaRPr 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1" marR="5741" marT="5741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게시판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, Q&amp;A 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화면구현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1" marR="5741" marT="5741" marB="0" anchor="ctr"/>
                </a:tc>
                <a:extLst>
                  <a:ext uri="{0D108BD9-81ED-4DB2-BD59-A6C34878D82A}">
                    <a16:rowId xmlns:a16="http://schemas.microsoft.com/office/drawing/2014/main" val="186652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4799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631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1948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799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1847528" y="692697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데이터 수집처리 정의서</a:t>
            </a:r>
            <a:endParaRPr lang="en-US" altLang="ko-KR" sz="1700" b="1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78042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00456" y="476672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946304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8432963-C052-41A2-872B-8DA9EA89B1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187668"/>
              </p:ext>
            </p:extLst>
          </p:nvPr>
        </p:nvGraphicFramePr>
        <p:xfrm>
          <a:off x="1631504" y="1283910"/>
          <a:ext cx="9023912" cy="23792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0075">
                  <a:extLst>
                    <a:ext uri="{9D8B030D-6E8A-4147-A177-3AD203B41FA5}">
                      <a16:colId xmlns:a16="http://schemas.microsoft.com/office/drawing/2014/main" val="1588769893"/>
                    </a:ext>
                  </a:extLst>
                </a:gridCol>
                <a:gridCol w="1421217">
                  <a:extLst>
                    <a:ext uri="{9D8B030D-6E8A-4147-A177-3AD203B41FA5}">
                      <a16:colId xmlns:a16="http://schemas.microsoft.com/office/drawing/2014/main" val="3235860805"/>
                    </a:ext>
                  </a:extLst>
                </a:gridCol>
                <a:gridCol w="888669">
                  <a:extLst>
                    <a:ext uri="{9D8B030D-6E8A-4147-A177-3AD203B41FA5}">
                      <a16:colId xmlns:a16="http://schemas.microsoft.com/office/drawing/2014/main" val="2577336798"/>
                    </a:ext>
                  </a:extLst>
                </a:gridCol>
                <a:gridCol w="882134">
                  <a:extLst>
                    <a:ext uri="{9D8B030D-6E8A-4147-A177-3AD203B41FA5}">
                      <a16:colId xmlns:a16="http://schemas.microsoft.com/office/drawing/2014/main" val="1716930205"/>
                    </a:ext>
                  </a:extLst>
                </a:gridCol>
                <a:gridCol w="705708">
                  <a:extLst>
                    <a:ext uri="{9D8B030D-6E8A-4147-A177-3AD203B41FA5}">
                      <a16:colId xmlns:a16="http://schemas.microsoft.com/office/drawing/2014/main" val="3283462753"/>
                    </a:ext>
                  </a:extLst>
                </a:gridCol>
                <a:gridCol w="705708">
                  <a:extLst>
                    <a:ext uri="{9D8B030D-6E8A-4147-A177-3AD203B41FA5}">
                      <a16:colId xmlns:a16="http://schemas.microsoft.com/office/drawing/2014/main" val="385486514"/>
                    </a:ext>
                  </a:extLst>
                </a:gridCol>
                <a:gridCol w="705708">
                  <a:extLst>
                    <a:ext uri="{9D8B030D-6E8A-4147-A177-3AD203B41FA5}">
                      <a16:colId xmlns:a16="http://schemas.microsoft.com/office/drawing/2014/main" val="937574782"/>
                    </a:ext>
                  </a:extLst>
                </a:gridCol>
                <a:gridCol w="3224693">
                  <a:extLst>
                    <a:ext uri="{9D8B030D-6E8A-4147-A177-3AD203B41FA5}">
                      <a16:colId xmlns:a16="http://schemas.microsoft.com/office/drawing/2014/main" val="1860646243"/>
                    </a:ext>
                  </a:extLst>
                </a:gridCol>
              </a:tblGrid>
              <a:tr h="181118">
                <a:tc rowSpan="2"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 dirty="0">
                          <a:effectLst/>
                        </a:rPr>
                        <a:t>데이터 수집처리 정의서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Database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deepsquare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698142"/>
                  </a:ext>
                </a:extLst>
              </a:tr>
              <a:tr h="18935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Schema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public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>
                          <a:effectLst/>
                        </a:rPr>
                        <a:t>생성일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20. 08. 01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4026187"/>
                  </a:ext>
                </a:extLst>
              </a:tr>
              <a:tr h="181118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 dirty="0">
                          <a:effectLst/>
                        </a:rPr>
                        <a:t>테이블 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selfintroduction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550906"/>
                  </a:ext>
                </a:extLst>
              </a:tr>
              <a:tr h="18935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COMMENT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>
                          <a:effectLst/>
                        </a:rPr>
                        <a:t>자기소개서 테이블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400479"/>
                  </a:ext>
                </a:extLst>
              </a:tr>
              <a:tr h="1893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Col #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Column 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Data Type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Length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Key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Null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Default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Comments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14319943"/>
                  </a:ext>
                </a:extLst>
              </a:tr>
              <a:tr h="1811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int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PK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FALSE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>
                          <a:effectLst/>
                        </a:rPr>
                        <a:t>게시글 </a:t>
                      </a:r>
                      <a:r>
                        <a:rPr lang="en-US" sz="1100" b="1" u="none" strike="noStrike">
                          <a:effectLst/>
                        </a:rPr>
                        <a:t>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85118436"/>
                  </a:ext>
                </a:extLst>
              </a:tr>
              <a:tr h="1811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2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 err="1">
                          <a:effectLst/>
                        </a:rPr>
                        <a:t>name_id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int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FK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FALSE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>
                          <a:effectLst/>
                        </a:rPr>
                        <a:t>작성자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8673270"/>
                  </a:ext>
                </a:extLst>
              </a:tr>
              <a:tr h="1811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3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title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varchar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120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FALSE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>
                          <a:effectLst/>
                        </a:rPr>
                        <a:t>제목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9234349"/>
                  </a:ext>
                </a:extLst>
              </a:tr>
              <a:tr h="1811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4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contents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text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FALSE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>
                          <a:effectLst/>
                        </a:rPr>
                        <a:t>자소서 내용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49621045"/>
                  </a:ext>
                </a:extLst>
              </a:tr>
              <a:tr h="1811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5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company_name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varchar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120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FALSE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>
                          <a:effectLst/>
                        </a:rPr>
                        <a:t>회사명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2347680"/>
                  </a:ext>
                </a:extLst>
              </a:tr>
              <a:tr h="1811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6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department_name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varchar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120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TRUE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>
                          <a:effectLst/>
                        </a:rPr>
                        <a:t>직무분야명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4944496"/>
                  </a:ext>
                </a:extLst>
              </a:tr>
              <a:tr h="1811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7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pass_fail_result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varchar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5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FALSE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HOLD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>
                          <a:effectLst/>
                        </a:rPr>
                        <a:t>합격여부 </a:t>
                      </a:r>
                      <a:r>
                        <a:rPr lang="en-US" sz="1100" b="1" u="none" strike="noStrike">
                          <a:effectLst/>
                        </a:rPr>
                        <a:t>Choice / PASS, HOLD, FAIL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3453914"/>
                  </a:ext>
                </a:extLst>
              </a:tr>
              <a:tr h="1811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8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registered_date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timestamp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FALSE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 dirty="0">
                          <a:effectLst/>
                        </a:rPr>
                        <a:t>작성일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67303495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8598E1B-6DAA-4160-8EA1-178BA4515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027567"/>
              </p:ext>
            </p:extLst>
          </p:nvPr>
        </p:nvGraphicFramePr>
        <p:xfrm>
          <a:off x="1631504" y="3773630"/>
          <a:ext cx="9023912" cy="2543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0075">
                  <a:extLst>
                    <a:ext uri="{9D8B030D-6E8A-4147-A177-3AD203B41FA5}">
                      <a16:colId xmlns:a16="http://schemas.microsoft.com/office/drawing/2014/main" val="2723736809"/>
                    </a:ext>
                  </a:extLst>
                </a:gridCol>
                <a:gridCol w="1421217">
                  <a:extLst>
                    <a:ext uri="{9D8B030D-6E8A-4147-A177-3AD203B41FA5}">
                      <a16:colId xmlns:a16="http://schemas.microsoft.com/office/drawing/2014/main" val="3794998357"/>
                    </a:ext>
                  </a:extLst>
                </a:gridCol>
                <a:gridCol w="888669">
                  <a:extLst>
                    <a:ext uri="{9D8B030D-6E8A-4147-A177-3AD203B41FA5}">
                      <a16:colId xmlns:a16="http://schemas.microsoft.com/office/drawing/2014/main" val="1089007031"/>
                    </a:ext>
                  </a:extLst>
                </a:gridCol>
                <a:gridCol w="882134">
                  <a:extLst>
                    <a:ext uri="{9D8B030D-6E8A-4147-A177-3AD203B41FA5}">
                      <a16:colId xmlns:a16="http://schemas.microsoft.com/office/drawing/2014/main" val="2985319075"/>
                    </a:ext>
                  </a:extLst>
                </a:gridCol>
                <a:gridCol w="705708">
                  <a:extLst>
                    <a:ext uri="{9D8B030D-6E8A-4147-A177-3AD203B41FA5}">
                      <a16:colId xmlns:a16="http://schemas.microsoft.com/office/drawing/2014/main" val="586117314"/>
                    </a:ext>
                  </a:extLst>
                </a:gridCol>
                <a:gridCol w="705708">
                  <a:extLst>
                    <a:ext uri="{9D8B030D-6E8A-4147-A177-3AD203B41FA5}">
                      <a16:colId xmlns:a16="http://schemas.microsoft.com/office/drawing/2014/main" val="263957740"/>
                    </a:ext>
                  </a:extLst>
                </a:gridCol>
                <a:gridCol w="705708">
                  <a:extLst>
                    <a:ext uri="{9D8B030D-6E8A-4147-A177-3AD203B41FA5}">
                      <a16:colId xmlns:a16="http://schemas.microsoft.com/office/drawing/2014/main" val="1391956236"/>
                    </a:ext>
                  </a:extLst>
                </a:gridCol>
                <a:gridCol w="3224693">
                  <a:extLst>
                    <a:ext uri="{9D8B030D-6E8A-4147-A177-3AD203B41FA5}">
                      <a16:colId xmlns:a16="http://schemas.microsoft.com/office/drawing/2014/main" val="3371985816"/>
                    </a:ext>
                  </a:extLst>
                </a:gridCol>
              </a:tblGrid>
              <a:tr h="209550">
                <a:tc rowSpan="2"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>
                          <a:effectLst/>
                        </a:rPr>
                        <a:t>데이터 수집처리 정의서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Database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deepsquare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353149"/>
                  </a:ext>
                </a:extLst>
              </a:tr>
              <a:tr h="21907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Schema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public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>
                          <a:effectLst/>
                        </a:rPr>
                        <a:t>생성일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20. 08. 01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47705636"/>
                  </a:ext>
                </a:extLst>
              </a:tr>
              <a:tr h="20955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>
                          <a:effectLst/>
                        </a:rPr>
                        <a:t>테이블 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analysis_result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663609"/>
                  </a:ext>
                </a:extLst>
              </a:tr>
              <a:tr h="219075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COMMENT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>
                          <a:effectLst/>
                        </a:rPr>
                        <a:t>분석 결과 테이블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89634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Col #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Column 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Data Type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Length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Key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Null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Default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Comments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242522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int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PK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FALSE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>
                          <a:effectLst/>
                        </a:rPr>
                        <a:t>게시글 </a:t>
                      </a:r>
                      <a:r>
                        <a:rPr lang="en-US" sz="1100" b="1" u="none" strike="noStrike">
                          <a:effectLst/>
                        </a:rPr>
                        <a:t>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803275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2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introduction_id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int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FK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FALSE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>
                          <a:effectLst/>
                        </a:rPr>
                        <a:t>자소서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939704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3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plagiarism_percent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float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FALSE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>
                          <a:effectLst/>
                        </a:rPr>
                        <a:t>표절확률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901222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4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pass_percent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float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FALSE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>
                          <a:effectLst/>
                        </a:rPr>
                        <a:t>합격확률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236700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5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grammar_contents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text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TRUE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>
                          <a:effectLst/>
                        </a:rPr>
                        <a:t>맞춤법 수정본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372954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6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correction_contents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text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TRUE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>
                          <a:effectLst/>
                        </a:rPr>
                        <a:t>첨삭</a:t>
                      </a:r>
                      <a:r>
                        <a:rPr lang="en-US" altLang="ko-KR" sz="1100" b="1" u="none" strike="noStrike">
                          <a:effectLst/>
                        </a:rPr>
                        <a:t>(</a:t>
                      </a:r>
                      <a:r>
                        <a:rPr lang="ko-KR" altLang="en-US" sz="1100" b="1" u="none" strike="noStrike">
                          <a:effectLst/>
                        </a:rPr>
                        <a:t>부족한 키워드 추천</a:t>
                      </a:r>
                      <a:r>
                        <a:rPr lang="en-US" altLang="ko-KR" sz="1100" b="1" u="none" strike="noStrike">
                          <a:effectLst/>
                        </a:rPr>
                        <a:t>?)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4708466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7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registered_date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timestamp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FALSE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 dirty="0">
                          <a:effectLst/>
                        </a:rPr>
                        <a:t>등록시간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41429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4384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631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1948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799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1847528" y="692697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데이터 수집처리 정의서</a:t>
            </a:r>
            <a:endParaRPr lang="ko-KR" altLang="en-US" sz="1700" spc="-50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78042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00456" y="476672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946304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BCF9DB2-D88D-4104-8EAF-24DA71C87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210388"/>
              </p:ext>
            </p:extLst>
          </p:nvPr>
        </p:nvGraphicFramePr>
        <p:xfrm>
          <a:off x="1631504" y="1287854"/>
          <a:ext cx="9023912" cy="214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0076">
                  <a:extLst>
                    <a:ext uri="{9D8B030D-6E8A-4147-A177-3AD203B41FA5}">
                      <a16:colId xmlns:a16="http://schemas.microsoft.com/office/drawing/2014/main" val="1600386886"/>
                    </a:ext>
                  </a:extLst>
                </a:gridCol>
                <a:gridCol w="1421216">
                  <a:extLst>
                    <a:ext uri="{9D8B030D-6E8A-4147-A177-3AD203B41FA5}">
                      <a16:colId xmlns:a16="http://schemas.microsoft.com/office/drawing/2014/main" val="971239199"/>
                    </a:ext>
                  </a:extLst>
                </a:gridCol>
                <a:gridCol w="888669">
                  <a:extLst>
                    <a:ext uri="{9D8B030D-6E8A-4147-A177-3AD203B41FA5}">
                      <a16:colId xmlns:a16="http://schemas.microsoft.com/office/drawing/2014/main" val="2838074816"/>
                    </a:ext>
                  </a:extLst>
                </a:gridCol>
                <a:gridCol w="882134">
                  <a:extLst>
                    <a:ext uri="{9D8B030D-6E8A-4147-A177-3AD203B41FA5}">
                      <a16:colId xmlns:a16="http://schemas.microsoft.com/office/drawing/2014/main" val="1339834388"/>
                    </a:ext>
                  </a:extLst>
                </a:gridCol>
                <a:gridCol w="705708">
                  <a:extLst>
                    <a:ext uri="{9D8B030D-6E8A-4147-A177-3AD203B41FA5}">
                      <a16:colId xmlns:a16="http://schemas.microsoft.com/office/drawing/2014/main" val="2443517213"/>
                    </a:ext>
                  </a:extLst>
                </a:gridCol>
                <a:gridCol w="705708">
                  <a:extLst>
                    <a:ext uri="{9D8B030D-6E8A-4147-A177-3AD203B41FA5}">
                      <a16:colId xmlns:a16="http://schemas.microsoft.com/office/drawing/2014/main" val="3411159732"/>
                    </a:ext>
                  </a:extLst>
                </a:gridCol>
                <a:gridCol w="705708">
                  <a:extLst>
                    <a:ext uri="{9D8B030D-6E8A-4147-A177-3AD203B41FA5}">
                      <a16:colId xmlns:a16="http://schemas.microsoft.com/office/drawing/2014/main" val="2228377364"/>
                    </a:ext>
                  </a:extLst>
                </a:gridCol>
                <a:gridCol w="3224693">
                  <a:extLst>
                    <a:ext uri="{9D8B030D-6E8A-4147-A177-3AD203B41FA5}">
                      <a16:colId xmlns:a16="http://schemas.microsoft.com/office/drawing/2014/main" val="4247890795"/>
                    </a:ext>
                  </a:extLst>
                </a:gridCol>
              </a:tblGrid>
              <a:tr h="192253">
                <a:tc rowSpan="2"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 dirty="0">
                          <a:effectLst/>
                        </a:rPr>
                        <a:t>데이터 수집처리 정의서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Database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deepsquare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972490"/>
                  </a:ext>
                </a:extLst>
              </a:tr>
              <a:tr h="200992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Schema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public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>
                          <a:effectLst/>
                        </a:rPr>
                        <a:t>생성일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20. 08. 01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extLst>
                  <a:ext uri="{0D108BD9-81ED-4DB2-BD59-A6C34878D82A}">
                    <a16:rowId xmlns:a16="http://schemas.microsoft.com/office/drawing/2014/main" val="4284213730"/>
                  </a:ext>
                </a:extLst>
              </a:tr>
              <a:tr h="192253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 dirty="0">
                          <a:effectLst/>
                        </a:rPr>
                        <a:t>테이블 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freeboard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24653"/>
                  </a:ext>
                </a:extLst>
              </a:tr>
              <a:tr h="200992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COMMENT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>
                          <a:effectLst/>
                        </a:rPr>
                        <a:t>자유 게시판 테이블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665072"/>
                  </a:ext>
                </a:extLst>
              </a:tr>
              <a:tr h="2009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Col #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Column 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Data Type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Length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Key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Null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Default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Comments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extLst>
                  <a:ext uri="{0D108BD9-81ED-4DB2-BD59-A6C34878D82A}">
                    <a16:rowId xmlns:a16="http://schemas.microsoft.com/office/drawing/2014/main" val="1193613029"/>
                  </a:ext>
                </a:extLst>
              </a:tr>
              <a:tr h="1922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int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PK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FALSE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>
                          <a:effectLst/>
                        </a:rPr>
                        <a:t>게시글 </a:t>
                      </a:r>
                      <a:r>
                        <a:rPr lang="en-US" sz="1100" b="1" u="none" strike="noStrike">
                          <a:effectLst/>
                        </a:rPr>
                        <a:t>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extLst>
                  <a:ext uri="{0D108BD9-81ED-4DB2-BD59-A6C34878D82A}">
                    <a16:rowId xmlns:a16="http://schemas.microsoft.com/office/drawing/2014/main" val="883985758"/>
                  </a:ext>
                </a:extLst>
              </a:tr>
              <a:tr h="1922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2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 err="1">
                          <a:effectLst/>
                        </a:rPr>
                        <a:t>name_id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int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FK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FALSE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>
                          <a:effectLst/>
                        </a:rPr>
                        <a:t>작성자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extLst>
                  <a:ext uri="{0D108BD9-81ED-4DB2-BD59-A6C34878D82A}">
                    <a16:rowId xmlns:a16="http://schemas.microsoft.com/office/drawing/2014/main" val="1432328107"/>
                  </a:ext>
                </a:extLst>
              </a:tr>
              <a:tr h="1922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3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title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varchar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120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FALSE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>
                          <a:effectLst/>
                        </a:rPr>
                        <a:t>제목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extLst>
                  <a:ext uri="{0D108BD9-81ED-4DB2-BD59-A6C34878D82A}">
                    <a16:rowId xmlns:a16="http://schemas.microsoft.com/office/drawing/2014/main" val="193823079"/>
                  </a:ext>
                </a:extLst>
              </a:tr>
              <a:tr h="1922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4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contents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text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FALSE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>
                          <a:effectLst/>
                        </a:rPr>
                        <a:t>내용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extLst>
                  <a:ext uri="{0D108BD9-81ED-4DB2-BD59-A6C34878D82A}">
                    <a16:rowId xmlns:a16="http://schemas.microsoft.com/office/drawing/2014/main" val="1055449087"/>
                  </a:ext>
                </a:extLst>
              </a:tr>
              <a:tr h="1922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5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registered_date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timestamp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FALSE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>
                          <a:effectLst/>
                        </a:rPr>
                        <a:t>작성일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extLst>
                  <a:ext uri="{0D108BD9-81ED-4DB2-BD59-A6C34878D82A}">
                    <a16:rowId xmlns:a16="http://schemas.microsoft.com/office/drawing/2014/main" val="632684633"/>
                  </a:ext>
                </a:extLst>
              </a:tr>
              <a:tr h="1922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6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hits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int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FALSE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 dirty="0">
                          <a:effectLst/>
                        </a:rPr>
                        <a:t>조회수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extLst>
                  <a:ext uri="{0D108BD9-81ED-4DB2-BD59-A6C34878D82A}">
                    <a16:rowId xmlns:a16="http://schemas.microsoft.com/office/drawing/2014/main" val="4233456916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DDF8EF7-5D2F-469E-8E3F-529A1EF863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655037"/>
              </p:ext>
            </p:extLst>
          </p:nvPr>
        </p:nvGraphicFramePr>
        <p:xfrm>
          <a:off x="1631504" y="3822102"/>
          <a:ext cx="9023912" cy="214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0076">
                  <a:extLst>
                    <a:ext uri="{9D8B030D-6E8A-4147-A177-3AD203B41FA5}">
                      <a16:colId xmlns:a16="http://schemas.microsoft.com/office/drawing/2014/main" val="2039025544"/>
                    </a:ext>
                  </a:extLst>
                </a:gridCol>
                <a:gridCol w="1421216">
                  <a:extLst>
                    <a:ext uri="{9D8B030D-6E8A-4147-A177-3AD203B41FA5}">
                      <a16:colId xmlns:a16="http://schemas.microsoft.com/office/drawing/2014/main" val="3962454138"/>
                    </a:ext>
                  </a:extLst>
                </a:gridCol>
                <a:gridCol w="888669">
                  <a:extLst>
                    <a:ext uri="{9D8B030D-6E8A-4147-A177-3AD203B41FA5}">
                      <a16:colId xmlns:a16="http://schemas.microsoft.com/office/drawing/2014/main" val="2517318288"/>
                    </a:ext>
                  </a:extLst>
                </a:gridCol>
                <a:gridCol w="882134">
                  <a:extLst>
                    <a:ext uri="{9D8B030D-6E8A-4147-A177-3AD203B41FA5}">
                      <a16:colId xmlns:a16="http://schemas.microsoft.com/office/drawing/2014/main" val="2373412727"/>
                    </a:ext>
                  </a:extLst>
                </a:gridCol>
                <a:gridCol w="705708">
                  <a:extLst>
                    <a:ext uri="{9D8B030D-6E8A-4147-A177-3AD203B41FA5}">
                      <a16:colId xmlns:a16="http://schemas.microsoft.com/office/drawing/2014/main" val="1454421491"/>
                    </a:ext>
                  </a:extLst>
                </a:gridCol>
                <a:gridCol w="705708">
                  <a:extLst>
                    <a:ext uri="{9D8B030D-6E8A-4147-A177-3AD203B41FA5}">
                      <a16:colId xmlns:a16="http://schemas.microsoft.com/office/drawing/2014/main" val="3517440284"/>
                    </a:ext>
                  </a:extLst>
                </a:gridCol>
                <a:gridCol w="705708">
                  <a:extLst>
                    <a:ext uri="{9D8B030D-6E8A-4147-A177-3AD203B41FA5}">
                      <a16:colId xmlns:a16="http://schemas.microsoft.com/office/drawing/2014/main" val="1218796729"/>
                    </a:ext>
                  </a:extLst>
                </a:gridCol>
                <a:gridCol w="3224693">
                  <a:extLst>
                    <a:ext uri="{9D8B030D-6E8A-4147-A177-3AD203B41FA5}">
                      <a16:colId xmlns:a16="http://schemas.microsoft.com/office/drawing/2014/main" val="1513235223"/>
                    </a:ext>
                  </a:extLst>
                </a:gridCol>
              </a:tblGrid>
              <a:tr h="192253">
                <a:tc rowSpan="2"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 dirty="0">
                          <a:effectLst/>
                        </a:rPr>
                        <a:t>데이터 수집처리 정의서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Database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effectLst/>
                        </a:rPr>
                        <a:t>deepsquare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384747"/>
                  </a:ext>
                </a:extLst>
              </a:tr>
              <a:tr h="200992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Schema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public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>
                          <a:effectLst/>
                        </a:rPr>
                        <a:t>생성일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20. 08. 01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extLst>
                  <a:ext uri="{0D108BD9-81ED-4DB2-BD59-A6C34878D82A}">
                    <a16:rowId xmlns:a16="http://schemas.microsoft.com/office/drawing/2014/main" val="3061126002"/>
                  </a:ext>
                </a:extLst>
              </a:tr>
              <a:tr h="192253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 dirty="0">
                          <a:effectLst/>
                        </a:rPr>
                        <a:t>테이블 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 err="1">
                          <a:effectLst/>
                        </a:rPr>
                        <a:t>questionboard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978995"/>
                  </a:ext>
                </a:extLst>
              </a:tr>
              <a:tr h="200992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COMMENT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 dirty="0">
                          <a:effectLst/>
                        </a:rPr>
                        <a:t>질문 게시판 테이블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092024"/>
                  </a:ext>
                </a:extLst>
              </a:tr>
              <a:tr h="2009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Col #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Column 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Data Type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Length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Key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Null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Default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Comments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extLst>
                  <a:ext uri="{0D108BD9-81ED-4DB2-BD59-A6C34878D82A}">
                    <a16:rowId xmlns:a16="http://schemas.microsoft.com/office/drawing/2014/main" val="2549028783"/>
                  </a:ext>
                </a:extLst>
              </a:tr>
              <a:tr h="1922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int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PK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FALSE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>
                          <a:effectLst/>
                        </a:rPr>
                        <a:t>게시글 </a:t>
                      </a:r>
                      <a:r>
                        <a:rPr lang="en-US" sz="1100" b="1" u="none" strike="noStrike">
                          <a:effectLst/>
                        </a:rPr>
                        <a:t>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extLst>
                  <a:ext uri="{0D108BD9-81ED-4DB2-BD59-A6C34878D82A}">
                    <a16:rowId xmlns:a16="http://schemas.microsoft.com/office/drawing/2014/main" val="1927764977"/>
                  </a:ext>
                </a:extLst>
              </a:tr>
              <a:tr h="1922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2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name_id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int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FK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FALSE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>
                          <a:effectLst/>
                        </a:rPr>
                        <a:t>작성자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extLst>
                  <a:ext uri="{0D108BD9-81ED-4DB2-BD59-A6C34878D82A}">
                    <a16:rowId xmlns:a16="http://schemas.microsoft.com/office/drawing/2014/main" val="540843346"/>
                  </a:ext>
                </a:extLst>
              </a:tr>
              <a:tr h="1922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3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title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varchar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120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FALSE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>
                          <a:effectLst/>
                        </a:rPr>
                        <a:t>제목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extLst>
                  <a:ext uri="{0D108BD9-81ED-4DB2-BD59-A6C34878D82A}">
                    <a16:rowId xmlns:a16="http://schemas.microsoft.com/office/drawing/2014/main" val="2234368281"/>
                  </a:ext>
                </a:extLst>
              </a:tr>
              <a:tr h="1922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4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contents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text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FALSE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>
                          <a:effectLst/>
                        </a:rPr>
                        <a:t>내용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extLst>
                  <a:ext uri="{0D108BD9-81ED-4DB2-BD59-A6C34878D82A}">
                    <a16:rowId xmlns:a16="http://schemas.microsoft.com/office/drawing/2014/main" val="667789020"/>
                  </a:ext>
                </a:extLst>
              </a:tr>
              <a:tr h="1922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5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registered_date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timestamp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FALSE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 dirty="0">
                          <a:effectLst/>
                        </a:rPr>
                        <a:t>작성일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extLst>
                  <a:ext uri="{0D108BD9-81ED-4DB2-BD59-A6C34878D82A}">
                    <a16:rowId xmlns:a16="http://schemas.microsoft.com/office/drawing/2014/main" val="316114055"/>
                  </a:ext>
                </a:extLst>
              </a:tr>
              <a:tr h="1922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6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hits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int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FALSE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 dirty="0">
                          <a:effectLst/>
                        </a:rPr>
                        <a:t>조회수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extLst>
                  <a:ext uri="{0D108BD9-81ED-4DB2-BD59-A6C34878D82A}">
                    <a16:rowId xmlns:a16="http://schemas.microsoft.com/office/drawing/2014/main" val="1363526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5248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631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1948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799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1847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서비스 흐름도</a:t>
            </a:r>
            <a:endParaRPr lang="ko-KR" altLang="en-US" sz="1700" spc="-50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78042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00456" y="476672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946304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6096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31A6028-DE18-490E-88B9-DC7F4F9524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7353" y="1473900"/>
            <a:ext cx="4335517" cy="438644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B39FB2C-C5A0-45C4-BDC2-7CAA3EAC15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9133" y="1483425"/>
            <a:ext cx="4278528" cy="228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048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631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1948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799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1847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알고리즘 상세 설명서</a:t>
            </a:r>
            <a:endParaRPr lang="ko-KR" altLang="en-US" sz="1700" spc="-50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78042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00456" y="476672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946304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5375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1746256" y="1473902"/>
            <a:ext cx="8740117" cy="25719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1758302" y="4283397"/>
            <a:ext cx="8728070" cy="19036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9" name="image9.png" title="이미지"/>
          <p:cNvPicPr preferRelativeResize="0"/>
          <p:nvPr/>
        </p:nvPicPr>
        <p:blipFill>
          <a:blip r:embed="rId4" cstate="print"/>
          <a:stretch>
            <a:fillRect/>
          </a:stretch>
        </p:blipFill>
        <p:spPr>
          <a:xfrm>
            <a:off x="1792789" y="4420042"/>
            <a:ext cx="4303212" cy="1673254"/>
          </a:xfrm>
          <a:prstGeom prst="rect">
            <a:avLst/>
          </a:prstGeom>
          <a:noFill/>
        </p:spPr>
      </p:pic>
      <p:pic>
        <p:nvPicPr>
          <p:cNvPr id="23" name="image12.png" title="이미지"/>
          <p:cNvPicPr preferRelativeResize="0"/>
          <p:nvPr/>
        </p:nvPicPr>
        <p:blipFill>
          <a:blip r:embed="rId5" cstate="print"/>
          <a:stretch>
            <a:fillRect/>
          </a:stretch>
        </p:blipFill>
        <p:spPr>
          <a:xfrm>
            <a:off x="6141707" y="4447382"/>
            <a:ext cx="4130757" cy="1645915"/>
          </a:xfrm>
          <a:prstGeom prst="rect">
            <a:avLst/>
          </a:prstGeom>
          <a:noFill/>
        </p:spPr>
      </p:pic>
      <p:pic>
        <p:nvPicPr>
          <p:cNvPr id="24" name="image10.png" title="이미지"/>
          <p:cNvPicPr preferRelativeResize="0"/>
          <p:nvPr/>
        </p:nvPicPr>
        <p:blipFill>
          <a:blip r:embed="rId6" cstate="print"/>
          <a:stretch>
            <a:fillRect/>
          </a:stretch>
        </p:blipFill>
        <p:spPr>
          <a:xfrm>
            <a:off x="1877510" y="1541283"/>
            <a:ext cx="8322947" cy="23197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62260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2229</Words>
  <Application>Microsoft Office PowerPoint</Application>
  <PresentationFormat>와이드스크린</PresentationFormat>
  <Paragraphs>711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-apple-system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Jo Sihun</cp:lastModifiedBy>
  <cp:revision>52</cp:revision>
  <dcterms:created xsi:type="dcterms:W3CDTF">2020-08-29T03:46:04Z</dcterms:created>
  <dcterms:modified xsi:type="dcterms:W3CDTF">2020-09-06T08:13:23Z</dcterms:modified>
</cp:coreProperties>
</file>