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sldIdLst>
    <p:sldId id="263" r:id="rId2"/>
    <p:sldId id="315" r:id="rId3"/>
    <p:sldId id="318" r:id="rId4"/>
    <p:sldId id="322" r:id="rId5"/>
    <p:sldId id="376" r:id="rId6"/>
    <p:sldId id="320" r:id="rId7"/>
    <p:sldId id="323" r:id="rId8"/>
    <p:sldId id="397" r:id="rId9"/>
    <p:sldId id="375" r:id="rId10"/>
    <p:sldId id="398" r:id="rId11"/>
    <p:sldId id="399" r:id="rId12"/>
    <p:sldId id="400" r:id="rId13"/>
    <p:sldId id="401" r:id="rId14"/>
    <p:sldId id="367" r:id="rId15"/>
    <p:sldId id="402" r:id="rId16"/>
    <p:sldId id="403" r:id="rId17"/>
    <p:sldId id="404" r:id="rId18"/>
    <p:sldId id="328" r:id="rId19"/>
    <p:sldId id="390" r:id="rId20"/>
    <p:sldId id="394" r:id="rId21"/>
    <p:sldId id="392" r:id="rId22"/>
    <p:sldId id="383" r:id="rId23"/>
    <p:sldId id="382" r:id="rId24"/>
    <p:sldId id="395" r:id="rId25"/>
    <p:sldId id="389" r:id="rId26"/>
    <p:sldId id="384" r:id="rId27"/>
    <p:sldId id="378" r:id="rId28"/>
    <p:sldId id="377" r:id="rId29"/>
    <p:sldId id="379" r:id="rId30"/>
    <p:sldId id="380" r:id="rId31"/>
    <p:sldId id="381" r:id="rId32"/>
    <p:sldId id="391" r:id="rId33"/>
    <p:sldId id="388" r:id="rId34"/>
    <p:sldId id="385" r:id="rId35"/>
    <p:sldId id="386" r:id="rId36"/>
    <p:sldId id="387" r:id="rId37"/>
    <p:sldId id="396" r:id="rId38"/>
    <p:sldId id="406" r:id="rId39"/>
    <p:sldId id="405" r:id="rId40"/>
    <p:sldId id="287" r:id="rId41"/>
    <p:sldId id="361" r:id="rId42"/>
    <p:sldId id="294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263"/>
            <p14:sldId id="315"/>
            <p14:sldId id="318"/>
            <p14:sldId id="322"/>
            <p14:sldId id="376"/>
            <p14:sldId id="320"/>
            <p14:sldId id="323"/>
            <p14:sldId id="397"/>
            <p14:sldId id="375"/>
            <p14:sldId id="398"/>
            <p14:sldId id="399"/>
            <p14:sldId id="400"/>
            <p14:sldId id="401"/>
            <p14:sldId id="367"/>
            <p14:sldId id="402"/>
            <p14:sldId id="403"/>
            <p14:sldId id="404"/>
            <p14:sldId id="328"/>
            <p14:sldId id="390"/>
          </p14:sldIdLst>
        </p14:section>
        <p14:section name="설계단계" id="{079FB007-4044-4E60-AD09-4E9512A5438F}">
          <p14:sldIdLst>
            <p14:sldId id="394"/>
            <p14:sldId id="392"/>
            <p14:sldId id="383"/>
            <p14:sldId id="382"/>
            <p14:sldId id="395"/>
            <p14:sldId id="389"/>
            <p14:sldId id="384"/>
            <p14:sldId id="378"/>
            <p14:sldId id="377"/>
            <p14:sldId id="379"/>
            <p14:sldId id="380"/>
            <p14:sldId id="381"/>
            <p14:sldId id="391"/>
            <p14:sldId id="388"/>
            <p14:sldId id="385"/>
            <p14:sldId id="386"/>
            <p14:sldId id="387"/>
            <p14:sldId id="396"/>
            <p14:sldId id="406"/>
            <p14:sldId id="405"/>
            <p14:sldId id="287"/>
            <p14:sldId id="361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CDE5"/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18" autoAdjust="0"/>
    <p:restoredTop sz="92037" autoAdjust="0"/>
  </p:normalViewPr>
  <p:slideViewPr>
    <p:cSldViewPr snapToObjects="1">
      <p:cViewPr varScale="1">
        <p:scale>
          <a:sx n="105" d="100"/>
          <a:sy n="105" d="100"/>
        </p:scale>
        <p:origin x="1566" y="108"/>
      </p:cViewPr>
      <p:guideLst>
        <p:guide orient="horz" pos="2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2020-09-12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1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2020-09-12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2020-09-12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2020-09-12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2020-09-12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2020-09-12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2020-09-12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2020-09-12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2020-09-12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2020-09-12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2020-09-12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2020-09-12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2020-09-12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사각형: 둥근 모서리 26">
            <a:extLst>
              <a:ext uri="{FF2B5EF4-FFF2-40B4-BE49-F238E27FC236}">
                <a16:creationId xmlns:a16="http://schemas.microsoft.com/office/drawing/2014/main" id="{25B82C58-C7A0-4055-A738-DD3F2BD7F885}"/>
              </a:ext>
            </a:extLst>
          </p:cNvPr>
          <p:cNvSpPr/>
          <p:nvPr userDrawn="1"/>
        </p:nvSpPr>
        <p:spPr>
          <a:xfrm>
            <a:off x="445950" y="6445176"/>
            <a:ext cx="8252100" cy="3682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본문의 예시 내용을 지우고 과제 내용으로 변경하여 사용하세요</a:t>
            </a:r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5.png"/><Relationship Id="rId7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63688" y="3645024"/>
            <a:ext cx="6389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0" dirty="0">
                <a:solidFill>
                  <a:srgbClr val="77787B"/>
                </a:solidFill>
              </a:rPr>
              <a:t>: </a:t>
            </a:r>
            <a:r>
              <a:rPr lang="ko-KR" altLang="en-US" sz="2400" b="1" spc="-150" dirty="0">
                <a:solidFill>
                  <a:srgbClr val="77787B"/>
                </a:solidFill>
              </a:rPr>
              <a:t>인공지능 자기소개서 분석 </a:t>
            </a:r>
            <a:endParaRPr lang="en-US" altLang="ko-KR" sz="2400" b="1" spc="-150" dirty="0">
              <a:solidFill>
                <a:srgbClr val="77787B"/>
              </a:solidFill>
            </a:endParaRPr>
          </a:p>
          <a:p>
            <a:r>
              <a:rPr lang="en-US" altLang="ko-KR" sz="2400" b="1" spc="-150" dirty="0">
                <a:solidFill>
                  <a:srgbClr val="77787B"/>
                </a:solidFill>
              </a:rPr>
              <a:t>                    (AI </a:t>
            </a:r>
            <a:r>
              <a:rPr lang="ko-KR" altLang="en-US" sz="2400" b="1" spc="-150" dirty="0">
                <a:solidFill>
                  <a:srgbClr val="77787B"/>
                </a:solidFill>
              </a:rPr>
              <a:t>취업관 </a:t>
            </a:r>
            <a:r>
              <a:rPr lang="en-US" altLang="ko-KR" sz="2400" b="1" spc="-150" dirty="0">
                <a:solidFill>
                  <a:srgbClr val="77787B"/>
                </a:solidFill>
              </a:rPr>
              <a:t>or </a:t>
            </a:r>
            <a:r>
              <a:rPr lang="ko-KR" altLang="en-US" sz="2400" b="1" spc="-150" dirty="0">
                <a:solidFill>
                  <a:srgbClr val="77787B"/>
                </a:solidFill>
              </a:rPr>
              <a:t>면접관</a:t>
            </a:r>
            <a:r>
              <a:rPr lang="en-US" altLang="ko-KR" sz="2400" b="1" spc="-150" dirty="0">
                <a:solidFill>
                  <a:srgbClr val="77787B"/>
                </a:solidFill>
              </a:rPr>
              <a:t>)</a:t>
            </a:r>
            <a:endParaRPr lang="ko-KR" altLang="en-US" sz="2400" b="1" spc="-150" dirty="0">
              <a:solidFill>
                <a:srgbClr val="77787B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350C5F9-A975-47B1-A9FF-78234A999D84}"/>
              </a:ext>
            </a:extLst>
          </p:cNvPr>
          <p:cNvSpPr txBox="1"/>
          <p:nvPr/>
        </p:nvSpPr>
        <p:spPr>
          <a:xfrm>
            <a:off x="1403648" y="4614227"/>
            <a:ext cx="6389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rgbClr val="77787B"/>
                </a:solidFill>
              </a:rPr>
              <a:t>2020. 09. 06</a:t>
            </a:r>
          </a:p>
          <a:p>
            <a:pPr algn="ctr"/>
            <a:r>
              <a:rPr lang="en-US" altLang="ko-KR" b="1" spc="-150" dirty="0" err="1">
                <a:solidFill>
                  <a:srgbClr val="77787B"/>
                </a:solidFill>
              </a:rPr>
              <a:t>DeepSquare</a:t>
            </a:r>
            <a:r>
              <a:rPr lang="en-US" altLang="ko-KR" b="1" spc="-150" dirty="0">
                <a:solidFill>
                  <a:srgbClr val="77787B"/>
                </a:solidFill>
              </a:rPr>
              <a:t> – </a:t>
            </a:r>
            <a:r>
              <a:rPr lang="ko-KR" altLang="en-US" b="1" spc="-150" dirty="0">
                <a:solidFill>
                  <a:srgbClr val="77787B"/>
                </a:solidFill>
              </a:rPr>
              <a:t>조 시 훈</a:t>
            </a:r>
            <a:r>
              <a:rPr lang="en-US" altLang="ko-KR" b="1" spc="-150" dirty="0">
                <a:solidFill>
                  <a:srgbClr val="77787B"/>
                </a:solidFill>
              </a:rPr>
              <a:t>, </a:t>
            </a:r>
            <a:r>
              <a:rPr lang="ko-KR" altLang="en-US" b="1" spc="-150" dirty="0">
                <a:solidFill>
                  <a:srgbClr val="77787B"/>
                </a:solidFill>
              </a:rPr>
              <a:t>이 용 준</a:t>
            </a:r>
            <a:r>
              <a:rPr lang="en-US" altLang="ko-KR" b="1" spc="-150" dirty="0">
                <a:solidFill>
                  <a:srgbClr val="77787B"/>
                </a:solidFill>
              </a:rPr>
              <a:t>, </a:t>
            </a:r>
            <a:r>
              <a:rPr lang="ko-KR" altLang="en-US" b="1" spc="-150" dirty="0">
                <a:solidFill>
                  <a:srgbClr val="77787B"/>
                </a:solidFill>
              </a:rPr>
              <a:t>이 성 찬</a:t>
            </a:r>
            <a:r>
              <a:rPr lang="en-US" altLang="ko-KR" b="1" spc="-150" dirty="0">
                <a:solidFill>
                  <a:srgbClr val="77787B"/>
                </a:solidFill>
              </a:rPr>
              <a:t>, </a:t>
            </a:r>
            <a:r>
              <a:rPr lang="ko-KR" altLang="en-US" b="1" spc="-150" dirty="0">
                <a:solidFill>
                  <a:srgbClr val="77787B"/>
                </a:solidFill>
              </a:rPr>
              <a:t>조 동 민</a:t>
            </a:r>
            <a:endParaRPr lang="en-US" altLang="ko-KR" b="1" spc="-150" dirty="0">
              <a:solidFill>
                <a:srgbClr val="77787B"/>
              </a:solidFill>
            </a:endParaRPr>
          </a:p>
          <a:p>
            <a:pPr algn="ctr"/>
            <a:r>
              <a:rPr lang="en-US" altLang="ko-KR" b="1" spc="-150" dirty="0">
                <a:solidFill>
                  <a:srgbClr val="77787B"/>
                </a:solidFill>
              </a:rPr>
              <a:t>Mentor </a:t>
            </a:r>
            <a:r>
              <a:rPr lang="ko-KR" altLang="en-US" b="1" spc="-150" dirty="0">
                <a:solidFill>
                  <a:srgbClr val="77787B"/>
                </a:solidFill>
              </a:rPr>
              <a:t>임 진 섭</a:t>
            </a:r>
          </a:p>
        </p:txBody>
      </p:sp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도형 23"/>
          <p:cNvSpPr>
            <a:spLocks/>
          </p:cNvSpPr>
          <p:nvPr/>
        </p:nvSpPr>
        <p:spPr>
          <a:xfrm>
            <a:off x="107315" y="0"/>
            <a:ext cx="3096895" cy="1125220"/>
          </a:xfrm>
          <a:prstGeom prst="rect">
            <a:avLst/>
          </a:prstGeom>
          <a:solidFill>
            <a:srgbClr val="3B5A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cxnSp>
        <p:nvCxnSpPr>
          <p:cNvPr id="25" name="도형 24"/>
          <p:cNvCxnSpPr/>
          <p:nvPr/>
        </p:nvCxnSpPr>
        <p:spPr>
          <a:xfrm>
            <a:off x="424180" y="541020"/>
            <a:ext cx="2592070" cy="635"/>
          </a:xfrm>
          <a:prstGeom prst="line">
            <a:avLst/>
          </a:prstGeom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25"/>
          <p:cNvCxnSpPr/>
          <p:nvPr/>
        </p:nvCxnSpPr>
        <p:spPr>
          <a:xfrm>
            <a:off x="3275965" y="548640"/>
            <a:ext cx="5328920" cy="635"/>
          </a:xfrm>
          <a:prstGeom prst="line">
            <a:avLst/>
          </a:prstGeom>
          <a:ln w="28575" cap="flat" cmpd="sng">
            <a:solidFill>
              <a:srgbClr val="3B5AA8"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텍스트 상자 26"/>
          <p:cNvSpPr txBox="1">
            <a:spLocks/>
          </p:cNvSpPr>
          <p:nvPr/>
        </p:nvSpPr>
        <p:spPr>
          <a:xfrm>
            <a:off x="323215" y="692785"/>
            <a:ext cx="2880995" cy="2971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7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|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UI/UX </a:t>
            </a:r>
            <a:r>
              <a:rPr lang="ko-KR" altLang="en-US" sz="1700" b="1">
                <a:solidFill>
                  <a:schemeClr val="bg1"/>
                </a:solidFill>
                <a:latin typeface="맑은 고딕" charset="0"/>
                <a:cs typeface="+mj-cs"/>
              </a:rPr>
              <a:t>정의서</a:t>
            </a:r>
            <a:r>
              <a:rPr lang="ko-KR" altLang="en-US" sz="1700" b="1"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 </a:t>
            </a:r>
            <a:r>
              <a:rPr lang="en-US" altLang="ko-KR" sz="1400" b="1"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- </a:t>
            </a:r>
            <a:r>
              <a:rPr lang="ko-KR" altLang="en-US" sz="14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맑은 고딕" charset="0"/>
                <a:cs typeface="+mj-cs"/>
              </a:rPr>
              <a:t>화면</a:t>
            </a:r>
            <a:r>
              <a:rPr lang="ko-KR" altLang="en-US" sz="14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 </a:t>
            </a:r>
            <a:r>
              <a:rPr lang="ko-KR" altLang="en-US" sz="14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맑은 고딕" charset="0"/>
                <a:cs typeface="+mj-cs"/>
              </a:rPr>
              <a:t>설계서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8350" y="78105"/>
            <a:ext cx="678180" cy="39941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76640" y="476885"/>
            <a:ext cx="455295" cy="15938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32" name="도형 31"/>
          <p:cNvSpPr>
            <a:spLocks/>
          </p:cNvSpPr>
          <p:nvPr/>
        </p:nvSpPr>
        <p:spPr>
          <a:xfrm flipV="1">
            <a:off x="-577850" y="-575945"/>
            <a:ext cx="1181735" cy="1167765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한이음 ▶ 프로그램 설계서</a:t>
            </a:r>
          </a:p>
        </p:txBody>
      </p:sp>
      <p:sp>
        <p:nvSpPr>
          <p:cNvPr id="75" name="텍스트 상자 74"/>
          <p:cNvSpPr txBox="1">
            <a:spLocks/>
          </p:cNvSpPr>
          <p:nvPr/>
        </p:nvSpPr>
        <p:spPr bwMode="auto">
          <a:xfrm>
            <a:off x="81280" y="1216025"/>
            <a:ext cx="9208770" cy="3079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0170" tIns="46990" rIns="90170" bIns="46990" numCol="1" anchor="ctr">
            <a:noAutofit/>
          </a:bodyPr>
          <a:lstStyle>
            <a:lvl1pPr marL="179705" indent="-179705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179705" indent="-179705" defTabSz="508000" eaLnBrk="1" hangingPunct="1">
              <a:spcBef>
                <a:spcPts val="350"/>
              </a:spcBef>
              <a:buClr>
                <a:srgbClr val="000000"/>
              </a:buClr>
              <a:buFont typeface="Wingdings"/>
              <a:buChar char="§"/>
            </a:pPr>
            <a:r>
              <a:rPr lang="ko-KR" altLang="en-US" sz="1400">
                <a:solidFill>
                  <a:srgbClr val="000000"/>
                </a:solidFill>
                <a:latin typeface="Trebuchet MS" charset="0"/>
                <a:ea typeface="맑은 고딕" charset="0"/>
              </a:rPr>
              <a:t>자기소개서 작성</a:t>
            </a:r>
            <a:r>
              <a:rPr lang="ko-KR" altLang="ko-KR" sz="1400">
                <a:solidFill>
                  <a:srgbClr val="000000"/>
                </a:solidFill>
                <a:latin typeface="Trebuchet MS" charset="0"/>
                <a:ea typeface="맑은 고딕" charset="0"/>
              </a:rPr>
              <a:t>  &gt;  제목 입력  &gt;  기업 선택  &gt;  직무 분야  &gt;  내용 작성 </a:t>
            </a:r>
            <a:endParaRPr lang="ko-KR" altLang="en-US" sz="1400">
              <a:solidFill>
                <a:srgbClr val="000000"/>
              </a:solidFill>
              <a:latin typeface="Trebuchet MS" charset="0"/>
              <a:ea typeface="맑은 고딕" charset="0"/>
            </a:endParaRPr>
          </a:p>
        </p:txBody>
      </p:sp>
      <p:graphicFrame>
        <p:nvGraphicFramePr>
          <p:cNvPr id="76" name="표 75"/>
          <p:cNvGraphicFramePr>
            <a:graphicFrameLocks noGrp="1"/>
          </p:cNvGraphicFramePr>
          <p:nvPr/>
        </p:nvGraphicFramePr>
        <p:xfrm>
          <a:off x="3367405" y="1935480"/>
          <a:ext cx="4389120" cy="3446780"/>
        </p:xfrm>
        <a:graphic>
          <a:graphicData uri="http://schemas.openxmlformats.org/drawingml/2006/table">
            <a:tbl>
              <a:tblPr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  <a:tableStyleId>{00000000-0000-0000-0000-000000000000}</a:tableStyleId>
              </a:tblPr>
              <a:tblGrid>
                <a:gridCol w="471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0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3045">
                <a:tc>
                  <a:txBody>
                    <a:bodyPr/>
                    <a:lstStyle/>
                    <a:p>
                      <a:pPr marL="0" indent="0" algn="ctr" defTabSz="449580" eaLnBrk="1" fontAlgn="base" latinLnBrk="0" hangingPunct="1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63500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l" defTabSz="449580" eaLnBrk="1" fontAlgn="base" latinLnBrk="0" hangingPunct="1">
                        <a:tabLst>
                          <a:tab pos="84455" algn="l"/>
                          <a:tab pos="998855" algn="l"/>
                          <a:tab pos="1913255" algn="l"/>
                          <a:tab pos="2827655" algn="l"/>
                          <a:tab pos="3742055" algn="l"/>
                          <a:tab pos="4656455" algn="l"/>
                          <a:tab pos="5570855" algn="l"/>
                          <a:tab pos="6485255" algn="l"/>
                          <a:tab pos="7399655" algn="l"/>
                          <a:tab pos="8314055" algn="l"/>
                          <a:tab pos="9228455" algn="l"/>
                          <a:tab pos="10142855" algn="l"/>
                        </a:tabLst>
                      </a:pPr>
                      <a:r>
                        <a:rPr kumimoji="0" lang="ko-KR" altLang="ko-KR" sz="1000" b="1" i="1" strike="noStrike" kern="1200" cap="none">
                          <a:solidFill>
                            <a:schemeClr val="tx1"/>
                          </a:solidFill>
                          <a:latin typeface="Trebuchet MS" charset="0"/>
                          <a:ea typeface="맑은 고딕" charset="0"/>
                        </a:rPr>
                        <a:t>자기소개서 작성</a:t>
                      </a:r>
                      <a:endParaRPr kumimoji="0" lang="ko-KR" altLang="en-US" sz="1000" b="1" i="1" strike="noStrike" kern="1200" cap="none">
                        <a:solidFill>
                          <a:schemeClr val="tx1"/>
                        </a:solidFill>
                        <a:latin typeface="Trebuchet MS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0">
                <a:tc>
                  <a:txBody>
                    <a:bodyPr/>
                    <a:lstStyle/>
                    <a:p>
                      <a:pPr marL="0" indent="0" algn="ctr" defTabSz="449580" eaLnBrk="1" fontAlgn="base" latinLnBrk="0" hangingPunct="1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ko-KR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63500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en-US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제목 작성</a:t>
                      </a: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자기소개서 제목 작성</a:t>
                      </a:r>
                      <a:endParaRPr kumimoji="0" lang="ko-KR" altLang="en-US" sz="8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43815" marB="35560">
                    <a:lnL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4455" algn="ctr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63500" marB="46355">
                    <a:lnL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직무 분야</a:t>
                      </a: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지원하고자 하는 직무 분야 입력</a:t>
                      </a:r>
                      <a:endParaRPr kumimoji="0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43815" marB="35560">
                    <a:lnL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635">
                <a:tc>
                  <a:txBody>
                    <a:bodyPr/>
                    <a:lstStyle/>
                    <a:p>
                      <a:pPr marL="0" indent="0" algn="ctr" defTabSz="449580" eaLnBrk="1" fontAlgn="base" latinLnBrk="0" hangingPunct="1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ko-KR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63500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기업 선택</a:t>
                      </a: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지원하고자 하는 기업 선택</a:t>
                      </a:r>
                      <a:endParaRPr kumimoji="0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1270" indent="0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en-US" sz="8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70C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43815" marB="35560">
                    <a:lnL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4455" algn="ctr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63500" marB="46355">
                    <a:lnL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내용 작성</a:t>
                      </a: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자기소개서 내용 작성</a:t>
                      </a:r>
                      <a:endParaRPr kumimoji="0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43815" marB="35560">
                    <a:lnL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4" name="그림 9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5" y="1520825"/>
            <a:ext cx="2101215" cy="219710"/>
          </a:xfrm>
          <a:prstGeom prst="rect">
            <a:avLst/>
          </a:prstGeom>
          <a:noFill/>
        </p:spPr>
      </p:pic>
      <p:pic>
        <p:nvPicPr>
          <p:cNvPr id="95" name="그림 9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45" y="1753235"/>
            <a:ext cx="1882140" cy="2098675"/>
          </a:xfrm>
          <a:prstGeom prst="rect">
            <a:avLst/>
          </a:prstGeom>
          <a:noFill/>
        </p:spPr>
      </p:pic>
      <p:pic>
        <p:nvPicPr>
          <p:cNvPr id="96" name="그림 9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5" y="3926840"/>
            <a:ext cx="1834515" cy="2519680"/>
          </a:xfrm>
          <a:prstGeom prst="rect">
            <a:avLst/>
          </a:prstGeom>
          <a:noFill/>
        </p:spPr>
      </p:pic>
      <p:sp>
        <p:nvSpPr>
          <p:cNvPr id="97" name="도형 96"/>
          <p:cNvSpPr>
            <a:spLocks/>
          </p:cNvSpPr>
          <p:nvPr/>
        </p:nvSpPr>
        <p:spPr>
          <a:xfrm>
            <a:off x="2332355" y="2480310"/>
            <a:ext cx="172085" cy="172085"/>
          </a:xfrm>
          <a:prstGeom prst="ellipse">
            <a:avLst/>
          </a:prstGeom>
          <a:solidFill>
            <a:srgbClr val="FF1300"/>
          </a:solidFill>
          <a:ln w="0">
            <a:noFill/>
            <a:prstDash/>
          </a:ln>
        </p:spPr>
        <p:txBody>
          <a:bodyPr vert="horz" wrap="none" lIns="0" tIns="0" rIns="0" bIns="0" anchor="ctr">
            <a:noAutofit/>
          </a:bodyPr>
          <a:lstStyle/>
          <a:p>
            <a:pPr marL="0" indent="0" algn="ctr" defTabSz="914400" eaLnBrk="1" latinLnBrk="1" hangingPunct="1">
              <a:buFontTx/>
              <a:buNone/>
            </a:pPr>
            <a:r>
              <a:rPr sz="900" b="1">
                <a:solidFill>
                  <a:srgbClr val="FFFFFF"/>
                </a:solidFill>
                <a:latin typeface="Calibri" charset="0"/>
                <a:ea typeface="Calibri" charset="0"/>
              </a:rPr>
              <a:t>1</a:t>
            </a:r>
            <a:endParaRPr lang="ko-KR" altLang="en-US" sz="900" b="1"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98" name="도형 97"/>
          <p:cNvSpPr>
            <a:spLocks/>
          </p:cNvSpPr>
          <p:nvPr/>
        </p:nvSpPr>
        <p:spPr>
          <a:xfrm>
            <a:off x="2333625" y="2933700"/>
            <a:ext cx="172085" cy="172085"/>
          </a:xfrm>
          <a:prstGeom prst="ellipse">
            <a:avLst/>
          </a:prstGeom>
          <a:solidFill>
            <a:srgbClr val="FF1300"/>
          </a:solidFill>
          <a:ln w="0">
            <a:noFill/>
            <a:prstDash/>
          </a:ln>
        </p:spPr>
        <p:txBody>
          <a:bodyPr vert="horz" wrap="none" lIns="0" tIns="0" rIns="0" bIns="0" anchor="ctr">
            <a:noAutofit/>
          </a:bodyPr>
          <a:lstStyle/>
          <a:p>
            <a:pPr marL="0" indent="0" algn="ctr" defTabSz="914400" eaLnBrk="1" latinLnBrk="1" hangingPunct="1">
              <a:buFontTx/>
              <a:buNone/>
            </a:pPr>
            <a:r>
              <a:rPr sz="900" b="1">
                <a:solidFill>
                  <a:srgbClr val="FFFFFF"/>
                </a:solidFill>
                <a:latin typeface="Calibri" charset="0"/>
                <a:ea typeface="Calibri" charset="0"/>
              </a:rPr>
              <a:t>2</a:t>
            </a:r>
            <a:endParaRPr lang="ko-KR" altLang="en-US" sz="900" b="1"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99" name="도형 98"/>
          <p:cNvSpPr>
            <a:spLocks/>
          </p:cNvSpPr>
          <p:nvPr/>
        </p:nvSpPr>
        <p:spPr>
          <a:xfrm>
            <a:off x="2333625" y="3641725"/>
            <a:ext cx="172085" cy="172085"/>
          </a:xfrm>
          <a:prstGeom prst="ellipse">
            <a:avLst/>
          </a:prstGeom>
          <a:solidFill>
            <a:srgbClr val="FF1300"/>
          </a:solidFill>
          <a:ln w="0">
            <a:noFill/>
            <a:prstDash/>
          </a:ln>
        </p:spPr>
        <p:txBody>
          <a:bodyPr vert="horz" wrap="none" lIns="0" tIns="0" rIns="0" bIns="0" anchor="ctr">
            <a:noAutofit/>
          </a:bodyPr>
          <a:lstStyle/>
          <a:p>
            <a:pPr marL="0" indent="0" algn="ctr" defTabSz="914400" eaLnBrk="1" latinLnBrk="1" hangingPunct="1">
              <a:buFontTx/>
              <a:buNone/>
            </a:pPr>
            <a:r>
              <a:rPr sz="900" b="1">
                <a:solidFill>
                  <a:srgbClr val="FFFFFF"/>
                </a:solidFill>
                <a:latin typeface="Calibri" charset="0"/>
                <a:ea typeface="Calibri" charset="0"/>
              </a:rPr>
              <a:t>3</a:t>
            </a:r>
            <a:endParaRPr lang="ko-KR" altLang="en-US" sz="900" b="1"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100" name="도형 99"/>
          <p:cNvSpPr>
            <a:spLocks/>
          </p:cNvSpPr>
          <p:nvPr/>
        </p:nvSpPr>
        <p:spPr>
          <a:xfrm>
            <a:off x="2333625" y="4222750"/>
            <a:ext cx="172085" cy="172085"/>
          </a:xfrm>
          <a:prstGeom prst="ellipse">
            <a:avLst/>
          </a:prstGeom>
          <a:solidFill>
            <a:srgbClr val="FF1300"/>
          </a:solidFill>
          <a:ln w="0">
            <a:noFill/>
            <a:prstDash/>
          </a:ln>
        </p:spPr>
        <p:txBody>
          <a:bodyPr vert="horz" wrap="none" lIns="0" tIns="0" rIns="0" bIns="0" anchor="ctr">
            <a:noAutofit/>
          </a:bodyPr>
          <a:lstStyle/>
          <a:p>
            <a:pPr marL="0" indent="0" algn="ctr" defTabSz="914400" eaLnBrk="1" latinLnBrk="1" hangingPunct="1">
              <a:buFontTx/>
              <a:buNone/>
            </a:pPr>
            <a:r>
              <a:rPr sz="900" b="1">
                <a:solidFill>
                  <a:srgbClr val="FFFFFF"/>
                </a:solidFill>
                <a:latin typeface="Calibri" charset="0"/>
                <a:ea typeface="Calibri" charset="0"/>
              </a:rPr>
              <a:t>4</a:t>
            </a:r>
            <a:endParaRPr lang="ko-KR" altLang="en-US" sz="900" b="1"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도형 23"/>
          <p:cNvSpPr>
            <a:spLocks/>
          </p:cNvSpPr>
          <p:nvPr/>
        </p:nvSpPr>
        <p:spPr>
          <a:xfrm>
            <a:off x="107315" y="0"/>
            <a:ext cx="3096895" cy="1125220"/>
          </a:xfrm>
          <a:prstGeom prst="rect">
            <a:avLst/>
          </a:prstGeom>
          <a:solidFill>
            <a:srgbClr val="3B5A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cxnSp>
        <p:nvCxnSpPr>
          <p:cNvPr id="25" name="도형 24"/>
          <p:cNvCxnSpPr/>
          <p:nvPr/>
        </p:nvCxnSpPr>
        <p:spPr>
          <a:xfrm>
            <a:off x="424180" y="541020"/>
            <a:ext cx="2592070" cy="635"/>
          </a:xfrm>
          <a:prstGeom prst="line">
            <a:avLst/>
          </a:prstGeom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25"/>
          <p:cNvCxnSpPr/>
          <p:nvPr/>
        </p:nvCxnSpPr>
        <p:spPr>
          <a:xfrm>
            <a:off x="3275965" y="548640"/>
            <a:ext cx="5328920" cy="635"/>
          </a:xfrm>
          <a:prstGeom prst="line">
            <a:avLst/>
          </a:prstGeom>
          <a:ln w="28575" cap="flat" cmpd="sng">
            <a:solidFill>
              <a:srgbClr val="3B5AA8"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텍스트 상자 26"/>
          <p:cNvSpPr txBox="1">
            <a:spLocks/>
          </p:cNvSpPr>
          <p:nvPr/>
        </p:nvSpPr>
        <p:spPr>
          <a:xfrm>
            <a:off x="323215" y="692785"/>
            <a:ext cx="2880995" cy="2971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7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|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UI/UX </a:t>
            </a:r>
            <a:r>
              <a:rPr lang="ko-KR" altLang="en-US" sz="1700" b="1">
                <a:solidFill>
                  <a:schemeClr val="bg1"/>
                </a:solidFill>
                <a:latin typeface="맑은 고딕" charset="0"/>
                <a:cs typeface="+mj-cs"/>
              </a:rPr>
              <a:t>정의서</a:t>
            </a:r>
            <a:r>
              <a:rPr lang="ko-KR" altLang="en-US" sz="1700" b="1"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 </a:t>
            </a:r>
            <a:r>
              <a:rPr lang="en-US" altLang="ko-KR" sz="1400" b="1"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- </a:t>
            </a:r>
            <a:r>
              <a:rPr lang="ko-KR" altLang="en-US" sz="14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맑은 고딕" charset="0"/>
                <a:cs typeface="+mj-cs"/>
              </a:rPr>
              <a:t>화면</a:t>
            </a:r>
            <a:r>
              <a:rPr lang="ko-KR" altLang="en-US" sz="14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 </a:t>
            </a:r>
            <a:r>
              <a:rPr lang="ko-KR" altLang="en-US" sz="14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맑은 고딕" charset="0"/>
                <a:cs typeface="+mj-cs"/>
              </a:rPr>
              <a:t>설계서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8350" y="78105"/>
            <a:ext cx="678180" cy="39941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76640" y="476885"/>
            <a:ext cx="455295" cy="15938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32" name="도형 31"/>
          <p:cNvSpPr>
            <a:spLocks/>
          </p:cNvSpPr>
          <p:nvPr/>
        </p:nvSpPr>
        <p:spPr>
          <a:xfrm flipV="1">
            <a:off x="-577850" y="-575945"/>
            <a:ext cx="1181735" cy="1167765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한이음 ▶ 프로그램 설계서</a:t>
            </a:r>
          </a:p>
        </p:txBody>
      </p:sp>
      <p:sp>
        <p:nvSpPr>
          <p:cNvPr id="75" name="텍스트 상자 74"/>
          <p:cNvSpPr txBox="1">
            <a:spLocks/>
          </p:cNvSpPr>
          <p:nvPr/>
        </p:nvSpPr>
        <p:spPr bwMode="auto">
          <a:xfrm>
            <a:off x="81280" y="1216025"/>
            <a:ext cx="9208770" cy="3079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0170" tIns="46990" rIns="90170" bIns="46990" numCol="1" anchor="ctr">
            <a:noAutofit/>
          </a:bodyPr>
          <a:lstStyle>
            <a:lvl1pPr marL="179705" indent="-179705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179705" indent="-179705" defTabSz="508000" eaLnBrk="1" hangingPunct="1">
              <a:spcBef>
                <a:spcPts val="350"/>
              </a:spcBef>
              <a:buClr>
                <a:srgbClr val="000000"/>
              </a:buClr>
              <a:buFont typeface="Wingdings"/>
              <a:buChar char="§"/>
            </a:pPr>
            <a:r>
              <a:rPr lang="ko-KR" altLang="en-US" sz="1400">
                <a:solidFill>
                  <a:srgbClr val="000000"/>
                </a:solidFill>
                <a:latin typeface="Trebuchet MS" charset="0"/>
                <a:ea typeface="맑은 고딕" charset="0"/>
              </a:rPr>
              <a:t>자기소개서 저장</a:t>
            </a:r>
            <a:r>
              <a:rPr lang="ko-KR" altLang="ko-KR" sz="1400">
                <a:solidFill>
                  <a:srgbClr val="000000"/>
                </a:solidFill>
                <a:latin typeface="Trebuchet MS" charset="0"/>
                <a:ea typeface="맑은 고딕" charset="0"/>
              </a:rPr>
              <a:t>  :  1. 자기소개서 보기  2. 자기소개서 목록  3. 분석결과 확인하기  4. Home</a:t>
            </a:r>
            <a:endParaRPr lang="ko-KR" altLang="en-US" sz="1400">
              <a:solidFill>
                <a:srgbClr val="000000"/>
              </a:solidFill>
              <a:latin typeface="Trebuchet MS" charset="0"/>
              <a:ea typeface="맑은 고딕" charset="0"/>
            </a:endParaRPr>
          </a:p>
        </p:txBody>
      </p:sp>
      <p:graphicFrame>
        <p:nvGraphicFramePr>
          <p:cNvPr id="76" name="표 75"/>
          <p:cNvGraphicFramePr>
            <a:graphicFrameLocks noGrp="1"/>
          </p:cNvGraphicFramePr>
          <p:nvPr/>
        </p:nvGraphicFramePr>
        <p:xfrm>
          <a:off x="4224655" y="1971040"/>
          <a:ext cx="4389120" cy="3446780"/>
        </p:xfrm>
        <a:graphic>
          <a:graphicData uri="http://schemas.openxmlformats.org/drawingml/2006/table">
            <a:tbl>
              <a:tblPr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  <a:tableStyleId>{00000000-0000-0000-0000-000000000000}</a:tableStyleId>
              </a:tblPr>
              <a:tblGrid>
                <a:gridCol w="471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0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3045">
                <a:tc>
                  <a:txBody>
                    <a:bodyPr/>
                    <a:lstStyle/>
                    <a:p>
                      <a:pPr marL="0" indent="0" algn="ctr" defTabSz="449580" eaLnBrk="1" fontAlgn="base" latinLnBrk="0" hangingPunct="1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63500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l" defTabSz="449580" eaLnBrk="1" fontAlgn="base" latinLnBrk="0" hangingPunct="1">
                        <a:tabLst>
                          <a:tab pos="84455" algn="l"/>
                          <a:tab pos="998855" algn="l"/>
                          <a:tab pos="1913255" algn="l"/>
                          <a:tab pos="2827655" algn="l"/>
                          <a:tab pos="3742055" algn="l"/>
                          <a:tab pos="4656455" algn="l"/>
                          <a:tab pos="5570855" algn="l"/>
                          <a:tab pos="6485255" algn="l"/>
                          <a:tab pos="7399655" algn="l"/>
                          <a:tab pos="8314055" algn="l"/>
                          <a:tab pos="9228455" algn="l"/>
                          <a:tab pos="10142855" algn="l"/>
                        </a:tabLst>
                      </a:pPr>
                      <a:r>
                        <a:rPr kumimoji="0" lang="ko-KR" altLang="ko-KR" sz="1000" b="1" i="1" strike="noStrike" kern="1200" cap="none">
                          <a:solidFill>
                            <a:schemeClr val="tx1"/>
                          </a:solidFill>
                          <a:latin typeface="Trebuchet MS" charset="0"/>
                          <a:ea typeface="맑은 고딕" charset="0"/>
                        </a:rPr>
                        <a:t>자기소개서 저장</a:t>
                      </a:r>
                      <a:endParaRPr kumimoji="0" lang="ko-KR" altLang="en-US" sz="1000" b="1" i="1" strike="noStrike" kern="1200" cap="none">
                        <a:solidFill>
                          <a:schemeClr val="tx1"/>
                        </a:solidFill>
                        <a:latin typeface="Trebuchet MS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0">
                <a:tc>
                  <a:txBody>
                    <a:bodyPr/>
                    <a:lstStyle/>
                    <a:p>
                      <a:pPr marL="0" indent="0" algn="ctr" defTabSz="449580" eaLnBrk="1" fontAlgn="base" latinLnBrk="0" hangingPunct="1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ko-KR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63500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en-US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자기소개서 보기</a:t>
                      </a: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사용자가 직전에 작성한 자기소개서를 볼 수 있는 페이지</a:t>
                      </a:r>
                      <a:endParaRPr kumimoji="0" lang="ko-KR" altLang="en-US" sz="8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43815" marB="35560">
                    <a:lnL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4455" algn="ctr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63500" marB="46355">
                    <a:lnL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분석결과 확인하기</a:t>
                      </a: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자기소개서 분석결과를</a:t>
                      </a:r>
                      <a:endParaRPr kumimoji="0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  확인할 수 있는 페이지</a:t>
                      </a:r>
                      <a:endParaRPr kumimoji="0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43815" marB="35560">
                    <a:lnL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635">
                <a:tc>
                  <a:txBody>
                    <a:bodyPr/>
                    <a:lstStyle/>
                    <a:p>
                      <a:pPr marL="0" indent="0" algn="ctr" defTabSz="449580" eaLnBrk="1" fontAlgn="base" latinLnBrk="0" hangingPunct="1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ko-KR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63500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자기소개서 목록</a:t>
                      </a: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사용자가 작성한 자기소개서들의 목록을 볼 수 있는 페이지</a:t>
                      </a:r>
                      <a:endParaRPr kumimoji="0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1270" indent="0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en-US" sz="8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70C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43815" marB="35560">
                    <a:lnL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4455" algn="ctr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63500" marB="46355">
                    <a:lnL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HOME</a:t>
                      </a: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메인화면으로 이동</a:t>
                      </a:r>
                      <a:endParaRPr kumimoji="0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43815" marB="35560">
                    <a:lnL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1" name="그림 10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" y="1858010"/>
            <a:ext cx="2875280" cy="3793490"/>
          </a:xfrm>
          <a:prstGeom prst="rect">
            <a:avLst/>
          </a:prstGeom>
          <a:noFill/>
        </p:spPr>
      </p:pic>
      <p:sp>
        <p:nvSpPr>
          <p:cNvPr id="97" name="도형 96"/>
          <p:cNvSpPr>
            <a:spLocks/>
          </p:cNvSpPr>
          <p:nvPr/>
        </p:nvSpPr>
        <p:spPr>
          <a:xfrm>
            <a:off x="1010920" y="3385185"/>
            <a:ext cx="172085" cy="172085"/>
          </a:xfrm>
          <a:prstGeom prst="ellipse">
            <a:avLst/>
          </a:prstGeom>
          <a:solidFill>
            <a:srgbClr val="FF1300"/>
          </a:solidFill>
          <a:ln w="0">
            <a:noFill/>
            <a:prstDash/>
          </a:ln>
        </p:spPr>
        <p:txBody>
          <a:bodyPr vert="horz" wrap="none" lIns="0" tIns="0" rIns="0" bIns="0" anchor="ctr">
            <a:noAutofit/>
          </a:bodyPr>
          <a:lstStyle/>
          <a:p>
            <a:pPr marL="0" indent="0" algn="ctr" defTabSz="914400" eaLnBrk="1" latinLnBrk="1" hangingPunct="1">
              <a:buFontTx/>
              <a:buNone/>
            </a:pPr>
            <a:r>
              <a:rPr sz="900" b="1">
                <a:solidFill>
                  <a:srgbClr val="FFFFFF"/>
                </a:solidFill>
                <a:latin typeface="Calibri" charset="0"/>
                <a:ea typeface="Calibri" charset="0"/>
              </a:rPr>
              <a:t>1</a:t>
            </a:r>
            <a:endParaRPr lang="ko-KR" altLang="en-US" sz="900" b="1"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98" name="도형 97"/>
          <p:cNvSpPr>
            <a:spLocks/>
          </p:cNvSpPr>
          <p:nvPr/>
        </p:nvSpPr>
        <p:spPr>
          <a:xfrm>
            <a:off x="2393315" y="3385820"/>
            <a:ext cx="172085" cy="172085"/>
          </a:xfrm>
          <a:prstGeom prst="ellipse">
            <a:avLst/>
          </a:prstGeom>
          <a:solidFill>
            <a:srgbClr val="FF1300"/>
          </a:solidFill>
          <a:ln w="0">
            <a:noFill/>
            <a:prstDash/>
          </a:ln>
        </p:spPr>
        <p:txBody>
          <a:bodyPr vert="horz" wrap="none" lIns="0" tIns="0" rIns="0" bIns="0" anchor="ctr">
            <a:noAutofit/>
          </a:bodyPr>
          <a:lstStyle/>
          <a:p>
            <a:pPr marL="0" indent="0" algn="ctr" defTabSz="914400" eaLnBrk="1" latinLnBrk="1" hangingPunct="1">
              <a:buFontTx/>
              <a:buNone/>
            </a:pPr>
            <a:r>
              <a:rPr sz="900" b="1">
                <a:solidFill>
                  <a:srgbClr val="FFFFFF"/>
                </a:solidFill>
                <a:latin typeface="Calibri" charset="0"/>
                <a:ea typeface="Calibri" charset="0"/>
              </a:rPr>
              <a:t>2</a:t>
            </a:r>
            <a:endParaRPr lang="ko-KR" altLang="en-US" sz="900" b="1"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99" name="도형 98"/>
          <p:cNvSpPr>
            <a:spLocks/>
          </p:cNvSpPr>
          <p:nvPr/>
        </p:nvSpPr>
        <p:spPr>
          <a:xfrm>
            <a:off x="2393315" y="4216400"/>
            <a:ext cx="172085" cy="172085"/>
          </a:xfrm>
          <a:prstGeom prst="ellipse">
            <a:avLst/>
          </a:prstGeom>
          <a:solidFill>
            <a:srgbClr val="FF1300"/>
          </a:solidFill>
          <a:ln w="0">
            <a:noFill/>
            <a:prstDash/>
          </a:ln>
        </p:spPr>
        <p:txBody>
          <a:bodyPr vert="horz" wrap="none" lIns="0" tIns="0" rIns="0" bIns="0" anchor="ctr">
            <a:noAutofit/>
          </a:bodyPr>
          <a:lstStyle/>
          <a:p>
            <a:pPr marL="0" indent="0" algn="ctr" defTabSz="914400" eaLnBrk="1" latinLnBrk="1" hangingPunct="1">
              <a:buFontTx/>
              <a:buNone/>
            </a:pPr>
            <a:r>
              <a:rPr sz="900" b="1">
                <a:solidFill>
                  <a:srgbClr val="FFFFFF"/>
                </a:solidFill>
                <a:latin typeface="Calibri" charset="0"/>
                <a:ea typeface="Calibri" charset="0"/>
              </a:rPr>
              <a:t>3</a:t>
            </a:r>
            <a:endParaRPr lang="ko-KR" altLang="en-US" sz="900" b="1"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100" name="도형 99"/>
          <p:cNvSpPr>
            <a:spLocks/>
          </p:cNvSpPr>
          <p:nvPr/>
        </p:nvSpPr>
        <p:spPr>
          <a:xfrm>
            <a:off x="2301875" y="4921250"/>
            <a:ext cx="172085" cy="172085"/>
          </a:xfrm>
          <a:prstGeom prst="ellipse">
            <a:avLst/>
          </a:prstGeom>
          <a:solidFill>
            <a:srgbClr val="FF1300"/>
          </a:solidFill>
          <a:ln w="0">
            <a:noFill/>
            <a:prstDash/>
          </a:ln>
        </p:spPr>
        <p:txBody>
          <a:bodyPr vert="horz" wrap="none" lIns="0" tIns="0" rIns="0" bIns="0" anchor="ctr">
            <a:noAutofit/>
          </a:bodyPr>
          <a:lstStyle/>
          <a:p>
            <a:pPr marL="0" indent="0" algn="ctr" defTabSz="914400" eaLnBrk="1" latinLnBrk="1" hangingPunct="1">
              <a:buFontTx/>
              <a:buNone/>
            </a:pPr>
            <a:r>
              <a:rPr sz="900" b="1">
                <a:solidFill>
                  <a:srgbClr val="FFFFFF"/>
                </a:solidFill>
                <a:latin typeface="Calibri" charset="0"/>
                <a:ea typeface="Calibri" charset="0"/>
              </a:rPr>
              <a:t>4</a:t>
            </a:r>
            <a:endParaRPr lang="ko-KR" altLang="en-US" sz="900" b="1"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도형 23"/>
          <p:cNvSpPr>
            <a:spLocks/>
          </p:cNvSpPr>
          <p:nvPr/>
        </p:nvSpPr>
        <p:spPr>
          <a:xfrm>
            <a:off x="107315" y="0"/>
            <a:ext cx="3096895" cy="1125220"/>
          </a:xfrm>
          <a:prstGeom prst="rect">
            <a:avLst/>
          </a:prstGeom>
          <a:solidFill>
            <a:srgbClr val="3B5A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cxnSp>
        <p:nvCxnSpPr>
          <p:cNvPr id="25" name="도형 24"/>
          <p:cNvCxnSpPr/>
          <p:nvPr/>
        </p:nvCxnSpPr>
        <p:spPr>
          <a:xfrm>
            <a:off x="424180" y="541020"/>
            <a:ext cx="2592070" cy="635"/>
          </a:xfrm>
          <a:prstGeom prst="line">
            <a:avLst/>
          </a:prstGeom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25"/>
          <p:cNvCxnSpPr/>
          <p:nvPr/>
        </p:nvCxnSpPr>
        <p:spPr>
          <a:xfrm>
            <a:off x="3275965" y="548640"/>
            <a:ext cx="5328920" cy="635"/>
          </a:xfrm>
          <a:prstGeom prst="line">
            <a:avLst/>
          </a:prstGeom>
          <a:ln w="28575" cap="flat" cmpd="sng">
            <a:solidFill>
              <a:srgbClr val="3B5AA8"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텍스트 상자 26"/>
          <p:cNvSpPr txBox="1">
            <a:spLocks/>
          </p:cNvSpPr>
          <p:nvPr/>
        </p:nvSpPr>
        <p:spPr>
          <a:xfrm>
            <a:off x="323215" y="692785"/>
            <a:ext cx="2880995" cy="2971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7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|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UI/UX </a:t>
            </a:r>
            <a:r>
              <a:rPr lang="ko-KR" altLang="en-US" sz="1700" b="1">
                <a:solidFill>
                  <a:schemeClr val="bg1"/>
                </a:solidFill>
                <a:latin typeface="맑은 고딕" charset="0"/>
                <a:cs typeface="+mj-cs"/>
              </a:rPr>
              <a:t>정의서</a:t>
            </a:r>
            <a:r>
              <a:rPr lang="ko-KR" altLang="en-US" sz="1700" b="1"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 </a:t>
            </a:r>
            <a:r>
              <a:rPr lang="en-US" altLang="ko-KR" sz="1400" b="1"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- </a:t>
            </a:r>
            <a:r>
              <a:rPr lang="ko-KR" altLang="en-US" sz="14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맑은 고딕" charset="0"/>
                <a:cs typeface="+mj-cs"/>
              </a:rPr>
              <a:t>화면</a:t>
            </a:r>
            <a:r>
              <a:rPr lang="ko-KR" altLang="en-US" sz="14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 </a:t>
            </a:r>
            <a:r>
              <a:rPr lang="ko-KR" altLang="en-US" sz="14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맑은 고딕" charset="0"/>
                <a:cs typeface="+mj-cs"/>
              </a:rPr>
              <a:t>설계서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8350" y="78105"/>
            <a:ext cx="678180" cy="39941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76640" y="476885"/>
            <a:ext cx="455295" cy="15938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32" name="도형 31"/>
          <p:cNvSpPr>
            <a:spLocks/>
          </p:cNvSpPr>
          <p:nvPr/>
        </p:nvSpPr>
        <p:spPr>
          <a:xfrm flipV="1">
            <a:off x="-577850" y="-575945"/>
            <a:ext cx="1181735" cy="1167765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한이음 ▶ 프로그램 설계서</a:t>
            </a:r>
          </a:p>
        </p:txBody>
      </p:sp>
      <p:sp>
        <p:nvSpPr>
          <p:cNvPr id="75" name="텍스트 상자 74"/>
          <p:cNvSpPr txBox="1">
            <a:spLocks/>
          </p:cNvSpPr>
          <p:nvPr/>
        </p:nvSpPr>
        <p:spPr bwMode="auto">
          <a:xfrm>
            <a:off x="81280" y="1216025"/>
            <a:ext cx="9208770" cy="3079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0170" tIns="46990" rIns="90170" bIns="46990" numCol="1" anchor="ctr">
            <a:noAutofit/>
          </a:bodyPr>
          <a:lstStyle>
            <a:lvl1pPr marL="179705" indent="-179705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179705" indent="-179705" defTabSz="508000" eaLnBrk="1" hangingPunct="1">
              <a:spcBef>
                <a:spcPts val="350"/>
              </a:spcBef>
              <a:buClr>
                <a:srgbClr val="000000"/>
              </a:buClr>
              <a:buFont typeface="Wingdings"/>
              <a:buChar char="§"/>
            </a:pPr>
            <a:r>
              <a:rPr lang="ko-KR" altLang="en-US" sz="1400">
                <a:solidFill>
                  <a:srgbClr val="000000"/>
                </a:solidFill>
                <a:latin typeface="Trebuchet MS" charset="0"/>
                <a:ea typeface="맑은 고딕" charset="0"/>
              </a:rPr>
              <a:t>자기소개서 저장</a:t>
            </a:r>
            <a:r>
              <a:rPr lang="ko-KR" altLang="ko-KR" sz="1400">
                <a:solidFill>
                  <a:srgbClr val="000000"/>
                </a:solidFill>
                <a:latin typeface="Trebuchet MS" charset="0"/>
                <a:ea typeface="맑은 고딕" charset="0"/>
              </a:rPr>
              <a:t>  :  1. 자기소개서 보기  2. 자기소개서 목록  3. 분석결과 확인하기  4. Home</a:t>
            </a:r>
            <a:endParaRPr lang="ko-KR" altLang="en-US" sz="1400">
              <a:solidFill>
                <a:srgbClr val="000000"/>
              </a:solidFill>
              <a:latin typeface="Trebuchet MS" charset="0"/>
              <a:ea typeface="맑은 고딕" charset="0"/>
            </a:endParaRPr>
          </a:p>
        </p:txBody>
      </p:sp>
      <p:graphicFrame>
        <p:nvGraphicFramePr>
          <p:cNvPr id="76" name="표 75"/>
          <p:cNvGraphicFramePr>
            <a:graphicFrameLocks noGrp="1"/>
          </p:cNvGraphicFramePr>
          <p:nvPr/>
        </p:nvGraphicFramePr>
        <p:xfrm>
          <a:off x="975360" y="4919980"/>
          <a:ext cx="7012940" cy="1447800"/>
        </p:xfrm>
        <a:graphic>
          <a:graphicData uri="http://schemas.openxmlformats.org/drawingml/2006/table">
            <a:tbl>
              <a:tblPr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  <a:tableStyleId>{00000000-0000-0000-0000-000000000000}</a:tableStyleId>
              </a:tblPr>
              <a:tblGrid>
                <a:gridCol w="75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1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6220">
                <a:tc>
                  <a:txBody>
                    <a:bodyPr/>
                    <a:lstStyle/>
                    <a:p>
                      <a:pPr marL="0" indent="0" algn="ctr" defTabSz="449580" eaLnBrk="1" fontAlgn="base" latinLnBrk="0" hangingPunct="1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63500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l" defTabSz="449580" eaLnBrk="1" fontAlgn="base" latinLnBrk="0" hangingPunct="1">
                        <a:tabLst>
                          <a:tab pos="84455" algn="l"/>
                          <a:tab pos="998855" algn="l"/>
                          <a:tab pos="1913255" algn="l"/>
                          <a:tab pos="2827655" algn="l"/>
                          <a:tab pos="3742055" algn="l"/>
                          <a:tab pos="4656455" algn="l"/>
                          <a:tab pos="5570855" algn="l"/>
                          <a:tab pos="6485255" algn="l"/>
                          <a:tab pos="7399655" algn="l"/>
                          <a:tab pos="8314055" algn="l"/>
                          <a:tab pos="9228455" algn="l"/>
                          <a:tab pos="10142855" algn="l"/>
                        </a:tabLst>
                      </a:pPr>
                      <a:r>
                        <a:rPr kumimoji="0" lang="ko-KR" altLang="ko-KR" sz="1000" b="1" i="1" strike="noStrike" kern="1200" cap="none">
                          <a:solidFill>
                            <a:schemeClr val="tx1"/>
                          </a:solidFill>
                          <a:latin typeface="Trebuchet MS" charset="0"/>
                          <a:ea typeface="맑은 고딕" charset="0"/>
                        </a:rPr>
                        <a:t>자기소개서 분석 결과</a:t>
                      </a:r>
                      <a:endParaRPr kumimoji="0" lang="ko-KR" altLang="en-US" sz="1000" b="1" i="1" strike="noStrike" kern="1200" cap="none">
                        <a:solidFill>
                          <a:schemeClr val="tx1"/>
                        </a:solidFill>
                        <a:latin typeface="Trebuchet MS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135">
                <a:tc>
                  <a:txBody>
                    <a:bodyPr/>
                    <a:lstStyle/>
                    <a:p>
                      <a:pPr marL="0" indent="0" algn="ctr" defTabSz="449580" eaLnBrk="1" fontAlgn="base" latinLnBrk="0" hangingPunct="1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ko-KR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63500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en-US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맞춤법 검사</a:t>
                      </a: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자기소개서의 맞춤법 검사 결과를 보여줌</a:t>
                      </a:r>
                      <a:endParaRPr kumimoji="0" lang="ko-KR" altLang="en-US" sz="8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43815" marB="35560">
                    <a:lnL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4455" algn="ctr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63500" marB="46355">
                    <a:lnL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적합률</a:t>
                      </a: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자기소개서가 얼마나 적합한지를 퍼센트(%)로 나타냄</a:t>
                      </a:r>
                      <a:endParaRPr kumimoji="0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43815" marB="35560">
                    <a:lnL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0" indent="0" algn="ctr" defTabSz="449580" eaLnBrk="1" fontAlgn="base" latinLnBrk="0" hangingPunct="1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ko-KR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63500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표절률</a:t>
                      </a: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자기소개서의 표절률을 퍼센트(%)로 나타냄</a:t>
                      </a:r>
                      <a:endParaRPr kumimoji="0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1270" indent="0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en-US" sz="8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70C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43815" marB="35560">
                    <a:lnL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4455" algn="ctr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63500" marB="46355">
                    <a:lnL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첨삭 결과</a:t>
                      </a: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자기소개서 첨삭 결과를 보여줌</a:t>
                      </a:r>
                      <a:endParaRPr kumimoji="0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43815" marB="35560">
                    <a:lnL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8" name="도형 97"/>
          <p:cNvSpPr>
            <a:spLocks/>
          </p:cNvSpPr>
          <p:nvPr/>
        </p:nvSpPr>
        <p:spPr>
          <a:xfrm>
            <a:off x="4748530" y="3697605"/>
            <a:ext cx="172085" cy="172085"/>
          </a:xfrm>
          <a:prstGeom prst="ellipse">
            <a:avLst/>
          </a:prstGeom>
          <a:solidFill>
            <a:srgbClr val="FF1300"/>
          </a:solidFill>
          <a:ln w="0">
            <a:noFill/>
            <a:prstDash/>
          </a:ln>
        </p:spPr>
        <p:txBody>
          <a:bodyPr vert="horz" wrap="none" lIns="0" tIns="0" rIns="0" bIns="0" anchor="ctr">
            <a:noAutofit/>
          </a:bodyPr>
          <a:lstStyle/>
          <a:p>
            <a:pPr marL="0" indent="0" algn="ctr" defTabSz="914400" eaLnBrk="1" latinLnBrk="1" hangingPunct="1">
              <a:buFontTx/>
              <a:buNone/>
            </a:pPr>
            <a:r>
              <a:rPr sz="900" b="1">
                <a:solidFill>
                  <a:srgbClr val="FFFFFF"/>
                </a:solidFill>
                <a:latin typeface="Calibri" charset="0"/>
                <a:ea typeface="Calibri" charset="0"/>
              </a:rPr>
              <a:t>2</a:t>
            </a:r>
            <a:endParaRPr lang="ko-KR" altLang="en-US" sz="900" b="1"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99" name="도형 98"/>
          <p:cNvSpPr>
            <a:spLocks/>
          </p:cNvSpPr>
          <p:nvPr/>
        </p:nvSpPr>
        <p:spPr>
          <a:xfrm>
            <a:off x="4755515" y="3956685"/>
            <a:ext cx="172085" cy="172085"/>
          </a:xfrm>
          <a:prstGeom prst="ellipse">
            <a:avLst/>
          </a:prstGeom>
          <a:solidFill>
            <a:srgbClr val="FF1300"/>
          </a:solidFill>
          <a:ln w="0">
            <a:noFill/>
            <a:prstDash/>
          </a:ln>
        </p:spPr>
        <p:txBody>
          <a:bodyPr vert="horz" wrap="none" lIns="0" tIns="0" rIns="0" bIns="0" anchor="ctr">
            <a:noAutofit/>
          </a:bodyPr>
          <a:lstStyle/>
          <a:p>
            <a:pPr marL="0" indent="0" algn="ctr" defTabSz="914400" eaLnBrk="1" latinLnBrk="1" hangingPunct="1">
              <a:buFontTx/>
              <a:buNone/>
            </a:pPr>
            <a:r>
              <a:rPr sz="900" b="1">
                <a:solidFill>
                  <a:srgbClr val="FFFFFF"/>
                </a:solidFill>
                <a:latin typeface="Calibri" charset="0"/>
                <a:ea typeface="Calibri" charset="0"/>
              </a:rPr>
              <a:t>3</a:t>
            </a:r>
            <a:endParaRPr lang="ko-KR" altLang="en-US" sz="900" b="1"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100" name="도형 99"/>
          <p:cNvSpPr>
            <a:spLocks/>
          </p:cNvSpPr>
          <p:nvPr/>
        </p:nvSpPr>
        <p:spPr>
          <a:xfrm>
            <a:off x="4749800" y="4244975"/>
            <a:ext cx="172085" cy="172085"/>
          </a:xfrm>
          <a:prstGeom prst="ellipse">
            <a:avLst/>
          </a:prstGeom>
          <a:solidFill>
            <a:srgbClr val="FF1300"/>
          </a:solidFill>
          <a:ln w="0">
            <a:noFill/>
            <a:prstDash/>
          </a:ln>
        </p:spPr>
        <p:txBody>
          <a:bodyPr vert="horz" wrap="none" lIns="0" tIns="0" rIns="0" bIns="0" anchor="ctr">
            <a:noAutofit/>
          </a:bodyPr>
          <a:lstStyle/>
          <a:p>
            <a:pPr marL="0" indent="0" algn="ctr" defTabSz="914400" eaLnBrk="1" latinLnBrk="1" hangingPunct="1">
              <a:buFontTx/>
              <a:buNone/>
            </a:pPr>
            <a:r>
              <a:rPr sz="900" b="1">
                <a:solidFill>
                  <a:srgbClr val="FFFFFF"/>
                </a:solidFill>
                <a:latin typeface="Calibri" charset="0"/>
                <a:ea typeface="Calibri" charset="0"/>
              </a:rPr>
              <a:t>4</a:t>
            </a:r>
            <a:endParaRPr lang="ko-KR" altLang="en-US" sz="900" b="1"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pic>
        <p:nvPicPr>
          <p:cNvPr id="101" name="그림 10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75" y="1590675"/>
            <a:ext cx="3231515" cy="3267075"/>
          </a:xfrm>
          <a:prstGeom prst="rect">
            <a:avLst/>
          </a:prstGeom>
          <a:noFill/>
        </p:spPr>
      </p:pic>
      <p:pic>
        <p:nvPicPr>
          <p:cNvPr id="102" name="그림 10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735" y="1861820"/>
            <a:ext cx="3427730" cy="2932430"/>
          </a:xfrm>
          <a:prstGeom prst="rect">
            <a:avLst/>
          </a:prstGeom>
          <a:noFill/>
        </p:spPr>
      </p:pic>
      <p:sp>
        <p:nvSpPr>
          <p:cNvPr id="97" name="도형 96"/>
          <p:cNvSpPr>
            <a:spLocks/>
          </p:cNvSpPr>
          <p:nvPr/>
        </p:nvSpPr>
        <p:spPr>
          <a:xfrm>
            <a:off x="4754880" y="1889760"/>
            <a:ext cx="172085" cy="172085"/>
          </a:xfrm>
          <a:prstGeom prst="ellipse">
            <a:avLst/>
          </a:prstGeom>
          <a:solidFill>
            <a:srgbClr val="FF1300"/>
          </a:solidFill>
          <a:ln w="0">
            <a:noFill/>
            <a:prstDash/>
          </a:ln>
        </p:spPr>
        <p:txBody>
          <a:bodyPr vert="horz" wrap="none" lIns="0" tIns="0" rIns="0" bIns="0" anchor="ctr">
            <a:noAutofit/>
          </a:bodyPr>
          <a:lstStyle/>
          <a:p>
            <a:pPr marL="0" indent="0" algn="ctr" defTabSz="914400" eaLnBrk="1" latinLnBrk="1" hangingPunct="1">
              <a:buFontTx/>
              <a:buNone/>
            </a:pPr>
            <a:r>
              <a:rPr sz="900" b="1">
                <a:solidFill>
                  <a:srgbClr val="FFFFFF"/>
                </a:solidFill>
                <a:latin typeface="Calibri" charset="0"/>
                <a:ea typeface="Calibri" charset="0"/>
              </a:rPr>
              <a:t>1</a:t>
            </a:r>
            <a:endParaRPr lang="ko-KR" altLang="en-US" sz="900" b="1"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도형 20"/>
          <p:cNvSpPr>
            <a:spLocks/>
          </p:cNvSpPr>
          <p:nvPr/>
        </p:nvSpPr>
        <p:spPr>
          <a:xfrm>
            <a:off x="107315" y="0"/>
            <a:ext cx="3096895" cy="1125220"/>
          </a:xfrm>
          <a:prstGeom prst="rect">
            <a:avLst/>
          </a:prstGeom>
          <a:solidFill>
            <a:srgbClr val="3B5A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cxnSp>
        <p:nvCxnSpPr>
          <p:cNvPr id="22" name="도형 21"/>
          <p:cNvCxnSpPr/>
          <p:nvPr/>
        </p:nvCxnSpPr>
        <p:spPr>
          <a:xfrm>
            <a:off x="424180" y="541020"/>
            <a:ext cx="2592070" cy="635"/>
          </a:xfrm>
          <a:prstGeom prst="line">
            <a:avLst/>
          </a:prstGeom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>
            <a:off x="3275965" y="548640"/>
            <a:ext cx="5328920" cy="635"/>
          </a:xfrm>
          <a:prstGeom prst="line">
            <a:avLst/>
          </a:prstGeom>
          <a:ln w="28575" cap="flat" cmpd="sng">
            <a:solidFill>
              <a:srgbClr val="3B5AA8"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텍스트 상자 27"/>
          <p:cNvSpPr txBox="1">
            <a:spLocks/>
          </p:cNvSpPr>
          <p:nvPr/>
        </p:nvSpPr>
        <p:spPr>
          <a:xfrm>
            <a:off x="323215" y="692785"/>
            <a:ext cx="2952750" cy="2730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7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맑은 고딕" charset="0"/>
                <a:cs typeface="+mj-cs"/>
              </a:rPr>
              <a:t>메뉴</a:t>
            </a:r>
            <a:r>
              <a:rPr lang="ko-KR" altLang="en-US" sz="1700" b="1"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 </a:t>
            </a:r>
            <a:r>
              <a:rPr lang="ko-KR" altLang="en-US" sz="1700" b="1">
                <a:solidFill>
                  <a:schemeClr val="bg1"/>
                </a:solidFill>
                <a:latin typeface="맑은 고딕" charset="0"/>
                <a:cs typeface="+mj-cs"/>
              </a:rPr>
              <a:t>구성도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8350" y="78105"/>
            <a:ext cx="678180" cy="39941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76640" y="476885"/>
            <a:ext cx="455295" cy="15938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32" name="도형 31"/>
          <p:cNvSpPr>
            <a:spLocks/>
          </p:cNvSpPr>
          <p:nvPr/>
        </p:nvSpPr>
        <p:spPr>
          <a:xfrm flipV="1">
            <a:off x="-577850" y="-575945"/>
            <a:ext cx="1181735" cy="1167765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한이음 ▶ 프로그램 설계서</a:t>
            </a:r>
          </a:p>
        </p:txBody>
      </p:sp>
      <p:sp>
        <p:nvSpPr>
          <p:cNvPr id="56" name="도형 55"/>
          <p:cNvSpPr>
            <a:spLocks/>
          </p:cNvSpPr>
          <p:nvPr/>
        </p:nvSpPr>
        <p:spPr>
          <a:xfrm>
            <a:off x="1892935" y="6289040"/>
            <a:ext cx="1060450" cy="262255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9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회원가입</a:t>
            </a:r>
            <a:endParaRPr lang="ko-KR" altLang="en-US" sz="9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440690" y="1563370"/>
            <a:ext cx="8199755" cy="4857750"/>
            <a:chOff x="440690" y="1563370"/>
            <a:chExt cx="8199755" cy="4857750"/>
          </a:xfrm>
        </p:grpSpPr>
        <p:sp>
          <p:nvSpPr>
            <p:cNvPr id="52" name="도형 51"/>
            <p:cNvSpPr>
              <a:spLocks/>
            </p:cNvSpPr>
            <p:nvPr/>
          </p:nvSpPr>
          <p:spPr>
            <a:xfrm>
              <a:off x="440690" y="1563370"/>
              <a:ext cx="1061085" cy="26289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hangingPunct="1">
                <a:buFontTx/>
                <a:buNone/>
              </a:pPr>
              <a:r>
                <a:rPr lang="ko-KR" sz="9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메인화면</a:t>
              </a:r>
              <a:endParaRPr lang="ko-KR" altLang="en-US" sz="9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3" name="도형 52"/>
            <p:cNvSpPr>
              <a:spLocks/>
            </p:cNvSpPr>
            <p:nvPr/>
          </p:nvSpPr>
          <p:spPr>
            <a:xfrm>
              <a:off x="1893570" y="1564005"/>
              <a:ext cx="1061085" cy="26289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hangingPunct="1">
                <a:buFontTx/>
                <a:buNone/>
              </a:pPr>
              <a:r>
                <a:rPr lang="ko-KR" sz="9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소개</a:t>
              </a:r>
              <a:endParaRPr lang="ko-KR" altLang="en-US" sz="9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4" name="도형 53"/>
            <p:cNvSpPr>
              <a:spLocks/>
            </p:cNvSpPr>
            <p:nvPr/>
          </p:nvSpPr>
          <p:spPr>
            <a:xfrm>
              <a:off x="1892935" y="2878455"/>
              <a:ext cx="1061085" cy="26289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hangingPunct="1">
                <a:buFontTx/>
                <a:buNone/>
              </a:pPr>
              <a:r>
                <a:rPr lang="ko-KR" sz="9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시작하기</a:t>
              </a:r>
              <a:endParaRPr lang="ko-KR" altLang="en-US" sz="9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5" name="도형 54"/>
            <p:cNvSpPr>
              <a:spLocks/>
            </p:cNvSpPr>
            <p:nvPr/>
          </p:nvSpPr>
          <p:spPr>
            <a:xfrm>
              <a:off x="1892935" y="4130040"/>
              <a:ext cx="1061085" cy="26289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hangingPunct="1">
                <a:buFontTx/>
                <a:buNone/>
              </a:pPr>
              <a:r>
                <a:rPr lang="ko-KR" sz="9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커뮤니티</a:t>
              </a:r>
              <a:endParaRPr lang="ko-KR" altLang="en-US" sz="9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7" name="도형 56"/>
            <p:cNvSpPr>
              <a:spLocks/>
            </p:cNvSpPr>
            <p:nvPr/>
          </p:nvSpPr>
          <p:spPr>
            <a:xfrm>
              <a:off x="3323590" y="1567180"/>
              <a:ext cx="1061085" cy="26289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hangingPunct="1">
                <a:buFontTx/>
                <a:buNone/>
              </a:pPr>
              <a:r>
                <a:rPr lang="ko-KR" sz="9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홈페이지 설명</a:t>
              </a:r>
              <a:endParaRPr lang="ko-KR" altLang="en-US" sz="9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8" name="도형 57"/>
            <p:cNvSpPr>
              <a:spLocks/>
            </p:cNvSpPr>
            <p:nvPr/>
          </p:nvSpPr>
          <p:spPr>
            <a:xfrm>
              <a:off x="3332480" y="2373630"/>
              <a:ext cx="1061085" cy="26289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hangingPunct="1">
                <a:buFontTx/>
                <a:buNone/>
              </a:pPr>
              <a:r>
                <a:rPr lang="ko-KR" sz="9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개발자 소개</a:t>
              </a:r>
              <a:endParaRPr lang="ko-KR" altLang="en-US" sz="9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9" name="도형 58"/>
            <p:cNvSpPr>
              <a:spLocks/>
            </p:cNvSpPr>
            <p:nvPr/>
          </p:nvSpPr>
          <p:spPr>
            <a:xfrm>
              <a:off x="3332480" y="1968500"/>
              <a:ext cx="1061085" cy="26289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hangingPunct="1">
                <a:buFontTx/>
                <a:buNone/>
              </a:pPr>
              <a:r>
                <a:rPr lang="ko-KR" sz="9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분석 처리 과정</a:t>
              </a:r>
              <a:endParaRPr lang="ko-KR" altLang="en-US" sz="9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0" name="도형 59"/>
            <p:cNvSpPr>
              <a:spLocks/>
            </p:cNvSpPr>
            <p:nvPr/>
          </p:nvSpPr>
          <p:spPr>
            <a:xfrm>
              <a:off x="1892935" y="5064125"/>
              <a:ext cx="1061085" cy="26289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hangingPunct="1">
                <a:buFontTx/>
                <a:buNone/>
              </a:pPr>
              <a:r>
                <a:rPr lang="ko-KR" sz="9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로그인</a:t>
              </a:r>
              <a:endParaRPr lang="ko-KR" altLang="en-US" sz="9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1" name="도형 60"/>
            <p:cNvSpPr>
              <a:spLocks/>
            </p:cNvSpPr>
            <p:nvPr/>
          </p:nvSpPr>
          <p:spPr>
            <a:xfrm>
              <a:off x="3336925" y="2871470"/>
              <a:ext cx="1061085" cy="26289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hangingPunct="1">
                <a:buFontTx/>
                <a:buNone/>
              </a:pPr>
              <a:r>
                <a:rPr lang="ko-KR" sz="9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자기소개서 작성</a:t>
              </a:r>
              <a:endParaRPr lang="ko-KR" altLang="en-US" sz="9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2" name="도형 61"/>
            <p:cNvSpPr>
              <a:spLocks/>
            </p:cNvSpPr>
            <p:nvPr/>
          </p:nvSpPr>
          <p:spPr>
            <a:xfrm>
              <a:off x="4785360" y="2871470"/>
              <a:ext cx="1061085" cy="26289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hangingPunct="1">
                <a:buFontTx/>
                <a:buNone/>
              </a:pPr>
              <a:r>
                <a:rPr lang="ko-KR" sz="9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자기소개서 저장</a:t>
              </a:r>
              <a:endParaRPr lang="ko-KR" altLang="en-US" sz="9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3" name="도형 62"/>
            <p:cNvSpPr>
              <a:spLocks/>
            </p:cNvSpPr>
            <p:nvPr/>
          </p:nvSpPr>
          <p:spPr>
            <a:xfrm>
              <a:off x="6215380" y="3248025"/>
              <a:ext cx="1061085" cy="26289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hangingPunct="1">
                <a:buFontTx/>
                <a:buNone/>
              </a:pPr>
              <a:r>
                <a:rPr lang="ko-KR" sz="9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자기소개서 목록</a:t>
              </a:r>
              <a:endParaRPr lang="ko-KR" altLang="en-US" sz="9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4" name="도형 63"/>
            <p:cNvSpPr>
              <a:spLocks/>
            </p:cNvSpPr>
            <p:nvPr/>
          </p:nvSpPr>
          <p:spPr>
            <a:xfrm>
              <a:off x="3322955" y="4130040"/>
              <a:ext cx="1061085" cy="26289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hangingPunct="1">
                <a:buFontTx/>
                <a:buNone/>
              </a:pPr>
              <a:r>
                <a:rPr lang="ko-KR" sz="9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자유게시판</a:t>
              </a:r>
              <a:endParaRPr lang="ko-KR" altLang="en-US" sz="9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5" name="도형 64"/>
            <p:cNvSpPr>
              <a:spLocks/>
            </p:cNvSpPr>
            <p:nvPr/>
          </p:nvSpPr>
          <p:spPr>
            <a:xfrm>
              <a:off x="3333750" y="4523105"/>
              <a:ext cx="1061085" cy="26289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hangingPunct="1">
                <a:buFontTx/>
                <a:buNone/>
              </a:pPr>
              <a:r>
                <a:rPr lang="ko-KR" sz="9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Q &amp; A</a:t>
              </a:r>
              <a:endParaRPr lang="ko-KR" altLang="en-US" sz="9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6" name="도형 65"/>
            <p:cNvSpPr>
              <a:spLocks/>
            </p:cNvSpPr>
            <p:nvPr/>
          </p:nvSpPr>
          <p:spPr>
            <a:xfrm>
              <a:off x="3331845" y="5068570"/>
              <a:ext cx="1061085" cy="26289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hangingPunct="1">
                <a:buFontTx/>
                <a:buNone/>
              </a:pPr>
              <a:r>
                <a:rPr lang="ko-KR" sz="9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마이페이지</a:t>
              </a:r>
              <a:endParaRPr lang="ko-KR" altLang="en-US" sz="9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7" name="도형 66"/>
            <p:cNvSpPr>
              <a:spLocks/>
            </p:cNvSpPr>
            <p:nvPr/>
          </p:nvSpPr>
          <p:spPr>
            <a:xfrm>
              <a:off x="3333750" y="5897880"/>
              <a:ext cx="1061085" cy="26289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hangingPunct="1">
                <a:buFontTx/>
                <a:buNone/>
              </a:pPr>
              <a:r>
                <a:rPr lang="ko-KR" sz="9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로그아웃</a:t>
              </a:r>
              <a:endParaRPr lang="ko-KR" altLang="en-US" sz="9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8" name="도형 67"/>
            <p:cNvSpPr>
              <a:spLocks/>
            </p:cNvSpPr>
            <p:nvPr/>
          </p:nvSpPr>
          <p:spPr>
            <a:xfrm>
              <a:off x="4802505" y="4130040"/>
              <a:ext cx="1061085" cy="26289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hangingPunct="1">
                <a:buFontTx/>
                <a:buNone/>
              </a:pPr>
              <a:r>
                <a:rPr lang="ko-KR" sz="9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게시물 목록</a:t>
              </a:r>
              <a:endParaRPr lang="ko-KR" altLang="en-US" sz="9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9" name="도형 68"/>
            <p:cNvSpPr>
              <a:spLocks/>
            </p:cNvSpPr>
            <p:nvPr/>
          </p:nvSpPr>
          <p:spPr>
            <a:xfrm>
              <a:off x="4813935" y="4525010"/>
              <a:ext cx="1061085" cy="26289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hangingPunct="1">
                <a:buFontTx/>
                <a:buNone/>
              </a:pPr>
              <a:r>
                <a:rPr lang="ko-KR" sz="9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게시물 목록</a:t>
              </a:r>
              <a:endParaRPr lang="ko-KR" altLang="en-US" sz="9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0" name="도형 69"/>
            <p:cNvSpPr>
              <a:spLocks/>
            </p:cNvSpPr>
            <p:nvPr/>
          </p:nvSpPr>
          <p:spPr>
            <a:xfrm>
              <a:off x="6210300" y="4130040"/>
              <a:ext cx="1061085" cy="26289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hangingPunct="1">
                <a:buFontTx/>
                <a:buNone/>
              </a:pPr>
              <a:r>
                <a:rPr lang="ko-KR" sz="9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게시물 작성</a:t>
              </a:r>
              <a:endParaRPr lang="ko-KR" altLang="en-US" sz="9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1" name="도형 70"/>
            <p:cNvSpPr>
              <a:spLocks/>
            </p:cNvSpPr>
            <p:nvPr/>
          </p:nvSpPr>
          <p:spPr>
            <a:xfrm>
              <a:off x="6210300" y="4522470"/>
              <a:ext cx="1061085" cy="26289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hangingPunct="1">
                <a:buFontTx/>
                <a:buNone/>
              </a:pPr>
              <a:r>
                <a:rPr lang="ko-KR" sz="9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게시물 작성</a:t>
              </a:r>
              <a:endParaRPr lang="ko-KR" altLang="en-US" sz="9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2" name="도형 71"/>
            <p:cNvSpPr>
              <a:spLocks/>
            </p:cNvSpPr>
            <p:nvPr/>
          </p:nvSpPr>
          <p:spPr>
            <a:xfrm>
              <a:off x="7579995" y="4130040"/>
              <a:ext cx="1061085" cy="26289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hangingPunct="1">
                <a:buFontTx/>
                <a:buNone/>
              </a:pPr>
              <a:r>
                <a:rPr lang="ko-KR" sz="9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게시물 저장</a:t>
              </a:r>
              <a:endParaRPr lang="ko-KR" altLang="en-US" sz="9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3" name="도형 72"/>
            <p:cNvSpPr>
              <a:spLocks/>
            </p:cNvSpPr>
            <p:nvPr/>
          </p:nvSpPr>
          <p:spPr>
            <a:xfrm>
              <a:off x="7567930" y="4523105"/>
              <a:ext cx="1061085" cy="26289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hangingPunct="1">
                <a:buFontTx/>
                <a:buNone/>
              </a:pPr>
              <a:r>
                <a:rPr lang="ko-KR" sz="9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게시물 저장</a:t>
              </a:r>
              <a:endParaRPr lang="ko-KR" altLang="en-US" sz="9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4" name="도형 73"/>
            <p:cNvSpPr>
              <a:spLocks/>
            </p:cNvSpPr>
            <p:nvPr/>
          </p:nvSpPr>
          <p:spPr>
            <a:xfrm>
              <a:off x="4811395" y="5059045"/>
              <a:ext cx="1058545" cy="26289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hangingPunct="1">
                <a:buFontTx/>
                <a:buNone/>
              </a:pPr>
              <a:r>
                <a:rPr lang="ko-KR" sz="9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회원 정보 수정</a:t>
              </a:r>
              <a:endParaRPr lang="ko-KR" altLang="en-US" sz="9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5" name="도형 74"/>
            <p:cNvSpPr>
              <a:spLocks/>
            </p:cNvSpPr>
            <p:nvPr/>
          </p:nvSpPr>
          <p:spPr>
            <a:xfrm>
              <a:off x="4811395" y="5452110"/>
              <a:ext cx="1058545" cy="26289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hangingPunct="1">
                <a:buFontTx/>
                <a:buNone/>
              </a:pPr>
              <a:r>
                <a:rPr lang="ko-KR" sz="9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자기소개서 목록</a:t>
              </a:r>
              <a:endParaRPr lang="ko-KR" altLang="en-US" sz="9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6" name="도형 75"/>
            <p:cNvSpPr>
              <a:spLocks/>
            </p:cNvSpPr>
            <p:nvPr/>
          </p:nvSpPr>
          <p:spPr>
            <a:xfrm>
              <a:off x="6228715" y="5452110"/>
              <a:ext cx="1058545" cy="26289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hangingPunct="1">
                <a:buFontTx/>
                <a:buNone/>
              </a:pPr>
              <a:r>
                <a:rPr lang="ko-KR" sz="9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자기소개서 보기</a:t>
              </a:r>
              <a:endParaRPr lang="ko-KR" altLang="en-US" sz="9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7" name="도형 76"/>
            <p:cNvSpPr>
              <a:spLocks/>
            </p:cNvSpPr>
            <p:nvPr/>
          </p:nvSpPr>
          <p:spPr>
            <a:xfrm>
              <a:off x="6203315" y="2869565"/>
              <a:ext cx="1061085" cy="26289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hangingPunct="1">
                <a:buFontTx/>
                <a:buNone/>
              </a:pPr>
              <a:r>
                <a:rPr lang="ko-KR" sz="9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자기소개서 보기</a:t>
              </a:r>
              <a:endParaRPr lang="ko-KR" altLang="en-US" sz="9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8" name="도형 77"/>
            <p:cNvSpPr>
              <a:spLocks/>
            </p:cNvSpPr>
            <p:nvPr/>
          </p:nvSpPr>
          <p:spPr>
            <a:xfrm>
              <a:off x="6208395" y="3641090"/>
              <a:ext cx="1061085" cy="26289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hangingPunct="1">
                <a:buFontTx/>
                <a:buNone/>
              </a:pPr>
              <a:r>
                <a:rPr lang="ko-KR" sz="9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분석 결과</a:t>
              </a:r>
              <a:endParaRPr lang="ko-KR" altLang="en-US" sz="9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79" name="도형 78"/>
            <p:cNvCxnSpPr/>
            <p:nvPr/>
          </p:nvCxnSpPr>
          <p:spPr>
            <a:xfrm>
              <a:off x="1500505" y="1694180"/>
              <a:ext cx="394335" cy="1905"/>
            </a:xfrm>
            <a:prstGeom prst="line">
              <a:avLst/>
            </a:prstGeom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도형 79"/>
            <p:cNvCxnSpPr>
              <a:endCxn id="57" idx="1"/>
            </p:cNvCxnSpPr>
            <p:nvPr/>
          </p:nvCxnSpPr>
          <p:spPr>
            <a:xfrm>
              <a:off x="2953385" y="1694815"/>
              <a:ext cx="370840" cy="3810"/>
            </a:xfrm>
            <a:prstGeom prst="line">
              <a:avLst/>
            </a:prstGeom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도형 80"/>
            <p:cNvCxnSpPr/>
            <p:nvPr/>
          </p:nvCxnSpPr>
          <p:spPr>
            <a:xfrm>
              <a:off x="2941320" y="3027680"/>
              <a:ext cx="394335" cy="1905"/>
            </a:xfrm>
            <a:prstGeom prst="line">
              <a:avLst/>
            </a:prstGeom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도형 81"/>
            <p:cNvCxnSpPr/>
            <p:nvPr/>
          </p:nvCxnSpPr>
          <p:spPr>
            <a:xfrm>
              <a:off x="4396740" y="3002280"/>
              <a:ext cx="389890" cy="1270"/>
            </a:xfrm>
            <a:prstGeom prst="line">
              <a:avLst/>
            </a:prstGeom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도형 82"/>
            <p:cNvCxnSpPr/>
            <p:nvPr/>
          </p:nvCxnSpPr>
          <p:spPr>
            <a:xfrm flipV="1">
              <a:off x="5845175" y="3000375"/>
              <a:ext cx="359410" cy="3175"/>
            </a:xfrm>
            <a:prstGeom prst="line">
              <a:avLst/>
            </a:prstGeom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도형 83"/>
            <p:cNvCxnSpPr/>
            <p:nvPr/>
          </p:nvCxnSpPr>
          <p:spPr>
            <a:xfrm>
              <a:off x="2952750" y="4260850"/>
              <a:ext cx="371475" cy="1270"/>
            </a:xfrm>
            <a:prstGeom prst="line">
              <a:avLst/>
            </a:prstGeom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도형 84"/>
            <p:cNvCxnSpPr/>
            <p:nvPr/>
          </p:nvCxnSpPr>
          <p:spPr>
            <a:xfrm>
              <a:off x="4382770" y="4260850"/>
              <a:ext cx="421005" cy="1270"/>
            </a:xfrm>
            <a:prstGeom prst="line">
              <a:avLst/>
            </a:prstGeom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도형 85"/>
            <p:cNvCxnSpPr/>
            <p:nvPr/>
          </p:nvCxnSpPr>
          <p:spPr>
            <a:xfrm>
              <a:off x="4393565" y="4653915"/>
              <a:ext cx="421640" cy="3175"/>
            </a:xfrm>
            <a:prstGeom prst="line">
              <a:avLst/>
            </a:prstGeom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도형 86"/>
            <p:cNvCxnSpPr/>
            <p:nvPr/>
          </p:nvCxnSpPr>
          <p:spPr>
            <a:xfrm>
              <a:off x="5862320" y="4260850"/>
              <a:ext cx="349250" cy="1270"/>
            </a:xfrm>
            <a:prstGeom prst="line">
              <a:avLst/>
            </a:prstGeom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도형 87"/>
            <p:cNvCxnSpPr/>
            <p:nvPr/>
          </p:nvCxnSpPr>
          <p:spPr>
            <a:xfrm flipV="1">
              <a:off x="5873750" y="4653280"/>
              <a:ext cx="337820" cy="3810"/>
            </a:xfrm>
            <a:prstGeom prst="line">
              <a:avLst/>
            </a:prstGeom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도형 88"/>
            <p:cNvCxnSpPr/>
            <p:nvPr/>
          </p:nvCxnSpPr>
          <p:spPr>
            <a:xfrm>
              <a:off x="7270115" y="4260850"/>
              <a:ext cx="311150" cy="1270"/>
            </a:xfrm>
            <a:prstGeom prst="line">
              <a:avLst/>
            </a:prstGeom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도형 89"/>
            <p:cNvCxnSpPr/>
            <p:nvPr/>
          </p:nvCxnSpPr>
          <p:spPr>
            <a:xfrm>
              <a:off x="7270115" y="4653280"/>
              <a:ext cx="299085" cy="1905"/>
            </a:xfrm>
            <a:prstGeom prst="line">
              <a:avLst/>
            </a:prstGeom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도형 90"/>
            <p:cNvCxnSpPr/>
            <p:nvPr/>
          </p:nvCxnSpPr>
          <p:spPr>
            <a:xfrm>
              <a:off x="2952750" y="5194935"/>
              <a:ext cx="380365" cy="5715"/>
            </a:xfrm>
            <a:prstGeom prst="line">
              <a:avLst/>
            </a:prstGeom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도형 91"/>
            <p:cNvCxnSpPr/>
            <p:nvPr/>
          </p:nvCxnSpPr>
          <p:spPr>
            <a:xfrm flipV="1">
              <a:off x="4391660" y="5189855"/>
              <a:ext cx="421005" cy="10795"/>
            </a:xfrm>
            <a:prstGeom prst="line">
              <a:avLst/>
            </a:prstGeom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도형 92"/>
            <p:cNvCxnSpPr/>
            <p:nvPr/>
          </p:nvCxnSpPr>
          <p:spPr>
            <a:xfrm>
              <a:off x="5868670" y="5582920"/>
              <a:ext cx="361315" cy="1270"/>
            </a:xfrm>
            <a:prstGeom prst="line">
              <a:avLst/>
            </a:prstGeom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도형 93"/>
            <p:cNvSpPr>
              <a:spLocks/>
            </p:cNvSpPr>
            <p:nvPr/>
          </p:nvSpPr>
          <p:spPr>
            <a:xfrm rot="16200000" flipH="1">
              <a:off x="-576580" y="3950970"/>
              <a:ext cx="4729480" cy="211455"/>
            </a:xfrm>
            <a:prstGeom prst="bentConnector2">
              <a:avLst/>
            </a:prstGeom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95" name="도형 94"/>
            <p:cNvCxnSpPr/>
            <p:nvPr/>
          </p:nvCxnSpPr>
          <p:spPr>
            <a:xfrm>
              <a:off x="1680210" y="3006090"/>
              <a:ext cx="213995" cy="4445"/>
            </a:xfrm>
            <a:prstGeom prst="line">
              <a:avLst/>
            </a:prstGeom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도형 95"/>
            <p:cNvCxnSpPr/>
            <p:nvPr/>
          </p:nvCxnSpPr>
          <p:spPr>
            <a:xfrm flipV="1">
              <a:off x="1678940" y="4260850"/>
              <a:ext cx="214630" cy="3810"/>
            </a:xfrm>
            <a:prstGeom prst="line">
              <a:avLst/>
            </a:prstGeom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도형 96"/>
            <p:cNvCxnSpPr/>
            <p:nvPr/>
          </p:nvCxnSpPr>
          <p:spPr>
            <a:xfrm flipV="1">
              <a:off x="1685290" y="5189855"/>
              <a:ext cx="214630" cy="3810"/>
            </a:xfrm>
            <a:prstGeom prst="line">
              <a:avLst/>
            </a:prstGeom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도형 97"/>
            <p:cNvSpPr>
              <a:spLocks/>
            </p:cNvSpPr>
            <p:nvPr/>
          </p:nvSpPr>
          <p:spPr>
            <a:xfrm rot="16200000" flipH="1">
              <a:off x="2829560" y="2000885"/>
              <a:ext cx="809625" cy="199390"/>
            </a:xfrm>
            <a:prstGeom prst="bentConnector2">
              <a:avLst/>
            </a:prstGeom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99" name="도형 98"/>
            <p:cNvCxnSpPr/>
            <p:nvPr/>
          </p:nvCxnSpPr>
          <p:spPr>
            <a:xfrm>
              <a:off x="3133090" y="2115820"/>
              <a:ext cx="213995" cy="4445"/>
            </a:xfrm>
            <a:prstGeom prst="line">
              <a:avLst/>
            </a:prstGeom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도형 99"/>
            <p:cNvSpPr>
              <a:spLocks/>
            </p:cNvSpPr>
            <p:nvPr/>
          </p:nvSpPr>
          <p:spPr>
            <a:xfrm rot="16200000" flipH="1">
              <a:off x="3038475" y="4359275"/>
              <a:ext cx="389890" cy="202565"/>
            </a:xfrm>
            <a:prstGeom prst="bentConnector2">
              <a:avLst/>
            </a:prstGeom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hangingPunct="1">
                <a:buFontTx/>
                <a:buNone/>
              </a:pPr>
              <a:endParaRPr/>
            </a:p>
          </p:txBody>
        </p:sp>
        <p:sp>
          <p:nvSpPr>
            <p:cNvPr id="101" name="도형 100"/>
            <p:cNvSpPr>
              <a:spLocks/>
            </p:cNvSpPr>
            <p:nvPr/>
          </p:nvSpPr>
          <p:spPr>
            <a:xfrm rot="16200000" flipH="1">
              <a:off x="2817495" y="5513070"/>
              <a:ext cx="840740" cy="193675"/>
            </a:xfrm>
            <a:prstGeom prst="bentConnector2">
              <a:avLst/>
            </a:prstGeom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hangingPunct="1">
                <a:buFontTx/>
                <a:buNone/>
              </a:pPr>
              <a:endParaRPr/>
            </a:p>
          </p:txBody>
        </p:sp>
        <p:sp>
          <p:nvSpPr>
            <p:cNvPr id="102" name="도형 101"/>
            <p:cNvSpPr>
              <a:spLocks/>
            </p:cNvSpPr>
            <p:nvPr/>
          </p:nvSpPr>
          <p:spPr>
            <a:xfrm rot="16200000" flipH="1">
              <a:off x="5727065" y="3290570"/>
              <a:ext cx="767080" cy="198120"/>
            </a:xfrm>
            <a:prstGeom prst="bentConnector2">
              <a:avLst/>
            </a:prstGeom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03" name="도형 102"/>
            <p:cNvSpPr>
              <a:spLocks/>
            </p:cNvSpPr>
            <p:nvPr/>
          </p:nvSpPr>
          <p:spPr>
            <a:xfrm rot="16200000" flipH="1">
              <a:off x="4502785" y="5273675"/>
              <a:ext cx="400685" cy="219710"/>
            </a:xfrm>
            <a:prstGeom prst="bentConnector2">
              <a:avLst/>
            </a:prstGeom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hangingPunct="1">
                <a:buFontTx/>
                <a:buNone/>
              </a:pPr>
              <a:endParaRPr/>
            </a:p>
          </p:txBody>
        </p:sp>
        <p:cxnSp>
          <p:nvCxnSpPr>
            <p:cNvPr id="104" name="도형 103"/>
            <p:cNvCxnSpPr/>
            <p:nvPr/>
          </p:nvCxnSpPr>
          <p:spPr>
            <a:xfrm>
              <a:off x="6009640" y="3394075"/>
              <a:ext cx="213995" cy="4445"/>
            </a:xfrm>
            <a:prstGeom prst="line">
              <a:avLst/>
            </a:prstGeom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텍스트 상자 104"/>
          <p:cNvSpPr txBox="1">
            <a:spLocks/>
          </p:cNvSpPr>
          <p:nvPr/>
        </p:nvSpPr>
        <p:spPr bwMode="auto">
          <a:xfrm>
            <a:off x="102235" y="1183640"/>
            <a:ext cx="9208770" cy="3079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0170" tIns="46990" rIns="90170" bIns="46990" numCol="1" anchor="ctr">
            <a:noAutofit/>
          </a:bodyPr>
          <a:lstStyle>
            <a:lvl1pPr marL="179705" indent="-179705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179705" indent="-179705" defTabSz="508000" eaLnBrk="1" hangingPunct="1">
              <a:spcBef>
                <a:spcPts val="350"/>
              </a:spcBef>
              <a:buClr>
                <a:srgbClr val="000000"/>
              </a:buClr>
              <a:buFont typeface="Wingdings"/>
              <a:buChar char="§"/>
            </a:pPr>
            <a:r>
              <a:rPr lang="ko-KR" altLang="ko-KR" sz="1400" b="1">
                <a:solidFill>
                  <a:srgbClr val="000000"/>
                </a:solidFill>
                <a:latin typeface="Trebuchet MS" charset="0"/>
                <a:ea typeface="맑은 고딕" charset="0"/>
              </a:rPr>
              <a:t>메뉴 구성도</a:t>
            </a:r>
            <a:endParaRPr lang="ko-KR" altLang="en-US" sz="1400" b="1">
              <a:solidFill>
                <a:srgbClr val="000000"/>
              </a:solidFill>
              <a:latin typeface="Trebuchet MS" charset="0"/>
              <a:ea typeface="맑은 고딕" charset="0"/>
            </a:endParaRPr>
          </a:p>
        </p:txBody>
      </p:sp>
      <p:sp>
        <p:nvSpPr>
          <p:cNvPr id="107" name="도형 106"/>
          <p:cNvSpPr>
            <a:spLocks/>
          </p:cNvSpPr>
          <p:nvPr/>
        </p:nvSpPr>
        <p:spPr>
          <a:xfrm>
            <a:off x="7406005" y="2869565"/>
            <a:ext cx="1492885" cy="26289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r>
              <a:rPr lang="ko-KR" sz="900">
                <a:solidFill>
                  <a:schemeClr val="tx1"/>
                </a:solidFill>
                <a:latin typeface="맑은 고딕" charset="0"/>
                <a:ea typeface="맑은 고딕" charset="0"/>
              </a:rPr>
              <a:t>자기소개서 수정 및 삭제</a:t>
            </a:r>
            <a:endParaRPr lang="ko-KR" altLang="en-US" sz="9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8" name="도형 107"/>
          <p:cNvCxnSpPr>
            <a:stCxn id="77" idx="3"/>
            <a:endCxn id="107" idx="1"/>
          </p:cNvCxnSpPr>
          <p:nvPr/>
        </p:nvCxnSpPr>
        <p:spPr>
          <a:xfrm>
            <a:off x="7263765" y="3000375"/>
            <a:ext cx="142875" cy="635"/>
          </a:xfrm>
          <a:prstGeom prst="line">
            <a:avLst/>
          </a:prstGeom>
          <a:ln w="1905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도형 108"/>
          <p:cNvSpPr>
            <a:spLocks/>
          </p:cNvSpPr>
          <p:nvPr/>
        </p:nvSpPr>
        <p:spPr>
          <a:xfrm>
            <a:off x="7466965" y="5459730"/>
            <a:ext cx="1492885" cy="26289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r>
              <a:rPr lang="ko-KR" sz="900">
                <a:solidFill>
                  <a:schemeClr val="tx1"/>
                </a:solidFill>
                <a:latin typeface="맑은 고딕" charset="0"/>
                <a:ea typeface="맑은 고딕" charset="0"/>
              </a:rPr>
              <a:t>자기소개서 수정 및 삭제</a:t>
            </a:r>
            <a:endParaRPr lang="ko-KR" altLang="en-US" sz="9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10" name="도형 109"/>
          <p:cNvCxnSpPr>
            <a:stCxn id="76" idx="3"/>
            <a:endCxn id="109" idx="1"/>
          </p:cNvCxnSpPr>
          <p:nvPr/>
        </p:nvCxnSpPr>
        <p:spPr>
          <a:xfrm>
            <a:off x="7286625" y="5582920"/>
            <a:ext cx="180975" cy="8255"/>
          </a:xfrm>
          <a:prstGeom prst="line">
            <a:avLst/>
          </a:prstGeom>
          <a:ln w="1905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315" y="0"/>
            <a:ext cx="3096260" cy="1124585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180" y="541020"/>
            <a:ext cx="2591435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965" y="548640"/>
            <a:ext cx="5328285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215" y="692785"/>
            <a:ext cx="2880360" cy="2965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78105"/>
            <a:ext cx="67754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640" y="476885"/>
            <a:ext cx="45466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850" y="-575945"/>
            <a:ext cx="1181100" cy="1167130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141537"/>
              </p:ext>
            </p:extLst>
          </p:nvPr>
        </p:nvGraphicFramePr>
        <p:xfrm>
          <a:off x="963024" y="1208412"/>
          <a:ext cx="7635319" cy="5139526"/>
        </p:xfrm>
        <a:graphic>
          <a:graphicData uri="http://schemas.openxmlformats.org/drawingml/2006/table">
            <a:tbl>
              <a:tblPr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  <a:tableStyleId>{00000000-0000-0000-0000-000000000000}</a:tableStyleId>
              </a:tblPr>
              <a:tblGrid>
                <a:gridCol w="2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7606">
                <a:tc rowSpan="6">
                  <a:txBody>
                    <a:bodyPr/>
                    <a:lstStyle/>
                    <a:p>
                      <a:pPr marL="0" indent="0" algn="just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i="0" kern="0">
                        <a:solidFill>
                          <a:srgbClr val="000000"/>
                        </a:solidFill>
                      </a:endParaRPr>
                    </a:p>
                  </a:txBody>
                  <a:tcPr marL="89747" marR="89747" marT="44874" marB="44874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기능 번호</a:t>
                      </a:r>
                    </a:p>
                  </a:txBody>
                  <a:tcPr marL="56719" marR="56719" marT="15469" marB="15469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000" b="0" i="0" ker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main</a:t>
                      </a:r>
                      <a:r>
                        <a:rPr lang="en-US" sz="1000" b="0" i="0" ker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-01</a:t>
                      </a:r>
                      <a:endParaRPr lang="ko-KR" altLang="en-US" sz="1000" b="0" i="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56719" marR="56719" marT="15469" marB="15469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60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기능 명</a:t>
                      </a:r>
                    </a:p>
                  </a:txBody>
                  <a:tcPr marL="56719" marR="56719" marT="15469" marB="15469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소개, 시작하기, 커뮤니티, 로그인 및 회원가입 등의 기능</a:t>
                      </a:r>
                    </a:p>
                  </a:txBody>
                  <a:tcPr marL="56719" marR="56719" marT="15469" marB="15469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483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기능설명</a:t>
                      </a:r>
                    </a:p>
                  </a:txBody>
                  <a:tcPr marL="56719" marR="56719" marT="15469" marB="15469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∎메인화면</a:t>
                      </a:r>
                      <a:endParaRPr lang="ko-KR" altLang="en-US" sz="1000" b="0" i="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소개, 시작하기, 커뮤니티, 로그인 및 회원가입을 한번에 이동할 수 있음</a:t>
                      </a:r>
                    </a:p>
                  </a:txBody>
                  <a:tcPr marL="56719" marR="56719" marT="15469" marB="15469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0191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처리내용</a:t>
                      </a:r>
                    </a:p>
                  </a:txBody>
                  <a:tcPr marL="56719" marR="56719" marT="15469" marB="15469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0" dirty="0">
                          <a:solidFill>
                            <a:srgbClr val="000000"/>
                          </a:solidFill>
                          <a:ea typeface="맑은 고딕" charset="0"/>
                        </a:rPr>
                        <a:t>∎소개</a:t>
                      </a: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ko-KR" sz="1000" b="0" i="0" kern="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DeepSquare의</a:t>
                      </a:r>
                      <a:r>
                        <a:rPr lang="ko-KR" altLang="ko-KR" sz="1000" b="0" i="0" kern="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소개, 분석 처리 과정, 개발자 소개 등을 팝업창으로 보여줌</a:t>
                      </a:r>
                      <a:endParaRPr lang="ko-KR" altLang="en-US" sz="1000" b="0" i="0" kern="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0" dirty="0">
                          <a:solidFill>
                            <a:srgbClr val="000000"/>
                          </a:solidFill>
                          <a:ea typeface="맑은 고딕" charset="0"/>
                        </a:rPr>
                        <a:t>∎시작하기</a:t>
                      </a: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0" dirty="0">
                          <a:solidFill>
                            <a:srgbClr val="000000"/>
                          </a:solidFill>
                          <a:latin typeface="맑은 고딕" charset="0"/>
                        </a:rPr>
                        <a:t>‘</a:t>
                      </a:r>
                      <a:r>
                        <a:rPr lang="ko-KR" altLang="en-US" sz="1000" b="0" i="0" kern="0" dirty="0" err="1">
                          <a:solidFill>
                            <a:srgbClr val="000000"/>
                          </a:solidFill>
                          <a:ea typeface="맑은 고딕" charset="0"/>
                        </a:rPr>
                        <a:t>Start</a:t>
                      </a:r>
                      <a:r>
                        <a:rPr lang="ko-KR" altLang="en-US" sz="1000" b="0" i="0" kern="0" dirty="0">
                          <a:solidFill>
                            <a:srgbClr val="000000"/>
                          </a:solidFill>
                          <a:latin typeface="맑은 고딕" charset="0"/>
                        </a:rPr>
                        <a:t>’</a:t>
                      </a:r>
                      <a:r>
                        <a:rPr lang="ko-KR" altLang="en-US" sz="1000" b="0" i="0" kern="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000" b="0" i="0" kern="0" dirty="0">
                          <a:solidFill>
                            <a:srgbClr val="000000"/>
                          </a:solidFill>
                          <a:ea typeface="맑은 고딕" charset="0"/>
                        </a:rPr>
                        <a:t>버튼을 눌러 자기소개서 작성 페이지로 이동</a:t>
                      </a: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0" dirty="0">
                          <a:solidFill>
                            <a:srgbClr val="000000"/>
                          </a:solidFill>
                          <a:ea typeface="맑은 고딕" charset="0"/>
                        </a:rPr>
                        <a:t>로그인 상태가 아니면 로그인 페이지로 이동</a:t>
                      </a:r>
                      <a:endParaRPr lang="ko-KR" altLang="en-US" sz="1000" b="0" i="0" kern="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0" dirty="0">
                          <a:solidFill>
                            <a:srgbClr val="000000"/>
                          </a:solidFill>
                          <a:ea typeface="맑은 고딕" charset="0"/>
                        </a:rPr>
                        <a:t>∎커뮤니티</a:t>
                      </a: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0" dirty="0">
                          <a:solidFill>
                            <a:srgbClr val="000000"/>
                          </a:solidFill>
                          <a:ea typeface="맑은 고딕" charset="0"/>
                        </a:rPr>
                        <a:t>‘자유게시판’, ‘Q&amp;A’ 버튼을 눌러 해당 페이지로 이동</a:t>
                      </a: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0" dirty="0">
                        <a:solidFill>
                          <a:srgbClr val="000000"/>
                        </a:solidFill>
                        <a:ea typeface="맑은 고딕" charset="0"/>
                      </a:endParaRP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0" dirty="0">
                          <a:solidFill>
                            <a:srgbClr val="000000"/>
                          </a:solidFill>
                          <a:ea typeface="맑은 고딕" charset="0"/>
                        </a:rPr>
                        <a:t>∎로그인 및 회원가입</a:t>
                      </a: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0" dirty="0" err="1">
                          <a:solidFill>
                            <a:srgbClr val="000000"/>
                          </a:solidFill>
                          <a:ea typeface="맑은 고딕" charset="0"/>
                        </a:rPr>
                        <a:t>Sign</a:t>
                      </a:r>
                      <a:r>
                        <a:rPr lang="ko-KR" altLang="en-US" sz="1000" b="0" i="0" kern="0" dirty="0">
                          <a:solidFill>
                            <a:srgbClr val="000000"/>
                          </a:solidFill>
                          <a:ea typeface="맑은 고딕" charset="0"/>
                        </a:rPr>
                        <a:t> </a:t>
                      </a:r>
                      <a:r>
                        <a:rPr lang="ko-KR" altLang="en-US" sz="1000" b="0" i="0" kern="0" dirty="0" err="1">
                          <a:solidFill>
                            <a:srgbClr val="000000"/>
                          </a:solidFill>
                          <a:ea typeface="맑은 고딕" charset="0"/>
                        </a:rPr>
                        <a:t>in</a:t>
                      </a:r>
                      <a:r>
                        <a:rPr lang="ko-KR" altLang="en-US" sz="1000" b="0" i="0" kern="0" dirty="0">
                          <a:solidFill>
                            <a:srgbClr val="000000"/>
                          </a:solidFill>
                          <a:ea typeface="맑은 고딕" charset="0"/>
                        </a:rPr>
                        <a:t> &amp; </a:t>
                      </a:r>
                      <a:r>
                        <a:rPr lang="ko-KR" altLang="en-US" sz="1000" b="0" i="0" kern="0" dirty="0" err="1">
                          <a:solidFill>
                            <a:srgbClr val="000000"/>
                          </a:solidFill>
                          <a:ea typeface="맑은 고딕" charset="0"/>
                        </a:rPr>
                        <a:t>Sign</a:t>
                      </a:r>
                      <a:r>
                        <a:rPr lang="ko-KR" altLang="en-US" sz="1000" b="0" i="0" kern="0" dirty="0">
                          <a:solidFill>
                            <a:srgbClr val="000000"/>
                          </a:solidFill>
                          <a:ea typeface="맑은 고딕" charset="0"/>
                        </a:rPr>
                        <a:t> </a:t>
                      </a:r>
                      <a:r>
                        <a:rPr lang="ko-KR" altLang="en-US" sz="1000" b="0" i="0" kern="0" dirty="0" err="1">
                          <a:solidFill>
                            <a:srgbClr val="000000"/>
                          </a:solidFill>
                          <a:ea typeface="맑은 고딕" charset="0"/>
                        </a:rPr>
                        <a:t>up</a:t>
                      </a:r>
                      <a:r>
                        <a:rPr lang="ko-KR" altLang="en-US" sz="1000" b="0" i="0" kern="0" dirty="0">
                          <a:solidFill>
                            <a:srgbClr val="000000"/>
                          </a:solidFill>
                          <a:ea typeface="맑은 고딕" charset="0"/>
                        </a:rPr>
                        <a:t>  버튼을 눌러 로그인 및 회원가입 페이지로 이동 </a:t>
                      </a:r>
                      <a:endParaRPr lang="ko-KR" altLang="en-US" sz="1000" b="0" i="0" kern="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56719" marR="56719" marT="15469" marB="15469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6359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비고</a:t>
                      </a:r>
                    </a:p>
                  </a:txBody>
                  <a:tcPr marL="56719" marR="56719" marT="15469" marB="15469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∎연결되는 기능</a:t>
                      </a:r>
                      <a:endParaRPr lang="ko-KR" altLang="en-US" sz="1000" b="0" i="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ko-KR" sz="1000" b="0" i="0" ker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자기소개서 작성, 자유게시판, Q&amp;A, 로그인 및 회원가입</a:t>
                      </a:r>
                      <a:endParaRPr lang="ko-KR" altLang="en-US" sz="1000" b="0" i="0" kern="0">
                        <a:solidFill>
                          <a:srgbClr val="000000"/>
                        </a:solidFill>
                        <a:ea typeface="맑은 고딕" charset="0"/>
                      </a:endParaRPr>
                    </a:p>
                  </a:txBody>
                  <a:tcPr marL="56719" marR="56719" marT="15469" marB="15469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32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요구사항 명</a:t>
                      </a:r>
                    </a:p>
                  </a:txBody>
                  <a:tcPr marL="56719" marR="56719" marT="15469" marB="15469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0" dirty="0">
                          <a:solidFill>
                            <a:srgbClr val="000000"/>
                          </a:solidFill>
                          <a:ea typeface="맑은 고딕" charset="0"/>
                        </a:rPr>
                        <a:t>회원관리, 자기소개서 개인화, 커뮤니티</a:t>
                      </a:r>
                    </a:p>
                  </a:txBody>
                  <a:tcPr marL="56719" marR="56719" marT="15469" marB="15469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9" name="그림 78" descr="C:/Users/ehdal/AppData/Roaming/PolarisOffice/ETemp/12824_11463960/fImage43221202435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11285" y="1588778"/>
            <a:ext cx="2315174" cy="33154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766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도형 23"/>
          <p:cNvSpPr>
            <a:spLocks/>
          </p:cNvSpPr>
          <p:nvPr/>
        </p:nvSpPr>
        <p:spPr>
          <a:xfrm>
            <a:off x="107315" y="0"/>
            <a:ext cx="3096895" cy="1125220"/>
          </a:xfrm>
          <a:prstGeom prst="rect">
            <a:avLst/>
          </a:prstGeom>
          <a:solidFill>
            <a:srgbClr val="3B5A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cxnSp>
        <p:nvCxnSpPr>
          <p:cNvPr id="25" name="도형 24"/>
          <p:cNvCxnSpPr/>
          <p:nvPr/>
        </p:nvCxnSpPr>
        <p:spPr>
          <a:xfrm>
            <a:off x="424180" y="541020"/>
            <a:ext cx="2592070" cy="635"/>
          </a:xfrm>
          <a:prstGeom prst="line">
            <a:avLst/>
          </a:prstGeom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25"/>
          <p:cNvCxnSpPr/>
          <p:nvPr/>
        </p:nvCxnSpPr>
        <p:spPr>
          <a:xfrm>
            <a:off x="3275965" y="548640"/>
            <a:ext cx="5328920" cy="635"/>
          </a:xfrm>
          <a:prstGeom prst="line">
            <a:avLst/>
          </a:prstGeom>
          <a:ln w="28575" cap="flat" cmpd="sng">
            <a:solidFill>
              <a:srgbClr val="3B5AA8"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텍스트 상자 26"/>
          <p:cNvSpPr txBox="1">
            <a:spLocks/>
          </p:cNvSpPr>
          <p:nvPr/>
        </p:nvSpPr>
        <p:spPr>
          <a:xfrm>
            <a:off x="323215" y="692785"/>
            <a:ext cx="2880995" cy="2971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7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| </a:t>
            </a:r>
            <a:r>
              <a:rPr lang="ko-KR" altLang="en-US" sz="17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맑은 고딕" charset="0"/>
                <a:cs typeface="+mj-cs"/>
              </a:rPr>
              <a:t>화면</a:t>
            </a:r>
            <a:r>
              <a:rPr lang="ko-KR" altLang="en-US" sz="17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 </a:t>
            </a:r>
            <a:r>
              <a:rPr lang="ko-KR" altLang="en-US" sz="17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맑은 고딕" charset="0"/>
                <a:cs typeface="+mj-cs"/>
              </a:rPr>
              <a:t>설계서</a:t>
            </a:r>
          </a:p>
        </p:txBody>
      </p:sp>
      <p:pic>
        <p:nvPicPr>
          <p:cNvPr id="28" name="그림 27" descr="C:/Users/ehdal/AppData/Roaming/PolarisOffice/ETemp/12824_11463960/image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8350" y="78105"/>
            <a:ext cx="678180" cy="39941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9" name="그림 28" descr="C:/Users/ehdal/AppData/Roaming/PolarisOffice/ETemp/12824_11463960/image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76640" y="476885"/>
            <a:ext cx="455295" cy="15938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32" name="도형 31"/>
          <p:cNvSpPr>
            <a:spLocks/>
          </p:cNvSpPr>
          <p:nvPr/>
        </p:nvSpPr>
        <p:spPr>
          <a:xfrm flipV="1">
            <a:off x="-577850" y="-575945"/>
            <a:ext cx="1181735" cy="1167765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106589"/>
              </p:ext>
            </p:extLst>
          </p:nvPr>
        </p:nvGraphicFramePr>
        <p:xfrm>
          <a:off x="1546006" y="1162572"/>
          <a:ext cx="6842344" cy="5218756"/>
        </p:xfrm>
        <a:graphic>
          <a:graphicData uri="http://schemas.openxmlformats.org/drawingml/2006/table">
            <a:tbl>
              <a:tblPr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  <a:tableStyleId>{00000000-0000-0000-0000-000000000000}</a:tableStyleId>
              </a:tblPr>
              <a:tblGrid>
                <a:gridCol w="2260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0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666">
                <a:tc rowSpan="6">
                  <a:txBody>
                    <a:bodyPr/>
                    <a:lstStyle/>
                    <a:p>
                      <a:pPr marL="0" indent="0" algn="just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i="0" kern="0">
                        <a:solidFill>
                          <a:srgbClr val="000000"/>
                        </a:solidFill>
                      </a:endParaRPr>
                    </a:p>
                  </a:txBody>
                  <a:tcPr marL="74351" marR="74351" marT="37175" marB="3717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기능 번호</a:t>
                      </a:r>
                    </a:p>
                  </a:txBody>
                  <a:tcPr marL="51116" marR="51116" marT="13941" marB="13941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900" b="0" i="0" ker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WEB</a:t>
                      </a:r>
                      <a:r>
                        <a:rPr lang="en-US" sz="900" b="0" i="0" ker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-0</a:t>
                      </a:r>
                      <a:r>
                        <a:rPr lang="ko-KR" sz="900" b="0" i="0" ker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07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51116" marR="51116" marT="13941" marB="13941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569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기능 명</a:t>
                      </a:r>
                    </a:p>
                  </a:txBody>
                  <a:tcPr marL="51116" marR="51116" marT="13941" marB="13941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자기소개서 작성 기능</a:t>
                      </a:r>
                    </a:p>
                  </a:txBody>
                  <a:tcPr marL="51116" marR="51116" marT="13941" marB="13941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031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기능설명</a:t>
                      </a:r>
                    </a:p>
                  </a:txBody>
                  <a:tcPr marL="51116" marR="51116" marT="13941" marB="13941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∎자기소개서 작성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자기소개서를 작성할 수 있는 페이지.</a:t>
                      </a: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제목, 기업 선택, 직무 분야, 내용 작성 등으로 구성</a:t>
                      </a:r>
                    </a:p>
                  </a:txBody>
                  <a:tcPr marL="51116" marR="51116" marT="13941" marB="13941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403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처리내용</a:t>
                      </a:r>
                    </a:p>
                  </a:txBody>
                  <a:tcPr marL="51116" marR="51116" marT="13941" marB="13941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∎제목 작성</a:t>
                      </a: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ko-KR" sz="900" b="0" i="0" ker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자기소개서의 제목을 작성할 수 있음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i="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∎기업 선택</a:t>
                      </a: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0">
                          <a:solidFill>
                            <a:srgbClr val="000000"/>
                          </a:solidFill>
                          <a:latin typeface="맑은 고딕" charset="0"/>
                        </a:rPr>
                        <a:t>사용자가 지원하고자 하는 기업을 선택할 수 있음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i="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∎직무 분야 입력</a:t>
                      </a: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사용자가 지원하고자 하는 직무 분야를 작성할 수 있음</a:t>
                      </a: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i="0" kern="0">
                        <a:solidFill>
                          <a:srgbClr val="000000"/>
                        </a:solidFill>
                        <a:ea typeface="맑은 고딕" charset="0"/>
                      </a:endParaRP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∎내용 작성</a:t>
                      </a: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자기소개서의 내용을 작성할 수 있음</a:t>
                      </a: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i="0" kern="0">
                        <a:solidFill>
                          <a:srgbClr val="000000"/>
                        </a:solidFill>
                        <a:ea typeface="맑은 고딕" charset="0"/>
                      </a:endParaRP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∎저장</a:t>
                      </a: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자기소개서를 저장할 수 있음</a:t>
                      </a:r>
                    </a:p>
                  </a:txBody>
                  <a:tcPr marL="51116" marR="51116" marT="13941" marB="13941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848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비고</a:t>
                      </a:r>
                    </a:p>
                  </a:txBody>
                  <a:tcPr marL="51116" marR="51116" marT="13941" marB="13941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∎연결되는 기능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ko-KR" sz="900" b="0" i="0" ker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자기소개서 저장, 자기소개서 분석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ea typeface="맑은 고딕" charset="0"/>
                      </a:endParaRPr>
                    </a:p>
                  </a:txBody>
                  <a:tcPr marL="51116" marR="51116" marT="13941" marB="13941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442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요구사항 명</a:t>
                      </a:r>
                    </a:p>
                  </a:txBody>
                  <a:tcPr marL="51116" marR="51116" marT="13941" marB="13941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0" dirty="0">
                          <a:solidFill>
                            <a:srgbClr val="000000"/>
                          </a:solidFill>
                          <a:ea typeface="맑은 고딕" charset="0"/>
                        </a:rPr>
                        <a:t>자기소개서 관리</a:t>
                      </a:r>
                    </a:p>
                  </a:txBody>
                  <a:tcPr marL="51116" marR="51116" marT="13941" marB="13941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9" name="그림 78" descr="C:/Users/ehdal/AppData/Roaming/PolarisOffice/ETemp/12824_11463960/fImage2114433871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766" y="1211467"/>
            <a:ext cx="2093699" cy="37211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도형 23"/>
          <p:cNvSpPr>
            <a:spLocks/>
          </p:cNvSpPr>
          <p:nvPr/>
        </p:nvSpPr>
        <p:spPr>
          <a:xfrm>
            <a:off x="107315" y="0"/>
            <a:ext cx="3096895" cy="1125220"/>
          </a:xfrm>
          <a:prstGeom prst="rect">
            <a:avLst/>
          </a:prstGeom>
          <a:solidFill>
            <a:srgbClr val="3B5A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cxnSp>
        <p:nvCxnSpPr>
          <p:cNvPr id="25" name="도형 24"/>
          <p:cNvCxnSpPr/>
          <p:nvPr/>
        </p:nvCxnSpPr>
        <p:spPr>
          <a:xfrm>
            <a:off x="424180" y="541020"/>
            <a:ext cx="2592070" cy="635"/>
          </a:xfrm>
          <a:prstGeom prst="line">
            <a:avLst/>
          </a:prstGeom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25"/>
          <p:cNvCxnSpPr/>
          <p:nvPr/>
        </p:nvCxnSpPr>
        <p:spPr>
          <a:xfrm>
            <a:off x="3275965" y="548640"/>
            <a:ext cx="5328920" cy="635"/>
          </a:xfrm>
          <a:prstGeom prst="line">
            <a:avLst/>
          </a:prstGeom>
          <a:ln w="28575" cap="flat" cmpd="sng">
            <a:solidFill>
              <a:srgbClr val="3B5AA8"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텍스트 상자 26"/>
          <p:cNvSpPr txBox="1">
            <a:spLocks/>
          </p:cNvSpPr>
          <p:nvPr/>
        </p:nvSpPr>
        <p:spPr>
          <a:xfrm>
            <a:off x="323215" y="692785"/>
            <a:ext cx="2880995" cy="2971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7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| </a:t>
            </a:r>
            <a:r>
              <a:rPr lang="ko-KR" altLang="en-US" sz="17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맑은 고딕" charset="0"/>
                <a:cs typeface="+mj-cs"/>
              </a:rPr>
              <a:t>화면</a:t>
            </a:r>
            <a:r>
              <a:rPr lang="ko-KR" altLang="en-US" sz="17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 </a:t>
            </a:r>
            <a:r>
              <a:rPr lang="ko-KR" altLang="en-US" sz="17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맑은 고딕" charset="0"/>
                <a:cs typeface="+mj-cs"/>
              </a:rPr>
              <a:t>설계서</a:t>
            </a:r>
          </a:p>
        </p:txBody>
      </p:sp>
      <p:pic>
        <p:nvPicPr>
          <p:cNvPr id="28" name="그림 27" descr="C:/Users/ehdal/AppData/Roaming/PolarisOffice/ETemp/12824_11463960/image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8350" y="78105"/>
            <a:ext cx="678180" cy="39941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9" name="그림 28" descr="C:/Users/ehdal/AppData/Roaming/PolarisOffice/ETemp/12824_11463960/image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76640" y="476885"/>
            <a:ext cx="455295" cy="15938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32" name="도형 31"/>
          <p:cNvSpPr>
            <a:spLocks/>
          </p:cNvSpPr>
          <p:nvPr/>
        </p:nvSpPr>
        <p:spPr>
          <a:xfrm flipV="1">
            <a:off x="-577850" y="-575945"/>
            <a:ext cx="1181735" cy="1167765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32954"/>
              </p:ext>
            </p:extLst>
          </p:nvPr>
        </p:nvGraphicFramePr>
        <p:xfrm>
          <a:off x="897935" y="1242060"/>
          <a:ext cx="7490415" cy="5076322"/>
        </p:xfrm>
        <a:graphic>
          <a:graphicData uri="http://schemas.openxmlformats.org/drawingml/2006/table">
            <a:tbl>
              <a:tblPr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  <a:tableStyleId>{00000000-0000-0000-0000-000000000000}</a:tableStyleId>
              </a:tblPr>
              <a:tblGrid>
                <a:gridCol w="2475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5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874">
                <a:tc rowSpan="6">
                  <a:txBody>
                    <a:bodyPr/>
                    <a:lstStyle/>
                    <a:p>
                      <a:pPr marL="0" indent="0" algn="just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i="0" kern="0">
                        <a:solidFill>
                          <a:srgbClr val="000000"/>
                        </a:solidFill>
                      </a:endParaRPr>
                    </a:p>
                  </a:txBody>
                  <a:tcPr marL="81393" marR="81393" marT="40696" marB="40696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기능 번호</a:t>
                      </a:r>
                    </a:p>
                  </a:txBody>
                  <a:tcPr marL="55958" marR="55958" marT="15261" marB="15261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900" b="0" i="0" ker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WEB</a:t>
                      </a:r>
                      <a:r>
                        <a:rPr lang="en-US" sz="900" b="0" i="0" ker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-0</a:t>
                      </a:r>
                      <a:r>
                        <a:rPr lang="ko-KR" sz="900" b="0" i="0" ker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08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55958" marR="55958" marT="15261" marB="15261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614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기능 명</a:t>
                      </a:r>
                    </a:p>
                  </a:txBody>
                  <a:tcPr marL="55958" marR="55958" marT="15261" marB="15261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자기소개서 저장</a:t>
                      </a:r>
                    </a:p>
                  </a:txBody>
                  <a:tcPr marL="55958" marR="55958" marT="15261" marB="15261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13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기능설명</a:t>
                      </a:r>
                    </a:p>
                  </a:txBody>
                  <a:tcPr marL="55958" marR="55958" marT="15261" marB="15261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∎자기소개서 저장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자기소개서가 저장되었다는 페이지</a:t>
                      </a: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자기소개서 보기, 자기소개서 목록, 분석결과 확인하기, 홈 등의 기능</a:t>
                      </a:r>
                    </a:p>
                  </a:txBody>
                  <a:tcPr marL="55958" marR="55958" marT="15261" marB="15261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04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처리내용</a:t>
                      </a:r>
                    </a:p>
                  </a:txBody>
                  <a:tcPr marL="55958" marR="55958" marT="15261" marB="15261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∎자기소개서 보기</a:t>
                      </a: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ko-KR" sz="900" b="0" i="0" ker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‘자기소개서 보기’ 버튼을 누르면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ko-KR" sz="900" b="0" i="0" ker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사용자가 직전에 작성한 자기소개서를 확인할 수 있음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i="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∎자기소개서 목록</a:t>
                      </a: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0">
                          <a:solidFill>
                            <a:srgbClr val="000000"/>
                          </a:solidFill>
                          <a:latin typeface="맑은 고딕" charset="0"/>
                        </a:rPr>
                        <a:t>‘자기소개서 목록’ 버튼을 누르면</a:t>
                      </a: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0">
                          <a:solidFill>
                            <a:srgbClr val="000000"/>
                          </a:solidFill>
                          <a:latin typeface="맑은 고딕" charset="0"/>
                        </a:rPr>
                        <a:t>사용자가 그동안 작성했던 자기소개서 목록을 확인할 수 있음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i="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∎분석결과 확인하기</a:t>
                      </a: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‘분석결과 확인하기’ 버튼을 누르면</a:t>
                      </a: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자기소개서의 분석 결과를 확인할 수 있음</a:t>
                      </a: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i="0" kern="0">
                        <a:solidFill>
                          <a:srgbClr val="000000"/>
                        </a:solidFill>
                        <a:ea typeface="맑은 고딕" charset="0"/>
                      </a:endParaRP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∎HOME</a:t>
                      </a: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‘HOME’ 버튼을 누르면 메인페이지로 이동</a:t>
                      </a:r>
                    </a:p>
                  </a:txBody>
                  <a:tcPr marL="55958" marR="55958" marT="15261" marB="15261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2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비고</a:t>
                      </a:r>
                    </a:p>
                  </a:txBody>
                  <a:tcPr marL="55958" marR="55958" marT="15261" marB="15261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∎연결되는 기능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ko-KR" sz="900" b="0" i="0" ker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자기소개서 저장, 자기소개서 분석</a:t>
                      </a:r>
                      <a:endParaRPr lang="ko-KR" altLang="en-US" sz="900" b="0" i="0" kern="0">
                        <a:solidFill>
                          <a:srgbClr val="000000"/>
                        </a:solidFill>
                        <a:ea typeface="맑은 고딕" charset="0"/>
                      </a:endParaRPr>
                    </a:p>
                  </a:txBody>
                  <a:tcPr marL="55958" marR="55958" marT="15261" marB="15261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423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요구사항 명</a:t>
                      </a:r>
                    </a:p>
                  </a:txBody>
                  <a:tcPr marL="55958" marR="55958" marT="15261" marB="15261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자기소개서 관리</a:t>
                      </a:r>
                    </a:p>
                  </a:txBody>
                  <a:tcPr marL="55958" marR="55958" marT="15261" marB="15261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0" name="그림 79" descr="C:/Users/ehdal/AppData/Roaming/PolarisOffice/ETemp/12824_11463960/fImage155903474999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09695" y="1696084"/>
            <a:ext cx="2290308" cy="30284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도형 23"/>
          <p:cNvSpPr>
            <a:spLocks/>
          </p:cNvSpPr>
          <p:nvPr/>
        </p:nvSpPr>
        <p:spPr>
          <a:xfrm>
            <a:off x="107315" y="0"/>
            <a:ext cx="3096895" cy="1125220"/>
          </a:xfrm>
          <a:prstGeom prst="rect">
            <a:avLst/>
          </a:prstGeom>
          <a:solidFill>
            <a:srgbClr val="3B5A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cxnSp>
        <p:nvCxnSpPr>
          <p:cNvPr id="25" name="도형 24"/>
          <p:cNvCxnSpPr/>
          <p:nvPr/>
        </p:nvCxnSpPr>
        <p:spPr>
          <a:xfrm>
            <a:off x="424180" y="541020"/>
            <a:ext cx="2592070" cy="635"/>
          </a:xfrm>
          <a:prstGeom prst="line">
            <a:avLst/>
          </a:prstGeom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25"/>
          <p:cNvCxnSpPr/>
          <p:nvPr/>
        </p:nvCxnSpPr>
        <p:spPr>
          <a:xfrm>
            <a:off x="3275965" y="548640"/>
            <a:ext cx="5328920" cy="635"/>
          </a:xfrm>
          <a:prstGeom prst="line">
            <a:avLst/>
          </a:prstGeom>
          <a:ln w="28575" cap="flat" cmpd="sng">
            <a:solidFill>
              <a:srgbClr val="3B5AA8"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텍스트 상자 26"/>
          <p:cNvSpPr txBox="1">
            <a:spLocks/>
          </p:cNvSpPr>
          <p:nvPr/>
        </p:nvSpPr>
        <p:spPr>
          <a:xfrm>
            <a:off x="323215" y="692785"/>
            <a:ext cx="2880995" cy="2971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7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| </a:t>
            </a:r>
            <a:r>
              <a:rPr lang="ko-KR" altLang="en-US" sz="17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맑은 고딕" charset="0"/>
                <a:cs typeface="+mj-cs"/>
              </a:rPr>
              <a:t>화면</a:t>
            </a:r>
            <a:r>
              <a:rPr lang="ko-KR" altLang="en-US" sz="17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 </a:t>
            </a:r>
            <a:r>
              <a:rPr lang="ko-KR" altLang="en-US" sz="17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맑은 고딕" charset="0"/>
                <a:cs typeface="+mj-cs"/>
              </a:rPr>
              <a:t>설계서</a:t>
            </a:r>
          </a:p>
        </p:txBody>
      </p:sp>
      <p:pic>
        <p:nvPicPr>
          <p:cNvPr id="28" name="그림 27" descr="C:/Users/ehdal/AppData/Roaming/PolarisOffice/ETemp/12824_11463960/image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8350" y="78105"/>
            <a:ext cx="678180" cy="39941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9" name="그림 28" descr="C:/Users/ehdal/AppData/Roaming/PolarisOffice/ETemp/12824_11463960/image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76640" y="476885"/>
            <a:ext cx="455295" cy="15938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32" name="도형 31"/>
          <p:cNvSpPr>
            <a:spLocks/>
          </p:cNvSpPr>
          <p:nvPr/>
        </p:nvSpPr>
        <p:spPr>
          <a:xfrm flipV="1">
            <a:off x="-577850" y="-575945"/>
            <a:ext cx="1181735" cy="1167765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896759"/>
              </p:ext>
            </p:extLst>
          </p:nvPr>
        </p:nvGraphicFramePr>
        <p:xfrm>
          <a:off x="1691680" y="1248801"/>
          <a:ext cx="6410295" cy="5068179"/>
        </p:xfrm>
        <a:graphic>
          <a:graphicData uri="http://schemas.openxmlformats.org/drawingml/2006/table">
            <a:tbl>
              <a:tblPr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  <a:tableStyleId>{00000000-0000-0000-0000-000000000000}</a:tableStyleId>
              </a:tblPr>
              <a:tblGrid>
                <a:gridCol w="2118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4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4553">
                <a:tc rowSpan="6">
                  <a:txBody>
                    <a:bodyPr/>
                    <a:lstStyle/>
                    <a:p>
                      <a:pPr marL="0" indent="0" algn="just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i="0" kern="0">
                        <a:solidFill>
                          <a:srgbClr val="000000"/>
                        </a:solidFill>
                      </a:endParaRPr>
                    </a:p>
                  </a:txBody>
                  <a:tcPr marL="69656" marR="69656" marT="34828" marB="34828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8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기능 번호</a:t>
                      </a:r>
                    </a:p>
                  </a:txBody>
                  <a:tcPr marL="47889" marR="47889" marT="13061" marB="13061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800" b="0" i="0" ker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WEB</a:t>
                      </a:r>
                      <a:r>
                        <a:rPr lang="en-US" sz="800" b="0" i="0" ker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ko-KR" sz="800" b="0" i="0" ker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013, WEB-014</a:t>
                      </a:r>
                      <a:endParaRPr lang="ko-KR" altLang="en-US" sz="800" b="0" i="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7889" marR="47889" marT="13061" marB="13061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903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8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기능 명</a:t>
                      </a:r>
                    </a:p>
                  </a:txBody>
                  <a:tcPr marL="47889" marR="47889" marT="13061" marB="13061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8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자기소개서 분석 결과</a:t>
                      </a:r>
                    </a:p>
                  </a:txBody>
                  <a:tcPr marL="47889" marR="47889" marT="13061" marB="13061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62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8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기능설명</a:t>
                      </a:r>
                    </a:p>
                  </a:txBody>
                  <a:tcPr marL="47889" marR="47889" marT="13061" marB="13061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8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∎자기소개서 분석 결과</a:t>
                      </a:r>
                      <a:endParaRPr lang="ko-KR" altLang="en-US" sz="800" b="0" i="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8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자기소개서를 분석한 결과 페이지</a:t>
                      </a: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8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맞춤법 검사, 표절률(%), 적합률(%), 첨삭 결과 등의 기능이 있음 </a:t>
                      </a:r>
                    </a:p>
                  </a:txBody>
                  <a:tcPr marL="47889" marR="47889" marT="13061" marB="13061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0109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8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처리내용</a:t>
                      </a:r>
                    </a:p>
                  </a:txBody>
                  <a:tcPr marL="47889" marR="47889" marT="13061" marB="13061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8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∎맞춤법 검사</a:t>
                      </a: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ko-KR" sz="800" b="0" i="0" ker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사용자가 작성한 자기소개서의 내용에 대해 맞춤법 검사를 함.</a:t>
                      </a:r>
                      <a:endParaRPr lang="ko-KR" altLang="en-US" sz="800" b="0" i="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ko-KR" sz="800" b="0" i="0" ker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틀린 부분은 빨간색으로, 고친 부분은 파란색으로 표시</a:t>
                      </a:r>
                      <a:endParaRPr lang="ko-KR" altLang="en-US" sz="800" b="0" i="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i="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8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∎표절률 (%)</a:t>
                      </a: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800" b="0" i="0" kern="0">
                          <a:solidFill>
                            <a:srgbClr val="000000"/>
                          </a:solidFill>
                          <a:latin typeface="맑은 고딕" charset="0"/>
                        </a:rPr>
                        <a:t>사용자가 작성한 자기소개서를 기존에 있는 합격 자기소개서와</a:t>
                      </a: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800" b="0" i="0" kern="0">
                          <a:solidFill>
                            <a:srgbClr val="000000"/>
                          </a:solidFill>
                          <a:latin typeface="맑은 고딕" charset="0"/>
                        </a:rPr>
                        <a:t>비교하여 얼마나 일치하는가를 비율(%)로 표시</a:t>
                      </a:r>
                      <a:endParaRPr lang="ko-KR" altLang="en-US" sz="800" b="0" i="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i="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8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∎적합률 (%)</a:t>
                      </a: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8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사용자가 작성한 자기소개서가 해당 기업 및 직무에 얼마나 적합한가를</a:t>
                      </a: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8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비율(%)로 표시</a:t>
                      </a: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i="0" kern="0">
                        <a:solidFill>
                          <a:srgbClr val="000000"/>
                        </a:solidFill>
                        <a:ea typeface="맑은 고딕" charset="0"/>
                      </a:endParaRP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8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∎첨삭 결과</a:t>
                      </a: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8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종합적으로, 더 적합한 방향으로 자기소개서를 작성할 수 있도록</a:t>
                      </a: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8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사용자에게 추천해줌 </a:t>
                      </a: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i="0" kern="0">
                        <a:solidFill>
                          <a:srgbClr val="000000"/>
                        </a:solidFill>
                        <a:ea typeface="맑은 고딕" charset="0"/>
                      </a:endParaRPr>
                    </a:p>
                  </a:txBody>
                  <a:tcPr marL="47889" marR="47889" marT="13061" marB="13061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983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8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비고</a:t>
                      </a:r>
                    </a:p>
                  </a:txBody>
                  <a:tcPr marL="47889" marR="47889" marT="13061" marB="13061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b="0" i="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7889" marR="47889" marT="13061" marB="13061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30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8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요구사항 명</a:t>
                      </a:r>
                    </a:p>
                  </a:txBody>
                  <a:tcPr marL="47889" marR="47889" marT="13061" marB="13061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80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자기소개서 분석 결과</a:t>
                      </a:r>
                    </a:p>
                  </a:txBody>
                  <a:tcPr marL="47889" marR="47889" marT="13061" marB="13061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9" name="그림 78" descr="C:/Users/ehdal/AppData/Roaming/PolarisOffice/ETemp/12824_11463960/fImage115508361358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351" y="1316111"/>
            <a:ext cx="1874426" cy="37401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315" y="0"/>
            <a:ext cx="3096260" cy="1124585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180" y="541020"/>
            <a:ext cx="2591435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965" y="548640"/>
            <a:ext cx="5328285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215" y="692785"/>
            <a:ext cx="2952115" cy="2724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화면설계서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lang="ko-KR" altLang="en-US" sz="1000" b="1" noProof="0">
                <a:solidFill>
                  <a:schemeClr val="bg1"/>
                </a:solidFill>
                <a:latin typeface="+mn-ea"/>
                <a:cs typeface="+mj-cs"/>
              </a:rPr>
              <a:t>사용자 </a:t>
            </a:r>
            <a:r>
              <a:rPr lang="ko-KR" altLang="en-US" sz="1000" b="1">
                <a:solidFill>
                  <a:schemeClr val="bg1"/>
                </a:solidFill>
                <a:latin typeface="+mn-ea"/>
                <a:cs typeface="+mj-cs"/>
              </a:rPr>
              <a:t>인터페이스</a:t>
            </a:r>
            <a:r>
              <a:rPr lang="en-US" altLang="ko-KR" sz="1000" b="1">
                <a:solidFill>
                  <a:schemeClr val="bg1"/>
                </a:solidFill>
                <a:latin typeface="+mn-ea"/>
                <a:cs typeface="+mj-cs"/>
              </a:rPr>
              <a:t>(sw)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78105"/>
            <a:ext cx="67754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640" y="476885"/>
            <a:ext cx="45466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850" y="-575945"/>
            <a:ext cx="1181100" cy="1167130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52" name="그림 51" descr="C:/Users/ehdal/AppData/Roaming/PolarisOffice/ETemp/12824_11463960/fImage43221202435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2870" y="1485900"/>
            <a:ext cx="1918970" cy="4176395"/>
          </a:xfrm>
          <a:prstGeom prst="rect">
            <a:avLst/>
          </a:prstGeom>
          <a:noFill/>
        </p:spPr>
      </p:pic>
      <p:pic>
        <p:nvPicPr>
          <p:cNvPr id="53" name="그림 52" descr="C:/Users/ehdal/AppData/Roaming/PolarisOffice/ETemp/12824_11463960/fImage2114436971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1473835"/>
            <a:ext cx="2350135" cy="4188460"/>
          </a:xfrm>
          <a:prstGeom prst="rect">
            <a:avLst/>
          </a:prstGeom>
          <a:noFill/>
        </p:spPr>
      </p:pic>
      <p:pic>
        <p:nvPicPr>
          <p:cNvPr id="54" name="그림 53" descr="C:/Users/ehdal/AppData/Roaming/PolarisOffice/ETemp/12824_11463960/fImage155903474999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19295" y="2175510"/>
            <a:ext cx="2096135" cy="2778125"/>
          </a:xfrm>
          <a:prstGeom prst="rect">
            <a:avLst/>
          </a:prstGeom>
          <a:noFill/>
        </p:spPr>
      </p:pic>
      <p:pic>
        <p:nvPicPr>
          <p:cNvPr id="55" name="그림 54" descr="C:/Users/ehdal/AppData/Roaming/PolarisOffice/ETemp/12824_11463960/fImage1155083723588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070" y="1101725"/>
            <a:ext cx="2460625" cy="4909820"/>
          </a:xfrm>
          <a:prstGeom prst="rect">
            <a:avLst/>
          </a:prstGeom>
          <a:noFill/>
        </p:spPr>
      </p:pic>
      <p:sp>
        <p:nvSpPr>
          <p:cNvPr id="56" name="텍스트 상자 55"/>
          <p:cNvSpPr txBox="1">
            <a:spLocks/>
          </p:cNvSpPr>
          <p:nvPr/>
        </p:nvSpPr>
        <p:spPr>
          <a:xfrm>
            <a:off x="571500" y="5704205"/>
            <a:ext cx="984885" cy="2781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200">
                <a:latin typeface="맑은 고딕" charset="0"/>
                <a:ea typeface="맑은 고딕" charset="0"/>
              </a:rPr>
              <a:t>[ 메인화면 ]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57" name="텍스트 상자 56"/>
          <p:cNvSpPr txBox="1">
            <a:spLocks/>
          </p:cNvSpPr>
          <p:nvPr/>
        </p:nvSpPr>
        <p:spPr>
          <a:xfrm>
            <a:off x="2403475" y="5712460"/>
            <a:ext cx="1737995" cy="2781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200">
                <a:latin typeface="맑은 고딕" charset="0"/>
                <a:ea typeface="맑은 고딕" charset="0"/>
              </a:rPr>
              <a:t>[자기소개서 작성 화면]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58" name="텍스트 상자 57"/>
          <p:cNvSpPr txBox="1">
            <a:spLocks/>
          </p:cNvSpPr>
          <p:nvPr/>
        </p:nvSpPr>
        <p:spPr>
          <a:xfrm>
            <a:off x="4697730" y="4863465"/>
            <a:ext cx="1737995" cy="2781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200">
                <a:latin typeface="맑은 고딕" charset="0"/>
                <a:ea typeface="맑은 고딕" charset="0"/>
              </a:rPr>
              <a:t>[자기소개서 저장 화면]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59" name="텍스트 상자 58"/>
          <p:cNvSpPr txBox="1">
            <a:spLocks/>
          </p:cNvSpPr>
          <p:nvPr/>
        </p:nvSpPr>
        <p:spPr>
          <a:xfrm>
            <a:off x="6851650" y="6006465"/>
            <a:ext cx="2063750" cy="462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200">
                <a:latin typeface="맑은 고딕" charset="0"/>
                <a:ea typeface="맑은 고딕" charset="0"/>
              </a:rPr>
              <a:t>[자기소개서 분석 결과 화면]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60" name="도형 59"/>
          <p:cNvSpPr>
            <a:spLocks/>
          </p:cNvSpPr>
          <p:nvPr/>
        </p:nvSpPr>
        <p:spPr>
          <a:xfrm>
            <a:off x="898525" y="2423795"/>
            <a:ext cx="318770" cy="254635"/>
          </a:xfrm>
          <a:prstGeom prst="ellipse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1" name="도형 60"/>
          <p:cNvSpPr>
            <a:spLocks/>
          </p:cNvSpPr>
          <p:nvPr/>
        </p:nvSpPr>
        <p:spPr>
          <a:xfrm>
            <a:off x="895985" y="4093210"/>
            <a:ext cx="318770" cy="254635"/>
          </a:xfrm>
          <a:prstGeom prst="ellipse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2" name="도형 61"/>
          <p:cNvCxnSpPr>
            <a:stCxn id="60" idx="7"/>
          </p:cNvCxnSpPr>
          <p:nvPr/>
        </p:nvCxnSpPr>
        <p:spPr>
          <a:xfrm flipV="1">
            <a:off x="1170305" y="1990090"/>
            <a:ext cx="1687830" cy="471805"/>
          </a:xfrm>
          <a:prstGeom prst="straightConnector1">
            <a:avLst/>
          </a:prstGeom>
          <a:ln w="1905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62"/>
          <p:cNvCxnSpPr>
            <a:stCxn id="61" idx="7"/>
          </p:cNvCxnSpPr>
          <p:nvPr/>
        </p:nvCxnSpPr>
        <p:spPr>
          <a:xfrm flipV="1">
            <a:off x="1167765" y="2106295"/>
            <a:ext cx="1976120" cy="2025015"/>
          </a:xfrm>
          <a:prstGeom prst="straightConnector1">
            <a:avLst/>
          </a:prstGeom>
          <a:ln w="1905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도형 63"/>
          <p:cNvSpPr>
            <a:spLocks/>
          </p:cNvSpPr>
          <p:nvPr/>
        </p:nvSpPr>
        <p:spPr>
          <a:xfrm>
            <a:off x="4017645" y="4612005"/>
            <a:ext cx="318770" cy="254000"/>
          </a:xfrm>
          <a:prstGeom prst="ellipse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5" name="도형 64"/>
          <p:cNvCxnSpPr>
            <a:stCxn id="64" idx="7"/>
          </p:cNvCxnSpPr>
          <p:nvPr/>
        </p:nvCxnSpPr>
        <p:spPr>
          <a:xfrm flipV="1">
            <a:off x="4289425" y="4043045"/>
            <a:ext cx="822960" cy="606425"/>
          </a:xfrm>
          <a:prstGeom prst="straightConnector1">
            <a:avLst/>
          </a:prstGeom>
          <a:ln w="1905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도형 65"/>
          <p:cNvSpPr>
            <a:spLocks/>
          </p:cNvSpPr>
          <p:nvPr/>
        </p:nvSpPr>
        <p:spPr>
          <a:xfrm>
            <a:off x="5033010" y="3729355"/>
            <a:ext cx="1075690" cy="469900"/>
          </a:xfrm>
          <a:prstGeom prst="ellipse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7" name="도형 66"/>
          <p:cNvCxnSpPr>
            <a:stCxn id="66" idx="7"/>
          </p:cNvCxnSpPr>
          <p:nvPr/>
        </p:nvCxnSpPr>
        <p:spPr>
          <a:xfrm flipV="1">
            <a:off x="5950585" y="1693545"/>
            <a:ext cx="1426845" cy="2105025"/>
          </a:xfrm>
          <a:prstGeom prst="straightConnector1">
            <a:avLst/>
          </a:prstGeom>
          <a:ln w="1905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043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엔티티관계도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CA7AAF-AFF3-4EA7-BF27-77CCD4119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95" y="1195581"/>
            <a:ext cx="8958256" cy="515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8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수행 단계별 주요 산출물</a:t>
            </a: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796031"/>
              </p:ext>
            </p:extLst>
          </p:nvPr>
        </p:nvGraphicFramePr>
        <p:xfrm>
          <a:off x="1187624" y="1196752"/>
          <a:ext cx="6984778" cy="515333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98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1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1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755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단계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산출물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일반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응용 소프트웨어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응용 하드웨어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9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∙</a:t>
                      </a:r>
                      <a:r>
                        <a:rPr lang="ko-KR" altLang="en-US" sz="900" kern="0" spc="0" dirty="0" err="1">
                          <a:effectLst/>
                        </a:rPr>
                        <a:t>모바일</a:t>
                      </a:r>
                      <a:r>
                        <a:rPr lang="ko-KR" altLang="en-US" sz="900" kern="0" spc="0" dirty="0">
                          <a:effectLst/>
                        </a:rPr>
                        <a:t> </a:t>
                      </a:r>
                      <a:r>
                        <a:rPr lang="en-US" sz="900" kern="0" spc="0" dirty="0">
                          <a:effectLst/>
                        </a:rPr>
                        <a:t>APP</a:t>
                      </a:r>
                      <a:endParaRPr lang="en-US" sz="10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effectLst/>
                        </a:rPr>
                        <a:t>∙Web </a:t>
                      </a:r>
                      <a:r>
                        <a:rPr lang="ko-KR" altLang="en-US" sz="900" kern="0" spc="0" dirty="0">
                          <a:effectLst/>
                        </a:rPr>
                        <a:t>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∙</a:t>
                      </a:r>
                      <a:r>
                        <a:rPr lang="ko-KR" altLang="en-US" sz="900" kern="0" spc="0" dirty="0" err="1">
                          <a:effectLst/>
                        </a:rPr>
                        <a:t>빅데이터</a:t>
                      </a:r>
                      <a:endParaRPr lang="ko-KR" altLang="en-US" sz="10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∙인공지능</a:t>
                      </a:r>
                      <a:endParaRPr lang="ko-KR" altLang="en-US" sz="10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∙블록체인 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effectLst/>
                        </a:rPr>
                        <a:t>∙</a:t>
                      </a:r>
                      <a:r>
                        <a:rPr lang="en-US" sz="900" kern="0" spc="0" dirty="0" err="1">
                          <a:effectLst/>
                        </a:rPr>
                        <a:t>IoT</a:t>
                      </a:r>
                      <a:endParaRPr lang="en-US" sz="10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effectLst/>
                        </a:rPr>
                        <a:t>∙</a:t>
                      </a:r>
                      <a:r>
                        <a:rPr lang="ko-KR" altLang="en-US" sz="900" kern="0" spc="0" dirty="0">
                          <a:effectLst/>
                        </a:rPr>
                        <a:t>로봇</a:t>
                      </a:r>
                      <a:endParaRPr lang="ko-KR" altLang="en-US" sz="10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∙</a:t>
                      </a:r>
                      <a:r>
                        <a:rPr lang="ko-KR" altLang="en-US" sz="900" kern="0" spc="0" dirty="0" err="1">
                          <a:effectLst/>
                        </a:rPr>
                        <a:t>드론</a:t>
                      </a:r>
                      <a:r>
                        <a:rPr lang="ko-KR" altLang="en-US" sz="900" kern="0" spc="0" dirty="0">
                          <a:effectLst/>
                        </a:rPr>
                        <a:t> 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환경 분석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시장</a:t>
                      </a:r>
                      <a:r>
                        <a:rPr lang="en-US" altLang="ko-KR" sz="900" kern="0" spc="0" dirty="0">
                          <a:effectLst/>
                        </a:rPr>
                        <a:t>/</a:t>
                      </a:r>
                      <a:r>
                        <a:rPr lang="ko-KR" altLang="en-US" sz="900" kern="0" spc="0" dirty="0">
                          <a:effectLst/>
                        </a:rPr>
                        <a:t>기술 환경 분석서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△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△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△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설문조사 결과서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△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△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△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인터뷰 결과서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△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△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△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388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요구사항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분석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요구사항 정의서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○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○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○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6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effectLst/>
                        </a:rPr>
                        <a:t>유즈케이스</a:t>
                      </a:r>
                      <a:r>
                        <a:rPr lang="ko-KR" altLang="en-US" sz="900" kern="0" spc="0" dirty="0">
                          <a:effectLst/>
                        </a:rPr>
                        <a:t> 정의서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△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△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△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388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아키텍처 설계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서비스 구성도</a:t>
                      </a:r>
                      <a:r>
                        <a:rPr lang="en-US" altLang="ko-KR" sz="900" kern="0" spc="0" dirty="0">
                          <a:effectLst/>
                        </a:rPr>
                        <a:t>(</a:t>
                      </a:r>
                      <a:r>
                        <a:rPr lang="ko-KR" altLang="en-US" sz="900" kern="0" spc="0" dirty="0">
                          <a:effectLst/>
                        </a:rPr>
                        <a:t>시스템 구성도</a:t>
                      </a:r>
                      <a:r>
                        <a:rPr lang="en-US" altLang="ko-KR" sz="900" kern="0" spc="0" dirty="0">
                          <a:effectLst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○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○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○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서비스 흐름도</a:t>
                      </a:r>
                      <a:r>
                        <a:rPr lang="en-US" altLang="ko-KR" sz="900" kern="0" spc="0" dirty="0">
                          <a:effectLst/>
                        </a:rPr>
                        <a:t>(</a:t>
                      </a:r>
                      <a:r>
                        <a:rPr lang="ko-KR" altLang="en-US" sz="900" kern="0" spc="0" dirty="0">
                          <a:effectLst/>
                        </a:rPr>
                        <a:t>데이터 흐름도</a:t>
                      </a:r>
                      <a:r>
                        <a:rPr lang="en-US" altLang="ko-KR" sz="900" kern="0" spc="0" dirty="0">
                          <a:effectLst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△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○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effectLst/>
                        </a:rPr>
                        <a:t>△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5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effectLst/>
                        </a:rPr>
                        <a:t>UI/UX </a:t>
                      </a:r>
                      <a:r>
                        <a:rPr lang="ko-KR" altLang="en-US" sz="900" kern="0" spc="0" dirty="0">
                          <a:effectLst/>
                        </a:rPr>
                        <a:t>정의서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△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△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effectLst/>
                        </a:rPr>
                        <a:t>△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하드웨어</a:t>
                      </a:r>
                      <a:r>
                        <a:rPr lang="en-US" altLang="ko-KR" sz="900" kern="0" spc="0" dirty="0">
                          <a:effectLst/>
                        </a:rPr>
                        <a:t>/</a:t>
                      </a:r>
                      <a:r>
                        <a:rPr lang="ko-KR" altLang="en-US" sz="900" kern="0" spc="0" dirty="0">
                          <a:effectLst/>
                        </a:rPr>
                        <a:t>센서 구성도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effectLst/>
                        </a:rPr>
                        <a:t>-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effectLst/>
                        </a:rPr>
                        <a:t>-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effectLst/>
                        </a:rPr>
                        <a:t>○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388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기능 설계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메뉴 구성도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○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○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○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5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화면 설계서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○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○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△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5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effectLst/>
                        </a:rPr>
                        <a:t>엔티티</a:t>
                      </a:r>
                      <a:r>
                        <a:rPr lang="ko-KR" altLang="en-US" sz="900" kern="0" spc="0" dirty="0">
                          <a:effectLst/>
                        </a:rPr>
                        <a:t> 관계도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○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○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△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5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기능 처리도</a:t>
                      </a:r>
                      <a:r>
                        <a:rPr lang="en-US" altLang="ko-KR" sz="900" kern="0" spc="0" dirty="0">
                          <a:effectLst/>
                        </a:rPr>
                        <a:t>(</a:t>
                      </a:r>
                      <a:r>
                        <a:rPr lang="ko-KR" altLang="en-US" sz="900" kern="0" spc="0" dirty="0">
                          <a:effectLst/>
                        </a:rPr>
                        <a:t>기능 흐름도</a:t>
                      </a:r>
                      <a:r>
                        <a:rPr lang="en-US" altLang="ko-KR" sz="900" kern="0" spc="0" dirty="0">
                          <a:effectLst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○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○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○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5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알고리즘 명세서</a:t>
                      </a:r>
                      <a:r>
                        <a:rPr lang="en-US" altLang="ko-KR" sz="900" kern="0" spc="0" dirty="0">
                          <a:effectLst/>
                        </a:rPr>
                        <a:t>/</a:t>
                      </a:r>
                      <a:r>
                        <a:rPr lang="ko-KR" altLang="en-US" sz="900" kern="0" spc="0" dirty="0">
                          <a:effectLst/>
                        </a:rPr>
                        <a:t>설명서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△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○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○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5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데이터 수집처리 정의서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effectLst/>
                        </a:rPr>
                        <a:t>-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○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effectLst/>
                        </a:rPr>
                        <a:t>-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5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하드웨어 설계도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effectLst/>
                        </a:rPr>
                        <a:t>-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effectLst/>
                        </a:rPr>
                        <a:t>-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○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538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개발 </a:t>
                      </a:r>
                      <a:r>
                        <a:rPr lang="en-US" altLang="ko-KR" sz="1000" kern="0" spc="0" dirty="0">
                          <a:effectLst/>
                        </a:rPr>
                        <a:t>/ </a:t>
                      </a:r>
                      <a:r>
                        <a:rPr lang="ko-KR" altLang="en-US" sz="1000" kern="0" spc="0" dirty="0">
                          <a:effectLst/>
                        </a:rPr>
                        <a:t>구현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프로그램 목록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○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○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○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5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테이블 정의서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○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effectLst/>
                        </a:rPr>
                        <a:t>○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△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5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핵심 소스코드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○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○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effectLst/>
                        </a:rPr>
                        <a:t>○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187624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635896" y="692696"/>
            <a:ext cx="34563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※ ○ </a:t>
            </a:r>
            <a:r>
              <a:rPr lang="ko-KR" altLang="en-US" sz="1500" dirty="0"/>
              <a:t>권장</a:t>
            </a:r>
            <a:r>
              <a:rPr lang="en-US" altLang="ko-KR" sz="1500" dirty="0"/>
              <a:t>, △ </a:t>
            </a:r>
            <a:r>
              <a:rPr lang="ko-KR" altLang="en-US" sz="1500" dirty="0"/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180784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3D43926-4BCA-410A-AD57-BEBA0ADC736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32" y="1194150"/>
            <a:ext cx="8573135" cy="484886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18329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알고리즘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명세서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37562D-06D9-4CC1-8D0D-3F43825362F4}"/>
              </a:ext>
            </a:extLst>
          </p:cNvPr>
          <p:cNvSpPr/>
          <p:nvPr/>
        </p:nvSpPr>
        <p:spPr>
          <a:xfrm>
            <a:off x="222256" y="1490824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069A2C-B373-4CCD-911A-2CA50ED387B9}"/>
              </a:ext>
            </a:extLst>
          </p:cNvPr>
          <p:cNvSpPr/>
          <p:nvPr/>
        </p:nvSpPr>
        <p:spPr>
          <a:xfrm>
            <a:off x="4572000" y="1490824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D479D99-BBDD-4A30-B7C0-2494AAFE1985}"/>
              </a:ext>
            </a:extLst>
          </p:cNvPr>
          <p:cNvGrpSpPr/>
          <p:nvPr/>
        </p:nvGrpSpPr>
        <p:grpSpPr>
          <a:xfrm>
            <a:off x="418048" y="1650397"/>
            <a:ext cx="3741253" cy="4119812"/>
            <a:chOff x="8097959" y="2066096"/>
            <a:chExt cx="3741253" cy="4119812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06BD036-F074-4630-8988-832015F1C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97959" y="2389261"/>
              <a:ext cx="3741253" cy="3796647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4CF4FF-C4E3-4876-969C-A6A0C1C10D6D}"/>
                </a:ext>
              </a:extLst>
            </p:cNvPr>
            <p:cNvSpPr txBox="1"/>
            <p:nvPr/>
          </p:nvSpPr>
          <p:spPr>
            <a:xfrm>
              <a:off x="8249555" y="2066096"/>
              <a:ext cx="307968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/>
                <a:t>자기소개서 분석 알고리즘 흐름도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B33ACE29-897E-4B6D-B23F-4FEC8759D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5511" y="1847844"/>
            <a:ext cx="4198149" cy="316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8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알고리즘 상세 설명서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BDE8B4-A9E4-416F-B40B-7476CDD73737}"/>
              </a:ext>
            </a:extLst>
          </p:cNvPr>
          <p:cNvSpPr/>
          <p:nvPr/>
        </p:nvSpPr>
        <p:spPr>
          <a:xfrm>
            <a:off x="201941" y="1250753"/>
            <a:ext cx="8740117" cy="48824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5E340A-5E48-49F8-A4F7-779FEABD9D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816"/>
          <a:stretch/>
        </p:blipFill>
        <p:spPr>
          <a:xfrm>
            <a:off x="298783" y="1607797"/>
            <a:ext cx="8546433" cy="417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6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알고리즘 상세 설명서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3D49ECD-3117-4D67-A41B-01377FF44347}"/>
              </a:ext>
            </a:extLst>
          </p:cNvPr>
          <p:cNvSpPr/>
          <p:nvPr/>
        </p:nvSpPr>
        <p:spPr>
          <a:xfrm>
            <a:off x="230222" y="1249190"/>
            <a:ext cx="8740117" cy="4882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D60ED2-98F6-4F5E-A971-7300796B1D95}"/>
              </a:ext>
            </a:extLst>
          </p:cNvPr>
          <p:cNvSpPr txBox="1"/>
          <p:nvPr/>
        </p:nvSpPr>
        <p:spPr>
          <a:xfrm>
            <a:off x="323528" y="1327127"/>
            <a:ext cx="851287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Web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Crawling</a:t>
            </a:r>
          </a:p>
          <a:p>
            <a:endParaRPr lang="en-US" altLang="ko-KR" sz="1200" dirty="0"/>
          </a:p>
          <a:p>
            <a:r>
              <a:rPr lang="en-US" altLang="ko-KR" sz="1200" dirty="0"/>
              <a:t>Web </a:t>
            </a:r>
            <a:r>
              <a:rPr lang="ko-KR" altLang="en-US" sz="1200" dirty="0"/>
              <a:t>상에서 돌아다니면서 정보를 수집하는 행위로 정적인 데이터를 읽어 필요한 정보를 추출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다수의 데이터를 수집하고</a:t>
            </a:r>
            <a:r>
              <a:rPr lang="en-US" altLang="ko-KR" sz="1200" dirty="0"/>
              <a:t> </a:t>
            </a:r>
            <a:r>
              <a:rPr lang="ko-KR" altLang="en-US" sz="1200" dirty="0"/>
              <a:t>그 중 필요한 정보만 추출해서 처리하는 것을 </a:t>
            </a:r>
            <a:r>
              <a:rPr lang="en-US" altLang="ko-KR" sz="1200" dirty="0"/>
              <a:t>Crawling</a:t>
            </a:r>
            <a:r>
              <a:rPr lang="ko-KR" altLang="en-US" sz="1200" dirty="0"/>
              <a:t>이라고 부른다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호스트 프로그램을 통해서 데이터를 수집할 수 있는 라이브러리 </a:t>
            </a:r>
            <a:r>
              <a:rPr lang="en-US" altLang="ko-KR" sz="1200" dirty="0"/>
              <a:t>Beautiful soup</a:t>
            </a:r>
            <a:r>
              <a:rPr lang="ko-KR" altLang="en-US" sz="1200" dirty="0"/>
              <a:t>를 사용하여</a:t>
            </a:r>
            <a:endParaRPr lang="en-US" altLang="ko-KR" sz="1200" dirty="0"/>
          </a:p>
          <a:p>
            <a:r>
              <a:rPr lang="ko-KR" altLang="en-US" sz="1200" dirty="0"/>
              <a:t>다음의 알고리즘을 통해 수행된다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b="1" dirty="0"/>
              <a:t>(1) </a:t>
            </a:r>
            <a:r>
              <a:rPr lang="ko-KR" altLang="en-US" sz="1200" b="1" dirty="0" err="1"/>
              <a:t>크롤링</a:t>
            </a:r>
            <a:r>
              <a:rPr lang="ko-KR" altLang="en-US" sz="1200" b="1" dirty="0"/>
              <a:t> 대상 선정 </a:t>
            </a:r>
            <a:r>
              <a:rPr lang="en-US" altLang="ko-KR" sz="1200" b="1" dirty="0"/>
              <a:t>(API </a:t>
            </a:r>
            <a:r>
              <a:rPr lang="ko-KR" altLang="en-US" sz="1200" b="1" dirty="0"/>
              <a:t>또는 웹 문서</a:t>
            </a:r>
            <a:r>
              <a:rPr lang="en-US" altLang="ko-KR" sz="1200" b="1" dirty="0"/>
              <a:t>)</a:t>
            </a:r>
          </a:p>
          <a:p>
            <a:r>
              <a:rPr lang="en-US" altLang="ko-KR" sz="1200" dirty="0"/>
              <a:t>Web</a:t>
            </a:r>
            <a:r>
              <a:rPr lang="ko-KR" altLang="en-US" sz="1200" dirty="0"/>
              <a:t> 상의 데이터는 고유 </a:t>
            </a:r>
            <a:r>
              <a:rPr lang="en-US" altLang="ko-KR" sz="1200" dirty="0"/>
              <a:t>ID</a:t>
            </a:r>
            <a:r>
              <a:rPr lang="ko-KR" altLang="en-US" sz="1200" dirty="0"/>
              <a:t>인</a:t>
            </a:r>
            <a:r>
              <a:rPr lang="en-US" altLang="ko-KR" sz="1200" dirty="0"/>
              <a:t> URL</a:t>
            </a:r>
            <a:r>
              <a:rPr lang="ko-KR" altLang="en-US" sz="1200" dirty="0"/>
              <a:t>을 가지며 어떤 사이트에서 정보를 추출할 것인지 선정하는 과정이다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 err="1"/>
              <a:t>Saramin</a:t>
            </a:r>
            <a:r>
              <a:rPr lang="en-US" altLang="ko-KR" sz="1200" dirty="0"/>
              <a:t> </a:t>
            </a:r>
            <a:r>
              <a:rPr lang="ko-KR" altLang="en-US" sz="1200" dirty="0"/>
              <a:t>사이트로 선정하였다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b="1" dirty="0"/>
              <a:t>(2) </a:t>
            </a:r>
            <a:r>
              <a:rPr lang="ko-KR" altLang="en-US" sz="1200" b="1" dirty="0"/>
              <a:t>데이터 로드</a:t>
            </a:r>
          </a:p>
          <a:p>
            <a:r>
              <a:rPr lang="en-US" altLang="ko-KR" sz="1200" dirty="0"/>
              <a:t>API</a:t>
            </a:r>
            <a:r>
              <a:rPr lang="ko-KR" altLang="en-US" sz="1200" dirty="0"/>
              <a:t>의 경우 </a:t>
            </a:r>
            <a:r>
              <a:rPr lang="en-US" altLang="ko-KR" sz="1200" dirty="0"/>
              <a:t>XML, JSON </a:t>
            </a:r>
            <a:r>
              <a:rPr lang="ko-KR" altLang="en-US" sz="1200" dirty="0"/>
              <a:t>문서의 형태로 데이터를 다운로드하며</a:t>
            </a:r>
            <a:endParaRPr lang="en-US" altLang="ko-KR" sz="1200" dirty="0"/>
          </a:p>
          <a:p>
            <a:r>
              <a:rPr lang="en-US" altLang="ko-KR" sz="1200" dirty="0"/>
              <a:t>Web Page</a:t>
            </a:r>
            <a:r>
              <a:rPr lang="ko-KR" altLang="en-US" sz="1200" dirty="0"/>
              <a:t>의 경우 </a:t>
            </a:r>
            <a:r>
              <a:rPr lang="en-US" altLang="ko-KR" sz="1200" dirty="0"/>
              <a:t>HTML </a:t>
            </a:r>
            <a:r>
              <a:rPr lang="ko-KR" altLang="en-US" sz="1200" dirty="0"/>
              <a:t>문서의 형태로 데이터를 다운로드한다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Web Page</a:t>
            </a:r>
            <a:r>
              <a:rPr lang="ko-KR" altLang="en-US" sz="1200" dirty="0"/>
              <a:t>이므로 </a:t>
            </a:r>
            <a:r>
              <a:rPr lang="en-US" altLang="ko-KR" sz="1200" dirty="0"/>
              <a:t>HTML </a:t>
            </a:r>
            <a:r>
              <a:rPr lang="ko-KR" altLang="en-US" sz="1200" dirty="0"/>
              <a:t>문서의 형태로 데이터를 다운로드하였다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b="1" dirty="0"/>
              <a:t>(3) </a:t>
            </a:r>
            <a:r>
              <a:rPr lang="ko-KR" altLang="en-US" sz="1200" b="1" dirty="0"/>
              <a:t>데이터 분석</a:t>
            </a:r>
          </a:p>
          <a:p>
            <a:r>
              <a:rPr lang="ko-KR" altLang="en-US" sz="1200" dirty="0" err="1"/>
              <a:t>다운로드된</a:t>
            </a:r>
            <a:r>
              <a:rPr lang="ko-KR" altLang="en-US" sz="1200" dirty="0"/>
              <a:t> 데이터에서 필요한 부분을 추출하는 과정이다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ko-KR" altLang="en-US" sz="1200" dirty="0"/>
              <a:t>어떤 부분을 수집할지</a:t>
            </a:r>
            <a:r>
              <a:rPr lang="en-US" altLang="ko-KR" sz="1200" dirty="0"/>
              <a:t>, </a:t>
            </a:r>
            <a:r>
              <a:rPr lang="ko-KR" altLang="en-US" sz="1200" dirty="0"/>
              <a:t>어떤 부분을 수집하지 않을지 선정하는 과정이다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기업의 이름</a:t>
            </a:r>
            <a:r>
              <a:rPr lang="en-US" altLang="ko-KR" sz="1200" dirty="0"/>
              <a:t>, </a:t>
            </a:r>
            <a:r>
              <a:rPr lang="ko-KR" altLang="en-US" sz="1200" dirty="0"/>
              <a:t>직무분야</a:t>
            </a:r>
            <a:r>
              <a:rPr lang="en-US" altLang="ko-KR" sz="1200" dirty="0"/>
              <a:t>, </a:t>
            </a:r>
            <a:r>
              <a:rPr lang="ko-KR" altLang="en-US" sz="1200" dirty="0"/>
              <a:t>자소서의 내용 </a:t>
            </a:r>
            <a:r>
              <a:rPr lang="en-US" altLang="ko-KR" sz="1200" dirty="0"/>
              <a:t>3</a:t>
            </a:r>
            <a:r>
              <a:rPr lang="ko-KR" altLang="en-US" sz="1200" dirty="0"/>
              <a:t>가지 부분을 추출하였다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b="1" dirty="0"/>
              <a:t>(4) </a:t>
            </a:r>
            <a:r>
              <a:rPr lang="ko-KR" altLang="en-US" sz="1200" b="1" dirty="0"/>
              <a:t>수집</a:t>
            </a:r>
          </a:p>
          <a:p>
            <a:r>
              <a:rPr lang="ko-KR" altLang="en-US" sz="1200" dirty="0"/>
              <a:t>데이터 분석 과정을 통해서 수집할 내용을 선정했다면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이를 추출하여 파일 또는 데이터를 메모리상에 저장하는 과정이다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추출한 데이터는 </a:t>
            </a:r>
            <a:r>
              <a:rPr lang="en-US" altLang="ko-KR" sz="1200" dirty="0"/>
              <a:t>txt</a:t>
            </a:r>
            <a:r>
              <a:rPr lang="ko-KR" altLang="en-US" sz="1200" dirty="0"/>
              <a:t>파일로 저장하여 </a:t>
            </a:r>
            <a:r>
              <a:rPr lang="en-US" altLang="ko-KR" sz="1200" dirty="0"/>
              <a:t>AWS EC2 Ubuntu Server </a:t>
            </a:r>
            <a:r>
              <a:rPr lang="ko-KR" altLang="en-US" sz="1200" dirty="0"/>
              <a:t>내 </a:t>
            </a:r>
            <a:r>
              <a:rPr lang="en-US" altLang="ko-KR" sz="1200" dirty="0"/>
              <a:t>PostgreSQL DB</a:t>
            </a:r>
            <a:r>
              <a:rPr lang="ko-KR" altLang="en-US" sz="1200" dirty="0"/>
              <a:t>에 저장하였다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7626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알고리즘 상세 설명서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3D49ECD-3117-4D67-A41B-01377FF44347}"/>
              </a:ext>
            </a:extLst>
          </p:cNvPr>
          <p:cNvSpPr/>
          <p:nvPr/>
        </p:nvSpPr>
        <p:spPr>
          <a:xfrm>
            <a:off x="230222" y="1249190"/>
            <a:ext cx="8740117" cy="4882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4" name="그림 3" descr="C:/Users/82103/AppData/Roaming/PolarisOffice/ETemp/13552_19291000/fImage1849622721328.png">
            <a:extLst>
              <a:ext uri="{FF2B5EF4-FFF2-40B4-BE49-F238E27FC236}">
                <a16:creationId xmlns:a16="http://schemas.microsoft.com/office/drawing/2014/main" id="{F0DA8211-52A4-4DEB-BC31-D7A5B5B2C1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36" t="2935" b="4904"/>
          <a:stretch/>
        </p:blipFill>
        <p:spPr>
          <a:xfrm>
            <a:off x="769986" y="1408763"/>
            <a:ext cx="7604028" cy="43965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75181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알고리즘 상세 설명서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C2AC49-9222-4E78-9326-2DE14AB6A5EA}"/>
              </a:ext>
            </a:extLst>
          </p:cNvPr>
          <p:cNvSpPr/>
          <p:nvPr/>
        </p:nvSpPr>
        <p:spPr>
          <a:xfrm>
            <a:off x="222256" y="1254908"/>
            <a:ext cx="8740117" cy="49777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B2489D-CDCE-4C5A-BE3E-6CE501A85D89}"/>
              </a:ext>
            </a:extLst>
          </p:cNvPr>
          <p:cNvSpPr txBox="1"/>
          <p:nvPr/>
        </p:nvSpPr>
        <p:spPr>
          <a:xfrm>
            <a:off x="315562" y="1332845"/>
            <a:ext cx="8512876" cy="487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" b="1" dirty="0" err="1"/>
              <a:t>py-hanspell</a:t>
            </a:r>
            <a:r>
              <a:rPr lang="en-US" altLang="ko-KR" sz="1150" b="1" dirty="0"/>
              <a:t> (</a:t>
            </a:r>
            <a:r>
              <a:rPr lang="ko-KR" altLang="en-US" sz="1150" b="1" dirty="0"/>
              <a:t>맞춤법 검사</a:t>
            </a:r>
            <a:r>
              <a:rPr lang="en-US" altLang="ko-KR" sz="1150" b="1" dirty="0"/>
              <a:t>)</a:t>
            </a:r>
          </a:p>
          <a:p>
            <a:endParaRPr lang="en-US" altLang="ko-KR" sz="1150" dirty="0"/>
          </a:p>
          <a:p>
            <a:r>
              <a:rPr lang="en-US" altLang="ko-KR" sz="1150" b="0" i="0" dirty="0" err="1">
                <a:solidFill>
                  <a:srgbClr val="24292E"/>
                </a:solidFill>
                <a:effectLst/>
                <a:latin typeface="-apple-system"/>
              </a:rPr>
              <a:t>py-hanspell</a:t>
            </a:r>
            <a:r>
              <a:rPr lang="ko-KR" altLang="en-US" sz="1150" b="0" i="0" dirty="0">
                <a:solidFill>
                  <a:srgbClr val="24292E"/>
                </a:solidFill>
                <a:effectLst/>
                <a:latin typeface="-apple-system"/>
              </a:rPr>
              <a:t>은 </a:t>
            </a:r>
            <a:r>
              <a:rPr lang="en-US" altLang="ko-KR" sz="1150" b="0" i="0" dirty="0" err="1">
                <a:solidFill>
                  <a:srgbClr val="24292E"/>
                </a:solidFill>
                <a:effectLst/>
                <a:latin typeface="-apple-system"/>
              </a:rPr>
              <a:t>Naver</a:t>
            </a:r>
            <a:r>
              <a:rPr lang="ko-KR" altLang="en-US" sz="1150" b="0" i="0" dirty="0">
                <a:solidFill>
                  <a:srgbClr val="24292E"/>
                </a:solidFill>
                <a:effectLst/>
                <a:latin typeface="-apple-system"/>
              </a:rPr>
              <a:t> 맞춤법 검사기를 이용한</a:t>
            </a:r>
            <a:r>
              <a:rPr lang="en-US" altLang="ko-KR" sz="115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ko-KR" sz="1150" b="0" i="0" dirty="0">
                <a:solidFill>
                  <a:srgbClr val="24292E"/>
                </a:solidFill>
                <a:effectLst/>
                <a:latin typeface="-apple-system"/>
              </a:rPr>
              <a:t>Python</a:t>
            </a:r>
            <a:r>
              <a:rPr lang="ko-KR" altLang="en-US" sz="1150" b="0" i="0" dirty="0">
                <a:solidFill>
                  <a:srgbClr val="24292E"/>
                </a:solidFill>
                <a:effectLst/>
                <a:latin typeface="-apple-system"/>
              </a:rPr>
              <a:t>용 한글 맞춤법 검사 라이브러리입니다</a:t>
            </a:r>
            <a:r>
              <a:rPr lang="en-US" altLang="ko-KR" sz="1150" b="0" i="0" dirty="0">
                <a:solidFill>
                  <a:srgbClr val="24292E"/>
                </a:solidFill>
                <a:effectLst/>
                <a:latin typeface="-apple-system"/>
              </a:rPr>
              <a:t>. </a:t>
            </a:r>
            <a:r>
              <a:rPr lang="ko-KR" altLang="en-US" sz="1150" u="none" strike="noStrike" dirty="0">
                <a:effectLst/>
              </a:rPr>
              <a:t>현</a:t>
            </a:r>
            <a:r>
              <a:rPr lang="ko-KR" altLang="en-US" sz="1150" dirty="0"/>
              <a:t>시점에서</a:t>
            </a:r>
            <a:r>
              <a:rPr lang="ko-KR" altLang="en-US" sz="1150" u="none" strike="noStrike" dirty="0">
                <a:effectLst/>
              </a:rPr>
              <a:t> 오픈형 </a:t>
            </a:r>
            <a:r>
              <a:rPr lang="en-US" altLang="ko-KR" sz="1150" u="none" strike="noStrike" dirty="0">
                <a:effectLst/>
              </a:rPr>
              <a:t>API </a:t>
            </a:r>
            <a:r>
              <a:rPr lang="ko-KR" altLang="en-US" sz="1150" u="none" strike="noStrike" dirty="0">
                <a:effectLst/>
              </a:rPr>
              <a:t>중 가장 고버전의 한글 맞춤법 검사기로 </a:t>
            </a:r>
            <a:r>
              <a:rPr lang="ko-KR" altLang="en-US" sz="1150" dirty="0"/>
              <a:t>최대 </a:t>
            </a:r>
            <a:r>
              <a:rPr lang="en-US" altLang="ko-KR" sz="1150" dirty="0"/>
              <a:t>500</a:t>
            </a:r>
            <a:r>
              <a:rPr lang="ko-KR" altLang="en-US" sz="1150" dirty="0"/>
              <a:t>자까지 </a:t>
            </a:r>
            <a:r>
              <a:rPr lang="ko-KR" altLang="en-US" sz="1150" u="none" strike="noStrike" dirty="0">
                <a:effectLst/>
              </a:rPr>
              <a:t>철자 및 띄어쓰기 등의 맞춤법 검사를 지원합니다</a:t>
            </a:r>
            <a:r>
              <a:rPr lang="en-US" altLang="ko-KR" sz="1150" u="none" strike="noStrike" dirty="0">
                <a:effectLst/>
              </a:rPr>
              <a:t>.</a:t>
            </a:r>
          </a:p>
          <a:p>
            <a:endParaRPr lang="en-US" altLang="ko-KR" sz="1150" dirty="0"/>
          </a:p>
          <a:p>
            <a:r>
              <a:rPr lang="ko-KR" altLang="en-US" sz="1150" u="none" strike="noStrike" dirty="0">
                <a:effectLst/>
              </a:rPr>
              <a:t>일반적으로 자기소개서는 항목 당 최대 </a:t>
            </a:r>
            <a:r>
              <a:rPr lang="en-US" altLang="ko-KR" sz="1150" u="none" strike="noStrike" dirty="0">
                <a:effectLst/>
              </a:rPr>
              <a:t>800~1500</a:t>
            </a:r>
            <a:r>
              <a:rPr lang="ko-KR" altLang="en-US" sz="1150" u="none" strike="noStrike" dirty="0">
                <a:effectLst/>
              </a:rPr>
              <a:t>자의 글자수를 가지며 이러한 항목이 보통 </a:t>
            </a:r>
            <a:r>
              <a:rPr lang="en-US" altLang="ko-KR" sz="1150" u="none" strike="noStrike" dirty="0">
                <a:effectLst/>
              </a:rPr>
              <a:t>5</a:t>
            </a:r>
            <a:r>
              <a:rPr lang="ko-KR" altLang="en-US" sz="1150" u="none" strike="noStrike" dirty="0">
                <a:effectLst/>
              </a:rPr>
              <a:t>개정도 존재하므로 본 기능은 자기소개서당 최소 </a:t>
            </a:r>
            <a:r>
              <a:rPr lang="en-US" altLang="ko-KR" sz="1150" u="none" strike="noStrike" dirty="0">
                <a:effectLst/>
              </a:rPr>
              <a:t>7500</a:t>
            </a:r>
            <a:r>
              <a:rPr lang="ko-KR" altLang="en-US" sz="1150" u="none" strike="noStrike" dirty="0">
                <a:effectLst/>
              </a:rPr>
              <a:t>자 이상을 검사할 수 있어야 하고 맞춤법 검사 뿐만 아니라 맞춤법 검사 후 사용자에게 검사결과를 알리기 위해 </a:t>
            </a:r>
            <a:r>
              <a:rPr lang="en-US" altLang="ko-KR" sz="1150" u="none" strike="noStrike" dirty="0">
                <a:effectLst/>
              </a:rPr>
              <a:t>Web </a:t>
            </a:r>
            <a:r>
              <a:rPr lang="ko-KR" altLang="en-US" sz="1150" u="none" strike="noStrike" dirty="0">
                <a:effectLst/>
              </a:rPr>
              <a:t>상에 명시할 때</a:t>
            </a:r>
            <a:r>
              <a:rPr lang="en-US" altLang="ko-KR" sz="1150" u="none" strike="noStrike" dirty="0">
                <a:effectLst/>
              </a:rPr>
              <a:t>, </a:t>
            </a:r>
            <a:r>
              <a:rPr lang="ko-KR" altLang="en-US" sz="1150" u="none" strike="noStrike" dirty="0">
                <a:effectLst/>
              </a:rPr>
              <a:t>사용자가 작성한 문단양식을 유지하면서 어느 부분이 틀렸는지 구체적으로 명시할 수 있어야 하므로 단순히 자기소개서 데이터의 텍스트를 한번에 검사하는 것이 아닌 다음과 같이 단계별로 문단단위</a:t>
            </a:r>
            <a:r>
              <a:rPr lang="en-US" altLang="ko-KR" sz="1150" u="none" strike="noStrike" dirty="0">
                <a:effectLst/>
              </a:rPr>
              <a:t>, </a:t>
            </a:r>
          </a:p>
          <a:p>
            <a:r>
              <a:rPr lang="ko-KR" altLang="en-US" sz="1150" u="none" strike="noStrike" dirty="0">
                <a:effectLst/>
              </a:rPr>
              <a:t>단어</a:t>
            </a:r>
            <a:r>
              <a:rPr lang="en-US" altLang="ko-KR" sz="1150" u="none" strike="noStrike" dirty="0">
                <a:effectLst/>
              </a:rPr>
              <a:t>/</a:t>
            </a:r>
            <a:r>
              <a:rPr lang="ko-KR" altLang="en-US" sz="1150" u="none" strike="noStrike" dirty="0">
                <a:effectLst/>
              </a:rPr>
              <a:t>어간 단위로 분할하여 맞춤법 검사를 진행하는 알고리즘을 고안하였습니다</a:t>
            </a:r>
            <a:r>
              <a:rPr lang="en-US" altLang="ko-KR" sz="1150" u="none" strike="noStrike" dirty="0">
                <a:effectLst/>
              </a:rPr>
              <a:t>.</a:t>
            </a:r>
          </a:p>
          <a:p>
            <a:endParaRPr lang="en-US" altLang="ko-KR" sz="1150" u="none" strike="noStrike" dirty="0">
              <a:effectLst/>
            </a:endParaRPr>
          </a:p>
          <a:p>
            <a:r>
              <a:rPr lang="ko-KR" altLang="en-US" sz="1150" u="none" strike="noStrike" dirty="0">
                <a:effectLst/>
              </a:rPr>
              <a:t>먼저 자기소개서 전체 내용을 문단단위로 분할하여 사용자가 의도한 문단양식을 유지합니다</a:t>
            </a:r>
            <a:r>
              <a:rPr lang="en-US" altLang="ko-KR" sz="1150" u="none" strike="noStrike" dirty="0">
                <a:effectLst/>
              </a:rPr>
              <a:t>. </a:t>
            </a:r>
            <a:r>
              <a:rPr lang="ko-KR" altLang="en-US" sz="1150" u="none" strike="noStrike" dirty="0">
                <a:effectLst/>
              </a:rPr>
              <a:t>자기소개서의 전체 내용을 한번에 단어</a:t>
            </a:r>
            <a:r>
              <a:rPr lang="en-US" altLang="ko-KR" sz="1150" u="none" strike="noStrike" dirty="0">
                <a:effectLst/>
              </a:rPr>
              <a:t>/</a:t>
            </a:r>
            <a:r>
              <a:rPr lang="ko-KR" altLang="en-US" sz="1150" u="none" strike="noStrike" dirty="0">
                <a:effectLst/>
              </a:rPr>
              <a:t>어간 단위로 분할할 경우 맞춤법 검사의 부하가 가중되어 맞춤법 검사 속도가 </a:t>
            </a:r>
            <a:r>
              <a:rPr lang="ko-KR" altLang="en-US" sz="1150" u="none" strike="noStrike" dirty="0" err="1">
                <a:effectLst/>
              </a:rPr>
              <a:t>느려지고</a:t>
            </a:r>
            <a:r>
              <a:rPr lang="ko-KR" altLang="en-US" sz="1150" u="none" strike="noStrike" dirty="0">
                <a:effectLst/>
              </a:rPr>
              <a:t> 문장단위로 분할할 경우 사용자가 의도한 문단양식</a:t>
            </a:r>
            <a:r>
              <a:rPr lang="en-US" altLang="ko-KR" sz="1150" u="none" strike="noStrike" dirty="0">
                <a:effectLst/>
              </a:rPr>
              <a:t>(</a:t>
            </a:r>
            <a:r>
              <a:rPr lang="ko-KR" altLang="en-US" sz="1150" u="none" strike="noStrike" dirty="0">
                <a:effectLst/>
              </a:rPr>
              <a:t>줄 바꿈 등</a:t>
            </a:r>
            <a:r>
              <a:rPr lang="en-US" altLang="ko-KR" sz="1150" u="none" strike="noStrike" dirty="0">
                <a:effectLst/>
              </a:rPr>
              <a:t>)</a:t>
            </a:r>
            <a:r>
              <a:rPr lang="ko-KR" altLang="en-US" sz="1150" u="none" strike="noStrike" dirty="0">
                <a:effectLst/>
              </a:rPr>
              <a:t>을 맞춤법 오류로 인식할 수 있기 때문에 문단단위로 분할하는 방법을 채택하였습니다</a:t>
            </a:r>
            <a:r>
              <a:rPr lang="en-US" altLang="ko-KR" sz="1150" u="none" strike="noStrike" dirty="0">
                <a:effectLst/>
              </a:rPr>
              <a:t>.</a:t>
            </a:r>
          </a:p>
          <a:p>
            <a:endParaRPr lang="en-US" altLang="ko-KR" sz="1150" u="none" strike="noStrike" dirty="0">
              <a:effectLst/>
            </a:endParaRPr>
          </a:p>
          <a:p>
            <a:r>
              <a:rPr lang="ko-KR" altLang="en-US" sz="1150" u="none" strike="noStrike" dirty="0">
                <a:effectLst/>
              </a:rPr>
              <a:t>한 문단의 경우 평균 </a:t>
            </a:r>
            <a:r>
              <a:rPr lang="en-US" altLang="ko-KR" sz="1150" u="none" strike="noStrike" dirty="0">
                <a:effectLst/>
              </a:rPr>
              <a:t>300 ~ 600</a:t>
            </a:r>
            <a:r>
              <a:rPr lang="ko-KR" altLang="en-US" sz="1150" u="none" strike="noStrike" dirty="0">
                <a:effectLst/>
              </a:rPr>
              <a:t>자의 글자수를 가지므로 </a:t>
            </a:r>
            <a:r>
              <a:rPr lang="en-US" altLang="ko-KR" sz="1150" u="none" strike="noStrike" dirty="0" err="1">
                <a:effectLst/>
              </a:rPr>
              <a:t>hanspell</a:t>
            </a:r>
            <a:r>
              <a:rPr lang="ko-KR" altLang="en-US" sz="1150" u="none" strike="noStrike" dirty="0">
                <a:effectLst/>
              </a:rPr>
              <a:t>에서 내부적으로 </a:t>
            </a:r>
            <a:r>
              <a:rPr lang="en-US" altLang="ko-KR" sz="1150" u="none" strike="noStrike" dirty="0">
                <a:effectLst/>
              </a:rPr>
              <a:t>500</a:t>
            </a:r>
            <a:r>
              <a:rPr lang="ko-KR" altLang="en-US" sz="1150" u="none" strike="noStrike" dirty="0">
                <a:effectLst/>
              </a:rPr>
              <a:t>자 제한이 걸려있는 부분을 </a:t>
            </a:r>
            <a:r>
              <a:rPr lang="en-US" altLang="ko-KR" sz="1150" u="none" strike="noStrike" dirty="0">
                <a:effectLst/>
              </a:rPr>
              <a:t>1000</a:t>
            </a:r>
            <a:r>
              <a:rPr lang="ko-KR" altLang="en-US" sz="1150" u="none" strike="noStrike" dirty="0">
                <a:effectLst/>
              </a:rPr>
              <a:t>자로 수정하고 해당 문단에 대하여 </a:t>
            </a:r>
            <a:r>
              <a:rPr lang="en-US" altLang="ko-KR" sz="1150" u="none" strike="noStrike" dirty="0" err="1">
                <a:effectLst/>
              </a:rPr>
              <a:t>hanspell.spell_checker</a:t>
            </a:r>
            <a:r>
              <a:rPr lang="en-US" altLang="ko-KR" sz="1150" u="none" strike="noStrike" dirty="0">
                <a:effectLst/>
              </a:rPr>
              <a:t>()</a:t>
            </a:r>
            <a:r>
              <a:rPr lang="ko-KR" altLang="en-US" sz="1150" u="none" strike="noStrike" dirty="0">
                <a:effectLst/>
              </a:rPr>
              <a:t>를 통해 맞춤법 검사를 진행하여 틀린 부분이 존재하지 않는다면 해당 문단은 그대로 배열에 저장합니다</a:t>
            </a:r>
            <a:r>
              <a:rPr lang="en-US" altLang="ko-KR" sz="1150" u="none" strike="noStrike" dirty="0">
                <a:effectLst/>
              </a:rPr>
              <a:t>. </a:t>
            </a:r>
            <a:r>
              <a:rPr lang="ko-KR" altLang="en-US" sz="1150" u="none" strike="noStrike" dirty="0">
                <a:effectLst/>
              </a:rPr>
              <a:t>이는 검사속도를 향상시킵니다</a:t>
            </a:r>
            <a:r>
              <a:rPr lang="en-US" altLang="ko-KR" sz="1150" u="none" strike="noStrike" dirty="0">
                <a:effectLst/>
              </a:rPr>
              <a:t>. </a:t>
            </a:r>
            <a:r>
              <a:rPr lang="ko-KR" altLang="en-US" sz="1150" u="none" strike="noStrike" dirty="0">
                <a:effectLst/>
              </a:rPr>
              <a:t>만일 틀린 부분이 존재한다면 해당 문단을 </a:t>
            </a:r>
            <a:endParaRPr lang="en-US" altLang="ko-KR" sz="1150" u="none" strike="noStrike" dirty="0">
              <a:effectLst/>
            </a:endParaRPr>
          </a:p>
          <a:p>
            <a:r>
              <a:rPr lang="ko-KR" altLang="en-US" sz="1150" u="none" strike="noStrike" dirty="0">
                <a:effectLst/>
              </a:rPr>
              <a:t>단어</a:t>
            </a:r>
            <a:r>
              <a:rPr lang="en-US" altLang="ko-KR" sz="1150" u="none" strike="noStrike" dirty="0">
                <a:effectLst/>
              </a:rPr>
              <a:t>/</a:t>
            </a:r>
            <a:r>
              <a:rPr lang="ko-KR" altLang="en-US" sz="1150" u="none" strike="noStrike" dirty="0">
                <a:effectLst/>
              </a:rPr>
              <a:t>어간 단위로 재분할하고 맞춤법 검사를 재 진행하여 맞춤법 검사결과와 맞춤법이 틀린 정확한 위치를 원본과 함께 단어</a:t>
            </a:r>
            <a:r>
              <a:rPr lang="en-US" altLang="ko-KR" sz="1150" u="none" strike="noStrike" dirty="0">
                <a:effectLst/>
              </a:rPr>
              <a:t>/</a:t>
            </a:r>
            <a:r>
              <a:rPr lang="ko-KR" altLang="en-US" sz="1150" u="none" strike="noStrike" dirty="0">
                <a:effectLst/>
              </a:rPr>
              <a:t>어간 단위로 배열에 저장합니다</a:t>
            </a:r>
            <a:r>
              <a:rPr lang="en-US" altLang="ko-KR" sz="1150" u="none" strike="noStrike" dirty="0">
                <a:effectLst/>
              </a:rPr>
              <a:t>.</a:t>
            </a:r>
          </a:p>
          <a:p>
            <a:endParaRPr lang="en-US" altLang="ko-KR" sz="1150" u="none" strike="noStrike" dirty="0">
              <a:effectLst/>
            </a:endParaRPr>
          </a:p>
          <a:p>
            <a:r>
              <a:rPr lang="ko-KR" altLang="en-US" sz="1150" u="none" strike="noStrike" dirty="0">
                <a:effectLst/>
              </a:rPr>
              <a:t>맞춤법 검사결과를 배열이 아닌 스트링으로 합쳐서 저장할 경우 맞춤법 검사결과에 띄어쓰기 등의 이유로 뒤로 밀려 첨삭 된 텍스트가 있다면 </a:t>
            </a:r>
            <a:r>
              <a:rPr lang="en-US" altLang="ko-KR" sz="1150" u="none" strike="noStrike" dirty="0">
                <a:effectLst/>
              </a:rPr>
              <a:t>Web </a:t>
            </a:r>
            <a:r>
              <a:rPr lang="ko-KR" altLang="en-US" sz="1150" u="none" strike="noStrike" dirty="0">
                <a:effectLst/>
              </a:rPr>
              <a:t>상에서 사용자에게 결과를 출력할 때 나머지 뒷부분에 대하여 맞춤법을 모두 틀린 것으로 출력하는 문제가 있기 때문에 맞춤법 검사결과를 스트링으로 합치지 않고 단어</a:t>
            </a:r>
            <a:r>
              <a:rPr lang="en-US" altLang="ko-KR" sz="1150" u="none" strike="noStrike" dirty="0">
                <a:effectLst/>
              </a:rPr>
              <a:t>/</a:t>
            </a:r>
            <a:r>
              <a:rPr lang="ko-KR" altLang="en-US" sz="1150" u="none" strike="noStrike" dirty="0">
                <a:effectLst/>
              </a:rPr>
              <a:t>어간 단위로 배열에 저장하는 방법을 채택하였습니다</a:t>
            </a:r>
            <a:r>
              <a:rPr lang="en-US" altLang="ko-KR" sz="1150" u="none" strike="noStrike" dirty="0">
                <a:effectLst/>
              </a:rPr>
              <a:t>.</a:t>
            </a:r>
          </a:p>
          <a:p>
            <a:endParaRPr lang="en-US" altLang="ko-KR" sz="1150" u="none" strike="noStrike" dirty="0">
              <a:effectLst/>
            </a:endParaRPr>
          </a:p>
          <a:p>
            <a:r>
              <a:rPr lang="ko-KR" altLang="en-US" sz="1150" u="none" strike="noStrike" dirty="0">
                <a:effectLst/>
              </a:rPr>
              <a:t>이 같은 재검사 및 배열 반환 값은 검사의 정확도를 향상시키고 사용자에게 어느 부분이 틀렸는지를 구체적으로 명시할 수 있도록 합니다</a:t>
            </a:r>
            <a:r>
              <a:rPr lang="en-US" altLang="ko-KR" sz="1150" u="none" strike="noStrike" dirty="0">
                <a:effectLst/>
              </a:rPr>
              <a:t>. </a:t>
            </a:r>
            <a:r>
              <a:rPr lang="ko-KR" altLang="en-US" sz="1150" u="none" strike="noStrike" dirty="0">
                <a:effectLst/>
              </a:rPr>
              <a:t>자기소개서의 모든 문단에 대하여 검사가 종료되면 최종 검사결과를 </a:t>
            </a:r>
            <a:r>
              <a:rPr lang="en-US" altLang="ko-KR" sz="1150" u="none" strike="noStrike" dirty="0">
                <a:effectLst/>
              </a:rPr>
              <a:t>Web</a:t>
            </a:r>
            <a:r>
              <a:rPr lang="ko-KR" altLang="en-US" sz="1150" u="none" strike="noStrike" dirty="0">
                <a:effectLst/>
              </a:rPr>
              <a:t>으로 넘깁니다</a:t>
            </a:r>
            <a:r>
              <a:rPr lang="en-US" altLang="ko-KR" sz="1150" u="none" strike="noStrike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3784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알고리즘 상세 설명서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1ED09E-2A3E-476D-8F48-F6BE637F1230}"/>
              </a:ext>
            </a:extLst>
          </p:cNvPr>
          <p:cNvSpPr/>
          <p:nvPr/>
        </p:nvSpPr>
        <p:spPr>
          <a:xfrm>
            <a:off x="201941" y="1226229"/>
            <a:ext cx="8740117" cy="25719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73140F-3263-4EC1-80A5-FB634065BE6A}"/>
              </a:ext>
            </a:extLst>
          </p:cNvPr>
          <p:cNvSpPr/>
          <p:nvPr/>
        </p:nvSpPr>
        <p:spPr>
          <a:xfrm>
            <a:off x="213987" y="4035724"/>
            <a:ext cx="8728070" cy="19036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A2D9288-E9BA-4279-9845-9487E333C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943" y="4147372"/>
            <a:ext cx="6267450" cy="16382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E4C6BC-8B23-4E95-A4CC-47744C77E1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278" y="1463739"/>
            <a:ext cx="8687442" cy="215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17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E5EB476-5C8B-4EA5-95CF-A26F8C8C6F9E}"/>
              </a:ext>
            </a:extLst>
          </p:cNvPr>
          <p:cNvGraphicFramePr>
            <a:graphicFrameLocks noGrp="1"/>
          </p:cNvGraphicFramePr>
          <p:nvPr/>
        </p:nvGraphicFramePr>
        <p:xfrm>
          <a:off x="107505" y="1226228"/>
          <a:ext cx="8856984" cy="51022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3052">
                  <a:extLst>
                    <a:ext uri="{9D8B030D-6E8A-4147-A177-3AD203B41FA5}">
                      <a16:colId xmlns:a16="http://schemas.microsoft.com/office/drawing/2014/main" val="516695636"/>
                    </a:ext>
                  </a:extLst>
                </a:gridCol>
                <a:gridCol w="1104186">
                  <a:extLst>
                    <a:ext uri="{9D8B030D-6E8A-4147-A177-3AD203B41FA5}">
                      <a16:colId xmlns:a16="http://schemas.microsoft.com/office/drawing/2014/main" val="419529123"/>
                    </a:ext>
                  </a:extLst>
                </a:gridCol>
                <a:gridCol w="2419813">
                  <a:extLst>
                    <a:ext uri="{9D8B030D-6E8A-4147-A177-3AD203B41FA5}">
                      <a16:colId xmlns:a16="http://schemas.microsoft.com/office/drawing/2014/main" val="1160030142"/>
                    </a:ext>
                  </a:extLst>
                </a:gridCol>
                <a:gridCol w="2419813">
                  <a:extLst>
                    <a:ext uri="{9D8B030D-6E8A-4147-A177-3AD203B41FA5}">
                      <a16:colId xmlns:a16="http://schemas.microsoft.com/office/drawing/2014/main" val="3688035970"/>
                    </a:ext>
                  </a:extLst>
                </a:gridCol>
                <a:gridCol w="2220120">
                  <a:extLst>
                    <a:ext uri="{9D8B030D-6E8A-4147-A177-3AD203B41FA5}">
                      <a16:colId xmlns:a16="http://schemas.microsoft.com/office/drawing/2014/main" val="3797868498"/>
                    </a:ext>
                  </a:extLst>
                </a:gridCol>
              </a:tblGrid>
              <a:tr h="3950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업무영역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업무기능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요구사항 </a:t>
                      </a:r>
                      <a:r>
                        <a:rPr lang="en-US" sz="900" b="1" u="none" strike="noStrike" dirty="0">
                          <a:effectLst/>
                        </a:rPr>
                        <a:t>ID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요구사항 명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세부 요구사항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9CD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533046"/>
                  </a:ext>
                </a:extLst>
              </a:tr>
              <a:tr h="38842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모델 서비스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데이터 수집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DAT-001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합격 자기소개서 데이터 수집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Saramin </a:t>
                      </a:r>
                      <a:r>
                        <a:rPr lang="ko-KR" altLang="en-US" sz="900" b="1" u="none" strike="noStrike">
                          <a:effectLst/>
                        </a:rPr>
                        <a:t>사이트 크롤링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05027831"/>
                  </a:ext>
                </a:extLst>
              </a:tr>
              <a:tr h="1909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DAT-002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크롤링 데이터 용량 예측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2951534"/>
                  </a:ext>
                </a:extLst>
              </a:tr>
              <a:tr h="2304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DAT-003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크롤러 구현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26413083"/>
                  </a:ext>
                </a:extLst>
              </a:tr>
              <a:tr h="1909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DAT-004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크롤러 구현 예상기간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6068863"/>
                  </a:ext>
                </a:extLst>
              </a:tr>
              <a:tr h="1909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DAT-005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크롤러 작동 예상기간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65063207"/>
                  </a:ext>
                </a:extLst>
              </a:tr>
              <a:tr h="3884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DAT-006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사용자 자기소개서 데이터 수집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사용자 자기소개서 데이터 수집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5873239"/>
                  </a:ext>
                </a:extLst>
              </a:tr>
              <a:tr h="362094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모델 서비스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시스템 개발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SDR-001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자기소개서 맞춤법 검사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자기소개서 맞춤법 검사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23891074"/>
                  </a:ext>
                </a:extLst>
              </a:tr>
              <a:tr h="3818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SDR-002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검사 가능한 글자수 수정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05839238"/>
                  </a:ext>
                </a:extLst>
              </a:tr>
              <a:tr h="395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SDR-003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자기소개서 표절 분석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자기소개서 표절 분석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00859417"/>
                  </a:ext>
                </a:extLst>
              </a:tr>
              <a:tr h="3818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SDR-004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자기소개서 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Topic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요약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/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분석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데이터 전처리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3874735"/>
                  </a:ext>
                </a:extLst>
              </a:tr>
              <a:tr h="3818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SDR-005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Text Rank </a:t>
                      </a:r>
                      <a:r>
                        <a:rPr lang="ko-KR" altLang="en-US" sz="900" b="1" u="none" strike="noStrike">
                          <a:effectLst/>
                        </a:rPr>
                        <a:t>모델 훈련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5009353"/>
                  </a:ext>
                </a:extLst>
              </a:tr>
              <a:tr h="4542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SDR-006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합격 예측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키워드 일치 여부 판단 로직 구현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5758730"/>
                  </a:ext>
                </a:extLst>
              </a:tr>
              <a:tr h="3818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SDR-007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합격 예측 로직 구현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76618944"/>
                  </a:ext>
                </a:extLst>
              </a:tr>
              <a:tr h="3884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SDR-008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핵심 키워드 추천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핵심 키워드 추천 로직 구현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15" marR="5615" marT="5615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722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959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2D51FE7-8162-43D5-B9F5-CC7E300BB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071094"/>
              </p:ext>
            </p:extLst>
          </p:nvPr>
        </p:nvGraphicFramePr>
        <p:xfrm>
          <a:off x="107504" y="1226231"/>
          <a:ext cx="8856984" cy="51301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1600">
                  <a:extLst>
                    <a:ext uri="{9D8B030D-6E8A-4147-A177-3AD203B41FA5}">
                      <a16:colId xmlns:a16="http://schemas.microsoft.com/office/drawing/2014/main" val="3518981746"/>
                    </a:ext>
                  </a:extLst>
                </a:gridCol>
                <a:gridCol w="1115320">
                  <a:extLst>
                    <a:ext uri="{9D8B030D-6E8A-4147-A177-3AD203B41FA5}">
                      <a16:colId xmlns:a16="http://schemas.microsoft.com/office/drawing/2014/main" val="3871652970"/>
                    </a:ext>
                  </a:extLst>
                </a:gridCol>
                <a:gridCol w="2413625">
                  <a:extLst>
                    <a:ext uri="{9D8B030D-6E8A-4147-A177-3AD203B41FA5}">
                      <a16:colId xmlns:a16="http://schemas.microsoft.com/office/drawing/2014/main" val="1316339792"/>
                    </a:ext>
                  </a:extLst>
                </a:gridCol>
                <a:gridCol w="2422338">
                  <a:extLst>
                    <a:ext uri="{9D8B030D-6E8A-4147-A177-3AD203B41FA5}">
                      <a16:colId xmlns:a16="http://schemas.microsoft.com/office/drawing/2014/main" val="1281182780"/>
                    </a:ext>
                  </a:extLst>
                </a:gridCol>
                <a:gridCol w="2224101">
                  <a:extLst>
                    <a:ext uri="{9D8B030D-6E8A-4147-A177-3AD203B41FA5}">
                      <a16:colId xmlns:a16="http://schemas.microsoft.com/office/drawing/2014/main" val="3832806824"/>
                    </a:ext>
                  </a:extLst>
                </a:gridCol>
              </a:tblGrid>
              <a:tr h="2943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업무영역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업무기능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요구사항 </a:t>
                      </a:r>
                      <a:r>
                        <a:rPr lang="en-US" sz="900" b="1" u="none" strike="noStrike" dirty="0">
                          <a:effectLst/>
                        </a:rPr>
                        <a:t>ID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요구사항 명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세부 요구사항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9CD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248469"/>
                  </a:ext>
                </a:extLst>
              </a:tr>
              <a:tr h="377796">
                <a:tc rowSpan="2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모델 서비스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데이터베이스 구축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DBS-001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자기소개서 데이터베이스 모델링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자기소개서 등록 데이터베이스 모델링</a:t>
                      </a:r>
                      <a:br>
                        <a:rPr lang="ko-KR" altLang="en-US" sz="900" b="1" u="none" strike="noStrike" dirty="0">
                          <a:effectLst/>
                        </a:rPr>
                      </a:br>
                      <a:r>
                        <a:rPr lang="en-US" altLang="ko-KR" sz="9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전처리를 위한 데이터베이스 모델링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)</a:t>
                      </a:r>
                      <a:endParaRPr lang="en-US" altLang="ko-KR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77948088"/>
                  </a:ext>
                </a:extLst>
              </a:tr>
              <a:tr h="1528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DBS-002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논리설계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67492431"/>
                  </a:ext>
                </a:extLst>
              </a:tr>
              <a:tr h="1528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DBS-003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물리설계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86136800"/>
                  </a:ext>
                </a:extLst>
              </a:tr>
              <a:tr h="1528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DBS-004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물리</a:t>
                      </a:r>
                      <a:r>
                        <a:rPr lang="en-US" sz="900" b="1" u="none" strike="noStrike">
                          <a:effectLst/>
                        </a:rPr>
                        <a:t>DB </a:t>
                      </a:r>
                      <a:r>
                        <a:rPr lang="ko-KR" altLang="en-US" sz="900" b="1" u="none" strike="noStrike">
                          <a:effectLst/>
                        </a:rPr>
                        <a:t>적용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09822101"/>
                  </a:ext>
                </a:extLst>
              </a:tr>
              <a:tr h="2845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DBS-005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회원정보 데이터베이스 모델링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회원정보 데이터베이스 모델링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07801632"/>
                  </a:ext>
                </a:extLst>
              </a:tr>
              <a:tr h="1528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DBS-006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논리설계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25634289"/>
                  </a:ext>
                </a:extLst>
              </a:tr>
              <a:tr h="1528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DBS-007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물리설계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47036898"/>
                  </a:ext>
                </a:extLst>
              </a:tr>
              <a:tr h="1528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DBS-008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물리</a:t>
                      </a:r>
                      <a:r>
                        <a:rPr lang="en-US" sz="900" b="1" u="none" strike="noStrike">
                          <a:effectLst/>
                        </a:rPr>
                        <a:t>DB </a:t>
                      </a:r>
                      <a:r>
                        <a:rPr lang="ko-KR" altLang="en-US" sz="900" b="1" u="none" strike="noStrike">
                          <a:effectLst/>
                        </a:rPr>
                        <a:t>적용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93731752"/>
                  </a:ext>
                </a:extLst>
              </a:tr>
              <a:tr h="4268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DBS-009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회사</a:t>
                      </a:r>
                      <a:r>
                        <a:rPr lang="en-US" altLang="ko-KR" sz="900" b="1" u="none" strike="noStrike">
                          <a:effectLst/>
                        </a:rPr>
                        <a:t>/</a:t>
                      </a:r>
                      <a:r>
                        <a:rPr lang="ko-KR" altLang="en-US" sz="900" b="1" u="none" strike="noStrike">
                          <a:effectLst/>
                        </a:rPr>
                        <a:t>직무 데이터베이스 모델링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회사</a:t>
                      </a:r>
                      <a:r>
                        <a:rPr lang="en-US" altLang="ko-KR" sz="900" b="1" u="none" strike="noStrike">
                          <a:effectLst/>
                        </a:rPr>
                        <a:t>/</a:t>
                      </a:r>
                      <a:r>
                        <a:rPr lang="ko-KR" altLang="en-US" sz="900" b="1" u="none" strike="noStrike">
                          <a:effectLst/>
                        </a:rPr>
                        <a:t>직무 데이터베이스 모델링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41718713"/>
                  </a:ext>
                </a:extLst>
              </a:tr>
              <a:tr h="1528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DBS-010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논리설계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2354177"/>
                  </a:ext>
                </a:extLst>
              </a:tr>
              <a:tr h="1528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DBS-011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물리설계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70872714"/>
                  </a:ext>
                </a:extLst>
              </a:tr>
              <a:tr h="1528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DBS-012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물리</a:t>
                      </a:r>
                      <a:r>
                        <a:rPr lang="en-US" sz="900" b="1" u="none" strike="noStrike">
                          <a:effectLst/>
                        </a:rPr>
                        <a:t>DB </a:t>
                      </a:r>
                      <a:r>
                        <a:rPr lang="ko-KR" altLang="en-US" sz="900" b="1" u="none" strike="noStrike">
                          <a:effectLst/>
                        </a:rPr>
                        <a:t>적용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04391163"/>
                  </a:ext>
                </a:extLst>
              </a:tr>
              <a:tr h="4268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DBS-013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성향 데이터베이스 모델링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LDA </a:t>
                      </a:r>
                      <a:r>
                        <a:rPr lang="ko-KR" altLang="en-US" sz="900" b="1" u="none" strike="noStrike">
                          <a:effectLst/>
                        </a:rPr>
                        <a:t>분석결과 데이터베이스 모델링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20058143"/>
                  </a:ext>
                </a:extLst>
              </a:tr>
              <a:tr h="1528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DBS-014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논리설계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17271044"/>
                  </a:ext>
                </a:extLst>
              </a:tr>
              <a:tr h="1528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DBS-015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물리설계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31696757"/>
                  </a:ext>
                </a:extLst>
              </a:tr>
              <a:tr h="1528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DBS-016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물리</a:t>
                      </a:r>
                      <a:r>
                        <a:rPr lang="en-US" sz="900" b="1" u="none" strike="noStrike">
                          <a:effectLst/>
                        </a:rPr>
                        <a:t>DB </a:t>
                      </a:r>
                      <a:r>
                        <a:rPr lang="ko-KR" altLang="en-US" sz="900" b="1" u="none" strike="noStrike">
                          <a:effectLst/>
                        </a:rPr>
                        <a:t>적용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83585176"/>
                  </a:ext>
                </a:extLst>
              </a:tr>
              <a:tr h="2845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DBS-017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분석결과 데이터베이스 모델링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분석결과 데이터베이스 모델링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36164610"/>
                  </a:ext>
                </a:extLst>
              </a:tr>
              <a:tr h="1528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DBS-018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논리설계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2554610"/>
                  </a:ext>
                </a:extLst>
              </a:tr>
              <a:tr h="1528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DBS-019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물리설계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31645578"/>
                  </a:ext>
                </a:extLst>
              </a:tr>
              <a:tr h="1528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DBS-020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물리</a:t>
                      </a:r>
                      <a:r>
                        <a:rPr lang="en-US" sz="900" b="1" u="none" strike="noStrike" dirty="0">
                          <a:effectLst/>
                        </a:rPr>
                        <a:t>DB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적용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0065962"/>
                  </a:ext>
                </a:extLst>
              </a:tr>
              <a:tr h="2845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DBS-021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게시판 데이터베이스 모델링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게시판 데이터베이스 모델링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53465578"/>
                  </a:ext>
                </a:extLst>
              </a:tr>
              <a:tr h="1528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DBS-022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논리설계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8625215"/>
                  </a:ext>
                </a:extLst>
              </a:tr>
              <a:tr h="1528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DBS-023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물리설계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42642328"/>
                  </a:ext>
                </a:extLst>
              </a:tr>
              <a:tr h="1528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DBS-024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물리</a:t>
                      </a:r>
                      <a:r>
                        <a:rPr lang="en-US" sz="900" b="1" u="none" strike="noStrike" dirty="0">
                          <a:effectLst/>
                        </a:rPr>
                        <a:t>DB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적용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7" marR="4317" marT="4317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601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839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2D192D2-C619-441C-A400-5E557DD5A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995560"/>
              </p:ext>
            </p:extLst>
          </p:nvPr>
        </p:nvGraphicFramePr>
        <p:xfrm>
          <a:off x="107504" y="1226227"/>
          <a:ext cx="8856985" cy="51301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1600">
                  <a:extLst>
                    <a:ext uri="{9D8B030D-6E8A-4147-A177-3AD203B41FA5}">
                      <a16:colId xmlns:a16="http://schemas.microsoft.com/office/drawing/2014/main" val="202537671"/>
                    </a:ext>
                  </a:extLst>
                </a:gridCol>
                <a:gridCol w="1115321">
                  <a:extLst>
                    <a:ext uri="{9D8B030D-6E8A-4147-A177-3AD203B41FA5}">
                      <a16:colId xmlns:a16="http://schemas.microsoft.com/office/drawing/2014/main" val="750747175"/>
                    </a:ext>
                  </a:extLst>
                </a:gridCol>
                <a:gridCol w="2404912">
                  <a:extLst>
                    <a:ext uri="{9D8B030D-6E8A-4147-A177-3AD203B41FA5}">
                      <a16:colId xmlns:a16="http://schemas.microsoft.com/office/drawing/2014/main" val="4101901873"/>
                    </a:ext>
                  </a:extLst>
                </a:gridCol>
                <a:gridCol w="2431052">
                  <a:extLst>
                    <a:ext uri="{9D8B030D-6E8A-4147-A177-3AD203B41FA5}">
                      <a16:colId xmlns:a16="http://schemas.microsoft.com/office/drawing/2014/main" val="3964056155"/>
                    </a:ext>
                  </a:extLst>
                </a:gridCol>
                <a:gridCol w="2224100">
                  <a:extLst>
                    <a:ext uri="{9D8B030D-6E8A-4147-A177-3AD203B41FA5}">
                      <a16:colId xmlns:a16="http://schemas.microsoft.com/office/drawing/2014/main" val="2992251700"/>
                    </a:ext>
                  </a:extLst>
                </a:gridCol>
              </a:tblGrid>
              <a:tr h="4060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업무영역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업무기능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요구사항 </a:t>
                      </a:r>
                      <a:r>
                        <a:rPr lang="en-US" sz="900" b="1" u="none" strike="noStrike" dirty="0">
                          <a:effectLst/>
                        </a:rPr>
                        <a:t>ID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요구사항 명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세부 요구사항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9CD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347802"/>
                  </a:ext>
                </a:extLst>
              </a:tr>
              <a:tr h="399310"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웹 서비스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웹 개발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WEB-001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회원관리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회원 관리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1881862"/>
                  </a:ext>
                </a:extLst>
              </a:tr>
              <a:tr h="1962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WEB-002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회원 가입 기능 구현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77813150"/>
                  </a:ext>
                </a:extLst>
              </a:tr>
              <a:tr h="1962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WEB-003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회원 수정 기능 구현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53858352"/>
                  </a:ext>
                </a:extLst>
              </a:tr>
              <a:tr h="1962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WEB-004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회원 삭제 기능 구현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64498243"/>
                  </a:ext>
                </a:extLst>
              </a:tr>
              <a:tr h="3925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WEB-005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자기소개서 개인화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자기소개서 개인화 화면설계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14329905"/>
                  </a:ext>
                </a:extLst>
              </a:tr>
              <a:tr h="1962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WEB-006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자기소개서 개인화 기능 구현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45713692"/>
                  </a:ext>
                </a:extLst>
              </a:tr>
              <a:tr h="3925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WEB-007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자기소개서 관리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자기소개서 등록 화면설계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19386213"/>
                  </a:ext>
                </a:extLst>
              </a:tr>
              <a:tr h="1962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WEB-008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자기소개서 등록 기능 구현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00918950"/>
                  </a:ext>
                </a:extLst>
              </a:tr>
              <a:tr h="3925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WEB-009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자기소개서 수정 화면설계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03121409"/>
                  </a:ext>
                </a:extLst>
              </a:tr>
              <a:tr h="1962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WEB-010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자기소개서 수정 기능 구현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91589906"/>
                  </a:ext>
                </a:extLst>
              </a:tr>
              <a:tr h="3925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WEB-011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자기소개서 삭제 화면설계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13706959"/>
                  </a:ext>
                </a:extLst>
              </a:tr>
              <a:tr h="1962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WEB-012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자기소개서 삭제 기능 구현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21341878"/>
                  </a:ext>
                </a:extLst>
              </a:tr>
              <a:tr h="3925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WEB-013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자기소개서 분석결과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자기소개서 분석결과 화면설계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17840290"/>
                  </a:ext>
                </a:extLst>
              </a:tr>
              <a:tr h="1962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WEB-014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자기소개서 분석결과 화면구현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15318908"/>
                  </a:ext>
                </a:extLst>
              </a:tr>
              <a:tr h="3925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WEB-015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커뮤니티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게시판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, Q&amp;A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화면설계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18634255"/>
                  </a:ext>
                </a:extLst>
              </a:tr>
              <a:tr h="3993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WEB-016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게시판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, Q&amp;A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화면구현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1" marR="5741" marT="5741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133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70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시장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기술 동향 분석</a:t>
            </a:r>
            <a:endParaRPr lang="en-US" altLang="ko-KR" sz="17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196753"/>
            <a:ext cx="4291660" cy="39638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196753"/>
            <a:ext cx="4291660" cy="39638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6" name="그림 5" descr="C:/Users/82103/AppData/Roaming/PolarisOffice/ETemp/5484_6861688/fImage1284021106334.png">
            <a:extLst>
              <a:ext uri="{FF2B5EF4-FFF2-40B4-BE49-F238E27FC236}">
                <a16:creationId xmlns:a16="http://schemas.microsoft.com/office/drawing/2014/main" id="{6375B005-36B3-41CB-8F7B-032381D5B09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41" y="1244318"/>
            <a:ext cx="4147643" cy="3866469"/>
          </a:xfrm>
          <a:prstGeom prst="rect">
            <a:avLst/>
          </a:prstGeom>
          <a:noFill/>
        </p:spPr>
      </p:pic>
      <p:pic>
        <p:nvPicPr>
          <p:cNvPr id="7" name="그림 6" descr="C:/Users/82103/AppData/Roaming/PolarisOffice/ETemp/5484_6861688/fImage13123741116500.png">
            <a:extLst>
              <a:ext uri="{FF2B5EF4-FFF2-40B4-BE49-F238E27FC236}">
                <a16:creationId xmlns:a16="http://schemas.microsoft.com/office/drawing/2014/main" id="{D925C5F0-F9FE-4873-8C73-14CD242235F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086" y="1249999"/>
            <a:ext cx="4190386" cy="3860789"/>
          </a:xfrm>
          <a:prstGeom prst="rect">
            <a:avLst/>
          </a:prstGeom>
          <a:noFill/>
        </p:spPr>
      </p:pic>
      <p:sp>
        <p:nvSpPr>
          <p:cNvPr id="8" name="텍스트 상자 53">
            <a:extLst>
              <a:ext uri="{FF2B5EF4-FFF2-40B4-BE49-F238E27FC236}">
                <a16:creationId xmlns:a16="http://schemas.microsoft.com/office/drawing/2014/main" id="{8EB7DB11-EFD4-4809-928F-1C837D04399F}"/>
              </a:ext>
            </a:extLst>
          </p:cNvPr>
          <p:cNvSpPr txBox="1">
            <a:spLocks/>
          </p:cNvSpPr>
          <p:nvPr/>
        </p:nvSpPr>
        <p:spPr>
          <a:xfrm>
            <a:off x="222256" y="5232574"/>
            <a:ext cx="8641403" cy="1015365"/>
          </a:xfrm>
          <a:prstGeom prst="rect">
            <a:avLst/>
          </a:prstGeom>
          <a:noFill/>
          <a:ln w="0">
            <a:solidFill>
              <a:schemeClr val="accent1"/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500" b="1" dirty="0">
                <a:latin typeface="맑은 고딕" charset="0"/>
                <a:ea typeface="맑은 고딕" charset="0"/>
              </a:rPr>
              <a:t>코로나19 </a:t>
            </a:r>
            <a:r>
              <a:rPr sz="1500" b="1" dirty="0" err="1">
                <a:latin typeface="맑은 고딕" charset="0"/>
                <a:ea typeface="맑은 고딕" charset="0"/>
              </a:rPr>
              <a:t>여파로</a:t>
            </a:r>
            <a:r>
              <a:rPr sz="1500" b="1" dirty="0">
                <a:latin typeface="맑은 고딕" charset="0"/>
                <a:ea typeface="맑은 고딕" charset="0"/>
              </a:rPr>
              <a:t> </a:t>
            </a:r>
            <a:r>
              <a:rPr sz="1500" b="1" dirty="0" err="1">
                <a:latin typeface="맑은 고딕" charset="0"/>
                <a:ea typeface="맑은 고딕" charset="0"/>
              </a:rPr>
              <a:t>기업의</a:t>
            </a:r>
            <a:r>
              <a:rPr sz="1500" b="1" dirty="0">
                <a:latin typeface="맑은 고딕" charset="0"/>
                <a:ea typeface="맑은 고딕" charset="0"/>
              </a:rPr>
              <a:t> </a:t>
            </a:r>
            <a:r>
              <a:rPr sz="1500" b="1" dirty="0" err="1">
                <a:latin typeface="맑은 고딕" charset="0"/>
                <a:ea typeface="맑은 고딕" charset="0"/>
              </a:rPr>
              <a:t>채용</a:t>
            </a:r>
            <a:r>
              <a:rPr sz="1500" b="1" dirty="0">
                <a:latin typeface="맑은 고딕" charset="0"/>
                <a:ea typeface="맑은 고딕" charset="0"/>
              </a:rPr>
              <a:t> </a:t>
            </a:r>
            <a:r>
              <a:rPr sz="1500" b="1" dirty="0" err="1">
                <a:latin typeface="맑은 고딕" charset="0"/>
                <a:ea typeface="맑은 고딕" charset="0"/>
              </a:rPr>
              <a:t>면접</a:t>
            </a:r>
            <a:r>
              <a:rPr sz="1500" b="1" dirty="0">
                <a:latin typeface="맑은 고딕" charset="0"/>
                <a:ea typeface="맑은 고딕" charset="0"/>
              </a:rPr>
              <a:t> </a:t>
            </a:r>
            <a:r>
              <a:rPr sz="1500" b="1" dirty="0" err="1">
                <a:latin typeface="맑은 고딕" charset="0"/>
                <a:ea typeface="맑은 고딕" charset="0"/>
              </a:rPr>
              <a:t>방식이</a:t>
            </a:r>
            <a:r>
              <a:rPr sz="1500" b="1" dirty="0">
                <a:latin typeface="맑은 고딕" charset="0"/>
                <a:ea typeface="맑은 고딕" charset="0"/>
              </a:rPr>
              <a:t> </a:t>
            </a:r>
            <a:r>
              <a:rPr sz="1500" b="1" dirty="0" err="1">
                <a:latin typeface="맑은 고딕" charset="0"/>
                <a:ea typeface="맑은 고딕" charset="0"/>
              </a:rPr>
              <a:t>전면적으로</a:t>
            </a:r>
            <a:r>
              <a:rPr sz="1500" b="1" dirty="0">
                <a:latin typeface="맑은 고딕" charset="0"/>
                <a:ea typeface="맑은 고딕" charset="0"/>
              </a:rPr>
              <a:t> </a:t>
            </a:r>
            <a:r>
              <a:rPr sz="1500" b="1" dirty="0" err="1">
                <a:latin typeface="맑은 고딕" charset="0"/>
                <a:ea typeface="맑은 고딕" charset="0"/>
              </a:rPr>
              <a:t>비대면</a:t>
            </a:r>
            <a:r>
              <a:rPr sz="1500" b="1" dirty="0">
                <a:latin typeface="맑은 고딕" charset="0"/>
                <a:ea typeface="맑은 고딕" charset="0"/>
              </a:rPr>
              <a:t> </a:t>
            </a:r>
            <a:r>
              <a:rPr sz="1500" b="1" dirty="0" err="1">
                <a:latin typeface="맑은 고딕" charset="0"/>
                <a:ea typeface="맑은 고딕" charset="0"/>
              </a:rPr>
              <a:t>면접</a:t>
            </a:r>
            <a:r>
              <a:rPr sz="1500" b="1" dirty="0">
                <a:latin typeface="맑은 고딕" charset="0"/>
                <a:ea typeface="맑은 고딕" charset="0"/>
              </a:rPr>
              <a:t> </a:t>
            </a:r>
            <a:r>
              <a:rPr sz="1500" b="1" dirty="0" err="1">
                <a:latin typeface="맑은 고딕" charset="0"/>
                <a:ea typeface="맑은 고딕" charset="0"/>
              </a:rPr>
              <a:t>트렌드로</a:t>
            </a:r>
            <a:r>
              <a:rPr sz="1500" b="1" dirty="0">
                <a:latin typeface="맑은 고딕" charset="0"/>
                <a:ea typeface="맑은 고딕" charset="0"/>
              </a:rPr>
              <a:t> </a:t>
            </a:r>
            <a:r>
              <a:rPr sz="1500" b="1" dirty="0" err="1">
                <a:latin typeface="맑은 고딕" charset="0"/>
                <a:ea typeface="맑은 고딕" charset="0"/>
              </a:rPr>
              <a:t>바뀌는</a:t>
            </a:r>
            <a:r>
              <a:rPr sz="1500" b="1" dirty="0">
                <a:latin typeface="맑은 고딕" charset="0"/>
                <a:ea typeface="맑은 고딕" charset="0"/>
              </a:rPr>
              <a:t> </a:t>
            </a:r>
            <a:r>
              <a:rPr sz="1500" b="1" dirty="0" err="1">
                <a:latin typeface="맑은 고딕" charset="0"/>
                <a:ea typeface="맑은 고딕" charset="0"/>
              </a:rPr>
              <a:t>추세다</a:t>
            </a:r>
            <a:r>
              <a:rPr sz="1500" b="1" dirty="0">
                <a:latin typeface="맑은 고딕" charset="0"/>
                <a:ea typeface="맑은 고딕" charset="0"/>
              </a:rPr>
              <a:t>. </a:t>
            </a:r>
            <a:endParaRPr lang="ko-KR" altLang="en-US" sz="1500" b="1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500" b="1" dirty="0" err="1">
                <a:latin typeface="맑은 고딕" charset="0"/>
                <a:ea typeface="맑은 고딕" charset="0"/>
              </a:rPr>
              <a:t>최근</a:t>
            </a:r>
            <a:r>
              <a:rPr sz="1500" b="1" dirty="0">
                <a:latin typeface="맑은 고딕" charset="0"/>
                <a:ea typeface="맑은 고딕" charset="0"/>
              </a:rPr>
              <a:t> </a:t>
            </a:r>
            <a:r>
              <a:rPr sz="1500" b="1" dirty="0" err="1">
                <a:latin typeface="맑은 고딕" charset="0"/>
                <a:ea typeface="맑은 고딕" charset="0"/>
              </a:rPr>
              <a:t>열린</a:t>
            </a:r>
            <a:r>
              <a:rPr sz="1500" b="1" dirty="0">
                <a:latin typeface="맑은 고딕" charset="0"/>
                <a:ea typeface="맑은 고딕" charset="0"/>
              </a:rPr>
              <a:t> 2020 </a:t>
            </a:r>
            <a:r>
              <a:rPr sz="1500" b="1" dirty="0" err="1">
                <a:latin typeface="맑은 고딕" charset="0"/>
                <a:ea typeface="맑은 고딕" charset="0"/>
              </a:rPr>
              <a:t>금융권</a:t>
            </a:r>
            <a:r>
              <a:rPr sz="1500" b="1" dirty="0">
                <a:latin typeface="맑은 고딕" charset="0"/>
                <a:ea typeface="맑은 고딕" charset="0"/>
              </a:rPr>
              <a:t> </a:t>
            </a:r>
            <a:r>
              <a:rPr sz="1500" b="1" dirty="0" err="1">
                <a:latin typeface="맑은 고딕" charset="0"/>
                <a:ea typeface="맑은 고딕" charset="0"/>
              </a:rPr>
              <a:t>공동채용</a:t>
            </a:r>
            <a:r>
              <a:rPr sz="1500" b="1" dirty="0">
                <a:latin typeface="맑은 고딕" charset="0"/>
                <a:ea typeface="맑은 고딕" charset="0"/>
              </a:rPr>
              <a:t> </a:t>
            </a:r>
            <a:r>
              <a:rPr sz="1500" b="1" dirty="0" err="1">
                <a:latin typeface="맑은 고딕" charset="0"/>
                <a:ea typeface="맑은 고딕" charset="0"/>
              </a:rPr>
              <a:t>박람회에</a:t>
            </a:r>
            <a:r>
              <a:rPr sz="1500" b="1" dirty="0">
                <a:latin typeface="맑은 고딕" charset="0"/>
                <a:ea typeface="맑은 고딕" charset="0"/>
              </a:rPr>
              <a:t> </a:t>
            </a:r>
            <a:r>
              <a:rPr sz="1500" b="1" dirty="0" err="1">
                <a:latin typeface="맑은 고딕" charset="0"/>
                <a:ea typeface="맑은 고딕" charset="0"/>
              </a:rPr>
              <a:t>참가한</a:t>
            </a:r>
            <a:r>
              <a:rPr sz="1500" b="1" dirty="0">
                <a:latin typeface="맑은 고딕" charset="0"/>
                <a:ea typeface="맑은 고딕" charset="0"/>
              </a:rPr>
              <a:t> </a:t>
            </a:r>
            <a:r>
              <a:rPr sz="1500" b="1" dirty="0" err="1">
                <a:latin typeface="맑은 고딕" charset="0"/>
                <a:ea typeface="맑은 고딕" charset="0"/>
              </a:rPr>
              <a:t>금융권</a:t>
            </a:r>
            <a:r>
              <a:rPr sz="1500" b="1" dirty="0">
                <a:latin typeface="맑은 고딕" charset="0"/>
                <a:ea typeface="맑은 고딕" charset="0"/>
              </a:rPr>
              <a:t> 6곳도 AI(</a:t>
            </a:r>
            <a:r>
              <a:rPr sz="1500" b="1" dirty="0" err="1">
                <a:latin typeface="맑은 고딕" charset="0"/>
                <a:ea typeface="맑은 고딕" charset="0"/>
              </a:rPr>
              <a:t>인공지능</a:t>
            </a:r>
            <a:r>
              <a:rPr sz="1500" b="1" dirty="0">
                <a:latin typeface="맑은 고딕" charset="0"/>
                <a:ea typeface="맑은 고딕" charset="0"/>
              </a:rPr>
              <a:t>)</a:t>
            </a:r>
            <a:r>
              <a:rPr sz="1500" b="1" dirty="0" err="1">
                <a:latin typeface="맑은 고딕" charset="0"/>
                <a:ea typeface="맑은 고딕" charset="0"/>
              </a:rPr>
              <a:t>역량검사에서</a:t>
            </a:r>
            <a:r>
              <a:rPr sz="1500" b="1" dirty="0">
                <a:latin typeface="맑은 고딕" charset="0"/>
                <a:ea typeface="맑은 고딕" charset="0"/>
              </a:rPr>
              <a:t> </a:t>
            </a:r>
            <a:endParaRPr lang="ko-KR" altLang="en-US" sz="1500" b="1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500" b="1" dirty="0" err="1">
                <a:latin typeface="맑은 고딕" charset="0"/>
                <a:ea typeface="맑은 고딕" charset="0"/>
              </a:rPr>
              <a:t>기업</a:t>
            </a:r>
            <a:r>
              <a:rPr sz="1500" b="1" dirty="0">
                <a:latin typeface="맑은 고딕" charset="0"/>
                <a:ea typeface="맑은 고딕" charset="0"/>
              </a:rPr>
              <a:t> </a:t>
            </a:r>
            <a:r>
              <a:rPr sz="1500" b="1" dirty="0" err="1">
                <a:latin typeface="맑은 고딕" charset="0"/>
                <a:ea typeface="맑은 고딕" charset="0"/>
              </a:rPr>
              <a:t>적합도가</a:t>
            </a:r>
            <a:r>
              <a:rPr sz="1500" b="1" dirty="0">
                <a:latin typeface="맑은 고딕" charset="0"/>
                <a:ea typeface="맑은 고딕" charset="0"/>
              </a:rPr>
              <a:t> </a:t>
            </a:r>
            <a:r>
              <a:rPr sz="1500" b="1" dirty="0" err="1">
                <a:latin typeface="맑은 고딕" charset="0"/>
                <a:ea typeface="맑은 고딕" charset="0"/>
              </a:rPr>
              <a:t>높게</a:t>
            </a:r>
            <a:r>
              <a:rPr sz="1500" b="1" dirty="0">
                <a:latin typeface="맑은 고딕" charset="0"/>
                <a:ea typeface="맑은 고딕" charset="0"/>
              </a:rPr>
              <a:t> </a:t>
            </a:r>
            <a:r>
              <a:rPr sz="1500" b="1" dirty="0" err="1">
                <a:latin typeface="맑은 고딕" charset="0"/>
                <a:ea typeface="맑은 고딕" charset="0"/>
              </a:rPr>
              <a:t>나온</a:t>
            </a:r>
            <a:r>
              <a:rPr sz="1500" b="1" dirty="0">
                <a:latin typeface="맑은 고딕" charset="0"/>
                <a:ea typeface="맑은 고딕" charset="0"/>
              </a:rPr>
              <a:t> </a:t>
            </a:r>
            <a:r>
              <a:rPr sz="1500" b="1" dirty="0" err="1">
                <a:latin typeface="맑은 고딕" charset="0"/>
                <a:ea typeface="맑은 고딕" charset="0"/>
              </a:rPr>
              <a:t>지원자들을</a:t>
            </a:r>
            <a:r>
              <a:rPr sz="1500" b="1" dirty="0">
                <a:latin typeface="맑은 고딕" charset="0"/>
                <a:ea typeface="맑은 고딕" charset="0"/>
              </a:rPr>
              <a:t> </a:t>
            </a:r>
            <a:r>
              <a:rPr sz="1500" b="1" dirty="0" err="1">
                <a:latin typeface="맑은 고딕" charset="0"/>
                <a:ea typeface="맑은 고딕" charset="0"/>
              </a:rPr>
              <a:t>대상으로</a:t>
            </a:r>
            <a:r>
              <a:rPr sz="1500" b="1" dirty="0">
                <a:latin typeface="맑은 고딕" charset="0"/>
                <a:ea typeface="맑은 고딕" charset="0"/>
              </a:rPr>
              <a:t> 1:1 </a:t>
            </a:r>
            <a:r>
              <a:rPr sz="1500" b="1" dirty="0" err="1">
                <a:latin typeface="맑은 고딕" charset="0"/>
                <a:ea typeface="맑은 고딕" charset="0"/>
              </a:rPr>
              <a:t>비대면</a:t>
            </a:r>
            <a:r>
              <a:rPr sz="1500" b="1" dirty="0">
                <a:latin typeface="맑은 고딕" charset="0"/>
                <a:ea typeface="맑은 고딕" charset="0"/>
              </a:rPr>
              <a:t> </a:t>
            </a:r>
            <a:r>
              <a:rPr sz="1500" b="1" dirty="0" err="1">
                <a:latin typeface="맑은 고딕" charset="0"/>
                <a:ea typeface="맑은 고딕" charset="0"/>
              </a:rPr>
              <a:t>면접을</a:t>
            </a:r>
            <a:r>
              <a:rPr sz="1500" b="1" dirty="0">
                <a:latin typeface="맑은 고딕" charset="0"/>
                <a:ea typeface="맑은 고딕" charset="0"/>
              </a:rPr>
              <a:t> </a:t>
            </a:r>
            <a:r>
              <a:rPr sz="1500" b="1" dirty="0" err="1">
                <a:latin typeface="맑은 고딕" charset="0"/>
                <a:ea typeface="맑은 고딕" charset="0"/>
              </a:rPr>
              <a:t>실시한</a:t>
            </a:r>
            <a:r>
              <a:rPr sz="1500" b="1" dirty="0">
                <a:latin typeface="맑은 고딕" charset="0"/>
                <a:ea typeface="맑은 고딕" charset="0"/>
              </a:rPr>
              <a:t> </a:t>
            </a:r>
            <a:r>
              <a:rPr sz="1500" b="1" dirty="0" err="1">
                <a:latin typeface="맑은 고딕" charset="0"/>
                <a:ea typeface="맑은 고딕" charset="0"/>
              </a:rPr>
              <a:t>것으로</a:t>
            </a:r>
            <a:r>
              <a:rPr sz="1500" b="1" dirty="0">
                <a:latin typeface="맑은 고딕" charset="0"/>
                <a:ea typeface="맑은 고딕" charset="0"/>
              </a:rPr>
              <a:t> </a:t>
            </a:r>
            <a:r>
              <a:rPr sz="1500" b="1" dirty="0" err="1">
                <a:latin typeface="맑은 고딕" charset="0"/>
                <a:ea typeface="맑은 고딕" charset="0"/>
              </a:rPr>
              <a:t>알려졌다</a:t>
            </a:r>
            <a:r>
              <a:rPr sz="1500" b="1" dirty="0">
                <a:latin typeface="맑은 고딕" charset="0"/>
                <a:ea typeface="맑은 고딕" charset="0"/>
              </a:rPr>
              <a:t>. </a:t>
            </a:r>
            <a:endParaRPr lang="ko-KR" altLang="en-US" sz="1500" b="1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500" b="1" dirty="0" err="1">
                <a:latin typeface="맑은 고딕" charset="0"/>
                <a:ea typeface="맑은 고딕" charset="0"/>
              </a:rPr>
              <a:t>AI면접관에</a:t>
            </a:r>
            <a:r>
              <a:rPr sz="1500" b="1" dirty="0">
                <a:latin typeface="맑은 고딕" charset="0"/>
                <a:ea typeface="맑은 고딕" charset="0"/>
              </a:rPr>
              <a:t> 발 </a:t>
            </a:r>
            <a:r>
              <a:rPr sz="1500" b="1" dirty="0" err="1">
                <a:latin typeface="맑은 고딕" charset="0"/>
                <a:ea typeface="맑은 고딕" charset="0"/>
              </a:rPr>
              <a:t>맞춰</a:t>
            </a:r>
            <a:r>
              <a:rPr sz="1500" b="1" dirty="0">
                <a:latin typeface="맑은 고딕" charset="0"/>
                <a:ea typeface="맑은 고딕" charset="0"/>
              </a:rPr>
              <a:t> </a:t>
            </a:r>
            <a:r>
              <a:rPr sz="1500" b="1" dirty="0" err="1">
                <a:latin typeface="맑은 고딕" charset="0"/>
                <a:ea typeface="맑은 고딕" charset="0"/>
              </a:rPr>
              <a:t>AI자기소개서</a:t>
            </a:r>
            <a:r>
              <a:rPr sz="1500" b="1" dirty="0">
                <a:latin typeface="맑은 고딕" charset="0"/>
                <a:ea typeface="맑은 고딕" charset="0"/>
              </a:rPr>
              <a:t> </a:t>
            </a:r>
            <a:r>
              <a:rPr sz="1500" b="1" dirty="0" err="1">
                <a:latin typeface="맑은 고딕" charset="0"/>
                <a:ea typeface="맑은 고딕" charset="0"/>
              </a:rPr>
              <a:t>첨삭</a:t>
            </a:r>
            <a:r>
              <a:rPr sz="1500" b="1" dirty="0">
                <a:latin typeface="맑은 고딕" charset="0"/>
                <a:ea typeface="맑은 고딕" charset="0"/>
              </a:rPr>
              <a:t> </a:t>
            </a:r>
            <a:r>
              <a:rPr sz="1500" b="1" dirty="0" err="1">
                <a:latin typeface="맑은 고딕" charset="0"/>
                <a:ea typeface="맑은 고딕" charset="0"/>
              </a:rPr>
              <a:t>서비스</a:t>
            </a:r>
            <a:r>
              <a:rPr sz="1500" b="1" dirty="0">
                <a:latin typeface="맑은 고딕" charset="0"/>
                <a:ea typeface="맑은 고딕" charset="0"/>
              </a:rPr>
              <a:t> </a:t>
            </a:r>
            <a:r>
              <a:rPr sz="1500" b="1" dirty="0" err="1">
                <a:latin typeface="맑은 고딕" charset="0"/>
                <a:ea typeface="맑은 고딕" charset="0"/>
              </a:rPr>
              <a:t>또한</a:t>
            </a:r>
            <a:r>
              <a:rPr sz="1500" b="1" dirty="0">
                <a:latin typeface="맑은 고딕" charset="0"/>
                <a:ea typeface="맑은 고딕" charset="0"/>
              </a:rPr>
              <a:t> </a:t>
            </a:r>
            <a:r>
              <a:rPr sz="1500" b="1" dirty="0" err="1">
                <a:latin typeface="맑은 고딕" charset="0"/>
                <a:ea typeface="맑은 고딕" charset="0"/>
              </a:rPr>
              <a:t>활발해지고</a:t>
            </a:r>
            <a:r>
              <a:rPr sz="1500" b="1" dirty="0">
                <a:latin typeface="맑은 고딕" charset="0"/>
                <a:ea typeface="맑은 고딕" charset="0"/>
              </a:rPr>
              <a:t> </a:t>
            </a:r>
            <a:r>
              <a:rPr sz="1500" b="1" dirty="0" err="1">
                <a:latin typeface="맑은 고딕" charset="0"/>
                <a:ea typeface="맑은 고딕" charset="0"/>
              </a:rPr>
              <a:t>있다</a:t>
            </a:r>
            <a:r>
              <a:rPr sz="1500" b="1" dirty="0">
                <a:latin typeface="맑은 고딕" charset="0"/>
                <a:ea typeface="맑은 고딕" charset="0"/>
              </a:rPr>
              <a:t>.</a:t>
            </a:r>
            <a:endParaRPr lang="ko-KR" altLang="en-US" sz="1500" b="1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747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데이터 수집처리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139646F-7CEE-491E-8B94-EE456FBEA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665736"/>
              </p:ext>
            </p:extLst>
          </p:nvPr>
        </p:nvGraphicFramePr>
        <p:xfrm>
          <a:off x="107504" y="1241376"/>
          <a:ext cx="8856986" cy="24190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1009">
                  <a:extLst>
                    <a:ext uri="{9D8B030D-6E8A-4147-A177-3AD203B41FA5}">
                      <a16:colId xmlns:a16="http://schemas.microsoft.com/office/drawing/2014/main" val="1588769893"/>
                    </a:ext>
                  </a:extLst>
                </a:gridCol>
                <a:gridCol w="1394927">
                  <a:extLst>
                    <a:ext uri="{9D8B030D-6E8A-4147-A177-3AD203B41FA5}">
                      <a16:colId xmlns:a16="http://schemas.microsoft.com/office/drawing/2014/main" val="3235860805"/>
                    </a:ext>
                  </a:extLst>
                </a:gridCol>
                <a:gridCol w="872230">
                  <a:extLst>
                    <a:ext uri="{9D8B030D-6E8A-4147-A177-3AD203B41FA5}">
                      <a16:colId xmlns:a16="http://schemas.microsoft.com/office/drawing/2014/main" val="2577336798"/>
                    </a:ext>
                  </a:extLst>
                </a:gridCol>
                <a:gridCol w="865816">
                  <a:extLst>
                    <a:ext uri="{9D8B030D-6E8A-4147-A177-3AD203B41FA5}">
                      <a16:colId xmlns:a16="http://schemas.microsoft.com/office/drawing/2014/main" val="1716930205"/>
                    </a:ext>
                  </a:extLst>
                </a:gridCol>
                <a:gridCol w="692654">
                  <a:extLst>
                    <a:ext uri="{9D8B030D-6E8A-4147-A177-3AD203B41FA5}">
                      <a16:colId xmlns:a16="http://schemas.microsoft.com/office/drawing/2014/main" val="3283462753"/>
                    </a:ext>
                  </a:extLst>
                </a:gridCol>
                <a:gridCol w="692654">
                  <a:extLst>
                    <a:ext uri="{9D8B030D-6E8A-4147-A177-3AD203B41FA5}">
                      <a16:colId xmlns:a16="http://schemas.microsoft.com/office/drawing/2014/main" val="385486514"/>
                    </a:ext>
                  </a:extLst>
                </a:gridCol>
                <a:gridCol w="692654">
                  <a:extLst>
                    <a:ext uri="{9D8B030D-6E8A-4147-A177-3AD203B41FA5}">
                      <a16:colId xmlns:a16="http://schemas.microsoft.com/office/drawing/2014/main" val="937574782"/>
                    </a:ext>
                  </a:extLst>
                </a:gridCol>
                <a:gridCol w="3165042">
                  <a:extLst>
                    <a:ext uri="{9D8B030D-6E8A-4147-A177-3AD203B41FA5}">
                      <a16:colId xmlns:a16="http://schemas.microsoft.com/office/drawing/2014/main" val="1860646243"/>
                    </a:ext>
                  </a:extLst>
                </a:gridCol>
              </a:tblGrid>
              <a:tr h="184147">
                <a:tc rowSpan="2"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effectLst/>
                        </a:rPr>
                        <a:t>데이터 수집처리 정의서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9CDE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Database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9CDE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deepsquare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698142"/>
                  </a:ext>
                </a:extLst>
              </a:tr>
              <a:tr h="19251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Schema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B9CDE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public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생성일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20. 08. 01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9CD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026187"/>
                  </a:ext>
                </a:extLst>
              </a:tr>
              <a:tr h="18414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effectLst/>
                        </a:rPr>
                        <a:t>테이블 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selfintroduction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550906"/>
                  </a:ext>
                </a:extLst>
              </a:tr>
              <a:tr h="19251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COMMENT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effectLst/>
                        </a:rPr>
                        <a:t>자기소개서 테이블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400479"/>
                  </a:ext>
                </a:extLst>
              </a:tr>
              <a:tr h="1925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Col #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Column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Data 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Length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Key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Null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Default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Comments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9CD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319943"/>
                  </a:ext>
                </a:extLst>
              </a:tr>
              <a:tr h="1841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int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PK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게시글 </a:t>
                      </a:r>
                      <a:r>
                        <a:rPr lang="en-US" sz="1100" b="1" u="none" strike="noStrike">
                          <a:effectLst/>
                        </a:rPr>
                        <a:t>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85118436"/>
                  </a:ext>
                </a:extLst>
              </a:tr>
              <a:tr h="1841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2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err="1">
                          <a:effectLst/>
                        </a:rPr>
                        <a:t>name_id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int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FK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작성자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98673270"/>
                  </a:ext>
                </a:extLst>
              </a:tr>
              <a:tr h="1841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3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title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varchar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120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제목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79234349"/>
                  </a:ext>
                </a:extLst>
              </a:tr>
              <a:tr h="1841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4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contents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text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FALSE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자소서 내용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49621045"/>
                  </a:ext>
                </a:extLst>
              </a:tr>
              <a:tr h="1841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5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company_name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varchar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120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회사명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42347680"/>
                  </a:ext>
                </a:extLst>
              </a:tr>
              <a:tr h="1841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6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department_name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varchar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120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TRUE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직무분야명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34944496"/>
                  </a:ext>
                </a:extLst>
              </a:tr>
              <a:tr h="1841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7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pass_fail_result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varchar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5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HOLD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합격여부 </a:t>
                      </a:r>
                      <a:r>
                        <a:rPr lang="en-US" sz="1100" b="1" u="none" strike="noStrike">
                          <a:effectLst/>
                        </a:rPr>
                        <a:t>Choice / PASS, HOLD, FAIL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53453914"/>
                  </a:ext>
                </a:extLst>
              </a:tr>
              <a:tr h="1841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8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registered_date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timestamp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FALSE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effectLst/>
                        </a:rPr>
                        <a:t>작성일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30349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8B24FEB-D610-4251-9E0B-F35B2AAAF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280874"/>
              </p:ext>
            </p:extLst>
          </p:nvPr>
        </p:nvGraphicFramePr>
        <p:xfrm>
          <a:off x="107504" y="3795616"/>
          <a:ext cx="8856986" cy="25857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1009">
                  <a:extLst>
                    <a:ext uri="{9D8B030D-6E8A-4147-A177-3AD203B41FA5}">
                      <a16:colId xmlns:a16="http://schemas.microsoft.com/office/drawing/2014/main" val="2723736809"/>
                    </a:ext>
                  </a:extLst>
                </a:gridCol>
                <a:gridCol w="1394927">
                  <a:extLst>
                    <a:ext uri="{9D8B030D-6E8A-4147-A177-3AD203B41FA5}">
                      <a16:colId xmlns:a16="http://schemas.microsoft.com/office/drawing/2014/main" val="3794998357"/>
                    </a:ext>
                  </a:extLst>
                </a:gridCol>
                <a:gridCol w="872230">
                  <a:extLst>
                    <a:ext uri="{9D8B030D-6E8A-4147-A177-3AD203B41FA5}">
                      <a16:colId xmlns:a16="http://schemas.microsoft.com/office/drawing/2014/main" val="1089007031"/>
                    </a:ext>
                  </a:extLst>
                </a:gridCol>
                <a:gridCol w="865816">
                  <a:extLst>
                    <a:ext uri="{9D8B030D-6E8A-4147-A177-3AD203B41FA5}">
                      <a16:colId xmlns:a16="http://schemas.microsoft.com/office/drawing/2014/main" val="2985319075"/>
                    </a:ext>
                  </a:extLst>
                </a:gridCol>
                <a:gridCol w="692654">
                  <a:extLst>
                    <a:ext uri="{9D8B030D-6E8A-4147-A177-3AD203B41FA5}">
                      <a16:colId xmlns:a16="http://schemas.microsoft.com/office/drawing/2014/main" val="586117314"/>
                    </a:ext>
                  </a:extLst>
                </a:gridCol>
                <a:gridCol w="692654">
                  <a:extLst>
                    <a:ext uri="{9D8B030D-6E8A-4147-A177-3AD203B41FA5}">
                      <a16:colId xmlns:a16="http://schemas.microsoft.com/office/drawing/2014/main" val="263957740"/>
                    </a:ext>
                  </a:extLst>
                </a:gridCol>
                <a:gridCol w="692654">
                  <a:extLst>
                    <a:ext uri="{9D8B030D-6E8A-4147-A177-3AD203B41FA5}">
                      <a16:colId xmlns:a16="http://schemas.microsoft.com/office/drawing/2014/main" val="1391956236"/>
                    </a:ext>
                  </a:extLst>
                </a:gridCol>
                <a:gridCol w="3165042">
                  <a:extLst>
                    <a:ext uri="{9D8B030D-6E8A-4147-A177-3AD203B41FA5}">
                      <a16:colId xmlns:a16="http://schemas.microsoft.com/office/drawing/2014/main" val="3371985816"/>
                    </a:ext>
                  </a:extLst>
                </a:gridCol>
              </a:tblGrid>
              <a:tr h="213055">
                <a:tc rowSpan="2"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effectLst/>
                        </a:rPr>
                        <a:t>데이터 수집처리 정의서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9CDE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Database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9CDE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deepsquare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353149"/>
                  </a:ext>
                </a:extLst>
              </a:tr>
              <a:tr h="22273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Schema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B9CDE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public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생성일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20. 08. 01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9CD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705636"/>
                  </a:ext>
                </a:extLst>
              </a:tr>
              <a:tr h="21305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effectLst/>
                        </a:rPr>
                        <a:t>테이블 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err="1">
                          <a:effectLst/>
                        </a:rPr>
                        <a:t>analysis_result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663609"/>
                  </a:ext>
                </a:extLst>
              </a:tr>
              <a:tr h="222739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COMMENT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effectLst/>
                        </a:rPr>
                        <a:t>분석 결과 테이블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96347"/>
                  </a:ext>
                </a:extLst>
              </a:tr>
              <a:tr h="222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Col #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Column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Data Type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Length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Key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Null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Default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Comments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9CD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25227"/>
                  </a:ext>
                </a:extLst>
              </a:tr>
              <a:tr h="2130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int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PK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effectLst/>
                        </a:rPr>
                        <a:t>게시글 </a:t>
                      </a:r>
                      <a:r>
                        <a:rPr lang="en-US" sz="1100" b="1" u="none" strike="noStrike" dirty="0">
                          <a:effectLst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38032754"/>
                  </a:ext>
                </a:extLst>
              </a:tr>
              <a:tr h="2130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2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introduction_id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int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FK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FALSE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자소서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49397040"/>
                  </a:ext>
                </a:extLst>
              </a:tr>
              <a:tr h="2130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3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plagiarism_percent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float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표절확률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9012229"/>
                  </a:ext>
                </a:extLst>
              </a:tr>
              <a:tr h="2130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4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pass_percent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float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합격확률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23670089"/>
                  </a:ext>
                </a:extLst>
              </a:tr>
              <a:tr h="2130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5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grammar_contents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text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TRUE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맞춤법 수정본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73729547"/>
                  </a:ext>
                </a:extLst>
              </a:tr>
              <a:tr h="2130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6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correction_contents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text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TRUE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첨삭</a:t>
                      </a:r>
                      <a:r>
                        <a:rPr lang="en-US" altLang="ko-KR" sz="1100" b="1" u="none" strike="noStrike">
                          <a:effectLst/>
                        </a:rPr>
                        <a:t>(</a:t>
                      </a:r>
                      <a:r>
                        <a:rPr lang="ko-KR" altLang="en-US" sz="1100" b="1" u="none" strike="noStrike">
                          <a:effectLst/>
                        </a:rPr>
                        <a:t>부족한 키워드 추천</a:t>
                      </a:r>
                      <a:r>
                        <a:rPr lang="en-US" altLang="ko-KR" sz="1100" b="1" u="none" strike="noStrike">
                          <a:effectLst/>
                        </a:rPr>
                        <a:t>?)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47084663"/>
                  </a:ext>
                </a:extLst>
              </a:tr>
              <a:tr h="2130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7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registered_date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timestamp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FALSE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effectLst/>
                        </a:rPr>
                        <a:t>등록시간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429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894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데이터 수집처리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7532052-C222-4657-8AC5-D4DCAE6DB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582382"/>
              </p:ext>
            </p:extLst>
          </p:nvPr>
        </p:nvGraphicFramePr>
        <p:xfrm>
          <a:off x="107504" y="1241614"/>
          <a:ext cx="8856986" cy="24450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1010">
                  <a:extLst>
                    <a:ext uri="{9D8B030D-6E8A-4147-A177-3AD203B41FA5}">
                      <a16:colId xmlns:a16="http://schemas.microsoft.com/office/drawing/2014/main" val="1600386886"/>
                    </a:ext>
                  </a:extLst>
                </a:gridCol>
                <a:gridCol w="1394926">
                  <a:extLst>
                    <a:ext uri="{9D8B030D-6E8A-4147-A177-3AD203B41FA5}">
                      <a16:colId xmlns:a16="http://schemas.microsoft.com/office/drawing/2014/main" val="971239199"/>
                    </a:ext>
                  </a:extLst>
                </a:gridCol>
                <a:gridCol w="872230">
                  <a:extLst>
                    <a:ext uri="{9D8B030D-6E8A-4147-A177-3AD203B41FA5}">
                      <a16:colId xmlns:a16="http://schemas.microsoft.com/office/drawing/2014/main" val="2838074816"/>
                    </a:ext>
                  </a:extLst>
                </a:gridCol>
                <a:gridCol w="865816">
                  <a:extLst>
                    <a:ext uri="{9D8B030D-6E8A-4147-A177-3AD203B41FA5}">
                      <a16:colId xmlns:a16="http://schemas.microsoft.com/office/drawing/2014/main" val="1339834388"/>
                    </a:ext>
                  </a:extLst>
                </a:gridCol>
                <a:gridCol w="692654">
                  <a:extLst>
                    <a:ext uri="{9D8B030D-6E8A-4147-A177-3AD203B41FA5}">
                      <a16:colId xmlns:a16="http://schemas.microsoft.com/office/drawing/2014/main" val="2443517213"/>
                    </a:ext>
                  </a:extLst>
                </a:gridCol>
                <a:gridCol w="692654">
                  <a:extLst>
                    <a:ext uri="{9D8B030D-6E8A-4147-A177-3AD203B41FA5}">
                      <a16:colId xmlns:a16="http://schemas.microsoft.com/office/drawing/2014/main" val="3411159732"/>
                    </a:ext>
                  </a:extLst>
                </a:gridCol>
                <a:gridCol w="692654">
                  <a:extLst>
                    <a:ext uri="{9D8B030D-6E8A-4147-A177-3AD203B41FA5}">
                      <a16:colId xmlns:a16="http://schemas.microsoft.com/office/drawing/2014/main" val="2228377364"/>
                    </a:ext>
                  </a:extLst>
                </a:gridCol>
                <a:gridCol w="3165042">
                  <a:extLst>
                    <a:ext uri="{9D8B030D-6E8A-4147-A177-3AD203B41FA5}">
                      <a16:colId xmlns:a16="http://schemas.microsoft.com/office/drawing/2014/main" val="4247890795"/>
                    </a:ext>
                  </a:extLst>
                </a:gridCol>
              </a:tblGrid>
              <a:tr h="219557">
                <a:tc rowSpan="2"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effectLst/>
                        </a:rPr>
                        <a:t>데이터 수집처리 정의서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9CDE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Database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9CDE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deepsquare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972490"/>
                  </a:ext>
                </a:extLst>
              </a:tr>
              <a:tr h="22953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Schema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solidFill>
                      <a:srgbClr val="B9CDE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public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생성일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20. 08. 01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9CD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213730"/>
                  </a:ext>
                </a:extLst>
              </a:tr>
              <a:tr h="21955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effectLst/>
                        </a:rPr>
                        <a:t>테이블 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freeboard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24653"/>
                  </a:ext>
                </a:extLst>
              </a:tr>
              <a:tr h="22953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COMMENT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effectLst/>
                        </a:rPr>
                        <a:t>자유 게시판 테이블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65072"/>
                  </a:ext>
                </a:extLst>
              </a:tr>
              <a:tr h="2295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Col #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Column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Data Type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Length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Key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Null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Default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Comments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9CD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613029"/>
                  </a:ext>
                </a:extLst>
              </a:tr>
              <a:tr h="219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int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PK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게시글 </a:t>
                      </a:r>
                      <a:r>
                        <a:rPr lang="en-US" sz="1100" b="1" u="none" strike="noStrike">
                          <a:effectLst/>
                        </a:rPr>
                        <a:t>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3985758"/>
                  </a:ext>
                </a:extLst>
              </a:tr>
              <a:tr h="219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2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err="1">
                          <a:effectLst/>
                        </a:rPr>
                        <a:t>name_id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int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FK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작성자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32328107"/>
                  </a:ext>
                </a:extLst>
              </a:tr>
              <a:tr h="219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3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title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varchar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120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제목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3823079"/>
                  </a:ext>
                </a:extLst>
              </a:tr>
              <a:tr h="219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4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contents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text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내용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5449087"/>
                  </a:ext>
                </a:extLst>
              </a:tr>
              <a:tr h="219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5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registered_date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timestamp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FALSE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작성일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32684633"/>
                  </a:ext>
                </a:extLst>
              </a:tr>
              <a:tr h="219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6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hits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int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FALSE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effectLst/>
                        </a:rPr>
                        <a:t>조회수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45691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B10EE41-1A63-4831-8D27-C97CB5893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109800"/>
              </p:ext>
            </p:extLst>
          </p:nvPr>
        </p:nvGraphicFramePr>
        <p:xfrm>
          <a:off x="107504" y="3789040"/>
          <a:ext cx="8856986" cy="24450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1010">
                  <a:extLst>
                    <a:ext uri="{9D8B030D-6E8A-4147-A177-3AD203B41FA5}">
                      <a16:colId xmlns:a16="http://schemas.microsoft.com/office/drawing/2014/main" val="2039025544"/>
                    </a:ext>
                  </a:extLst>
                </a:gridCol>
                <a:gridCol w="1394926">
                  <a:extLst>
                    <a:ext uri="{9D8B030D-6E8A-4147-A177-3AD203B41FA5}">
                      <a16:colId xmlns:a16="http://schemas.microsoft.com/office/drawing/2014/main" val="3962454138"/>
                    </a:ext>
                  </a:extLst>
                </a:gridCol>
                <a:gridCol w="872230">
                  <a:extLst>
                    <a:ext uri="{9D8B030D-6E8A-4147-A177-3AD203B41FA5}">
                      <a16:colId xmlns:a16="http://schemas.microsoft.com/office/drawing/2014/main" val="2517318288"/>
                    </a:ext>
                  </a:extLst>
                </a:gridCol>
                <a:gridCol w="865816">
                  <a:extLst>
                    <a:ext uri="{9D8B030D-6E8A-4147-A177-3AD203B41FA5}">
                      <a16:colId xmlns:a16="http://schemas.microsoft.com/office/drawing/2014/main" val="2373412727"/>
                    </a:ext>
                  </a:extLst>
                </a:gridCol>
                <a:gridCol w="692654">
                  <a:extLst>
                    <a:ext uri="{9D8B030D-6E8A-4147-A177-3AD203B41FA5}">
                      <a16:colId xmlns:a16="http://schemas.microsoft.com/office/drawing/2014/main" val="1454421491"/>
                    </a:ext>
                  </a:extLst>
                </a:gridCol>
                <a:gridCol w="692654">
                  <a:extLst>
                    <a:ext uri="{9D8B030D-6E8A-4147-A177-3AD203B41FA5}">
                      <a16:colId xmlns:a16="http://schemas.microsoft.com/office/drawing/2014/main" val="3517440284"/>
                    </a:ext>
                  </a:extLst>
                </a:gridCol>
                <a:gridCol w="692654">
                  <a:extLst>
                    <a:ext uri="{9D8B030D-6E8A-4147-A177-3AD203B41FA5}">
                      <a16:colId xmlns:a16="http://schemas.microsoft.com/office/drawing/2014/main" val="1218796729"/>
                    </a:ext>
                  </a:extLst>
                </a:gridCol>
                <a:gridCol w="3165042">
                  <a:extLst>
                    <a:ext uri="{9D8B030D-6E8A-4147-A177-3AD203B41FA5}">
                      <a16:colId xmlns:a16="http://schemas.microsoft.com/office/drawing/2014/main" val="1513235223"/>
                    </a:ext>
                  </a:extLst>
                </a:gridCol>
              </a:tblGrid>
              <a:tr h="219557">
                <a:tc rowSpan="2"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effectLst/>
                        </a:rPr>
                        <a:t>데이터 수집처리 정의서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9CDE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Database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9CDE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deepsquare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384747"/>
                  </a:ext>
                </a:extLst>
              </a:tr>
              <a:tr h="22953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Schema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solidFill>
                      <a:srgbClr val="B9CDE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public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생성일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20. 08. 01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9CD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126002"/>
                  </a:ext>
                </a:extLst>
              </a:tr>
              <a:tr h="21955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effectLst/>
                        </a:rPr>
                        <a:t>테이블 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err="1">
                          <a:effectLst/>
                        </a:rPr>
                        <a:t>questionboard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978995"/>
                  </a:ext>
                </a:extLst>
              </a:tr>
              <a:tr h="22953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COMMENT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effectLst/>
                        </a:rPr>
                        <a:t>질문 게시판 테이블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092024"/>
                  </a:ext>
                </a:extLst>
              </a:tr>
              <a:tr h="2295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Col #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Column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Data 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Length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Key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Null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Default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Comments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9CD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028783"/>
                  </a:ext>
                </a:extLst>
              </a:tr>
              <a:tr h="219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int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PK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게시글 </a:t>
                      </a:r>
                      <a:r>
                        <a:rPr lang="en-US" sz="1100" b="1" u="none" strike="noStrike">
                          <a:effectLst/>
                        </a:rPr>
                        <a:t>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27764977"/>
                  </a:ext>
                </a:extLst>
              </a:tr>
              <a:tr h="219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2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name_id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int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작성자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40843346"/>
                  </a:ext>
                </a:extLst>
              </a:tr>
              <a:tr h="219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3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title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varchar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120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FALSE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제목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34368281"/>
                  </a:ext>
                </a:extLst>
              </a:tr>
              <a:tr h="219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4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contents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text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FALSE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내용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7789020"/>
                  </a:ext>
                </a:extLst>
              </a:tr>
              <a:tr h="219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5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registered_date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timestamp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FALSE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effectLst/>
                        </a:rPr>
                        <a:t>작성일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6114055"/>
                  </a:ext>
                </a:extLst>
              </a:tr>
              <a:tr h="219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6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hits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int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FALSE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effectLst/>
                        </a:rPr>
                        <a:t>조회수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02" marR="7502" marT="7502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526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5114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테이블 정의서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582638-40A4-46CA-9BFA-6071D449C13B}"/>
              </a:ext>
            </a:extLst>
          </p:cNvPr>
          <p:cNvSpPr/>
          <p:nvPr/>
        </p:nvSpPr>
        <p:spPr>
          <a:xfrm>
            <a:off x="179512" y="1484784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E48B08-8CED-4687-A8F0-940D918FEAE3}"/>
              </a:ext>
            </a:extLst>
          </p:cNvPr>
          <p:cNvSpPr/>
          <p:nvPr/>
        </p:nvSpPr>
        <p:spPr>
          <a:xfrm>
            <a:off x="4529256" y="1484784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BD07AA-4997-4D2E-BAC5-02054F4F9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596" y="1586878"/>
            <a:ext cx="4233576" cy="42093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DA571C8-6D8F-4D36-98A2-FEA6958374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2009" y="1639335"/>
            <a:ext cx="1992408" cy="9223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8AA00BA-7556-49A6-912D-D53C9E4F44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8507" y="1586878"/>
            <a:ext cx="1878654" cy="11127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7E92929-0163-482C-92A4-6DE93BA187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2009" y="2676256"/>
            <a:ext cx="2133745" cy="15362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1E0657F-B0F7-45EF-9858-B75F2D9C6E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7130" y="2970277"/>
            <a:ext cx="1961407" cy="12098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A9B21B6-42FB-4B1B-BD79-0E3927FD6F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8952" y="4371307"/>
            <a:ext cx="1965465" cy="134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86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</a:rPr>
              <a:t>- Crawling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1903E8-2747-48A8-9CA1-C56F05023F44}"/>
              </a:ext>
            </a:extLst>
          </p:cNvPr>
          <p:cNvSpPr/>
          <p:nvPr/>
        </p:nvSpPr>
        <p:spPr>
          <a:xfrm>
            <a:off x="201706" y="1216418"/>
            <a:ext cx="8740117" cy="51399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2D10A6-B7C7-45A0-BC6E-58D3A414E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978" y="1294356"/>
            <a:ext cx="8538043" cy="501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323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</a:rPr>
              <a:t>표절율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1903E8-2747-48A8-9CA1-C56F05023F44}"/>
              </a:ext>
            </a:extLst>
          </p:cNvPr>
          <p:cNvSpPr/>
          <p:nvPr/>
        </p:nvSpPr>
        <p:spPr>
          <a:xfrm>
            <a:off x="201706" y="1216418"/>
            <a:ext cx="8740117" cy="51399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 descr="C:/Users/82103/AppData/Roaming/PolarisOffice/ETemp/13552_19291000/fImage489532737946.png">
            <a:extLst>
              <a:ext uri="{FF2B5EF4-FFF2-40B4-BE49-F238E27FC236}">
                <a16:creationId xmlns:a16="http://schemas.microsoft.com/office/drawing/2014/main" id="{279444D9-4FB5-45E6-BABA-EB019F01685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30958"/>
            <a:ext cx="8496944" cy="49063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651952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3168352" cy="3065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</a:rPr>
              <a:t>– </a:t>
            </a:r>
            <a:r>
              <a:rPr lang="en-US" altLang="ko-KR" sz="1500" b="1" dirty="0">
                <a:solidFill>
                  <a:schemeClr val="bg1"/>
                </a:solidFill>
                <a:latin typeface="+mn-ea"/>
              </a:rPr>
              <a:t>Grammar(1)</a:t>
            </a:r>
            <a:endParaRPr lang="ko-KR" altLang="en-US" sz="15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1903E8-2747-48A8-9CA1-C56F05023F44}"/>
              </a:ext>
            </a:extLst>
          </p:cNvPr>
          <p:cNvSpPr/>
          <p:nvPr/>
        </p:nvSpPr>
        <p:spPr>
          <a:xfrm>
            <a:off x="201706" y="1216419"/>
            <a:ext cx="8740117" cy="51399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B752736-CED5-4C9C-A02E-ED834A9D7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742" y="1328331"/>
            <a:ext cx="8538044" cy="493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96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</a:rPr>
              <a:t>– </a:t>
            </a:r>
            <a:r>
              <a:rPr lang="en-US" altLang="ko-KR" sz="1500" b="1" dirty="0">
                <a:solidFill>
                  <a:schemeClr val="bg1"/>
                </a:solidFill>
                <a:latin typeface="+mn-ea"/>
              </a:rPr>
              <a:t>Grammar(2)</a:t>
            </a:r>
            <a:endParaRPr lang="ko-KR" altLang="en-US" sz="15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1903E8-2747-48A8-9CA1-C56F05023F44}"/>
              </a:ext>
            </a:extLst>
          </p:cNvPr>
          <p:cNvSpPr/>
          <p:nvPr/>
        </p:nvSpPr>
        <p:spPr>
          <a:xfrm>
            <a:off x="201706" y="1216419"/>
            <a:ext cx="8740117" cy="51399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B0F36DC-D219-4024-B4BD-5CA59950C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170" y="1303374"/>
            <a:ext cx="8545188" cy="500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55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적합도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1903E8-2747-48A8-9CA1-C56F05023F44}"/>
              </a:ext>
            </a:extLst>
          </p:cNvPr>
          <p:cNvSpPr/>
          <p:nvPr/>
        </p:nvSpPr>
        <p:spPr>
          <a:xfrm>
            <a:off x="201706" y="1216418"/>
            <a:ext cx="8740117" cy="51399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3D0BADF-7E20-4DA2-B8B7-F005908DDD0A}"/>
              </a:ext>
            </a:extLst>
          </p:cNvPr>
          <p:cNvGrpSpPr/>
          <p:nvPr/>
        </p:nvGrpSpPr>
        <p:grpSpPr>
          <a:xfrm>
            <a:off x="323529" y="1271273"/>
            <a:ext cx="8568952" cy="5038047"/>
            <a:chOff x="636104" y="536713"/>
            <a:chExt cx="9751000" cy="5289494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545B1E99-2578-4A64-9CA9-3BB259715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6104" y="536713"/>
              <a:ext cx="4681330" cy="5289494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269EF722-3CCD-4F40-8784-B48C9C228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17434" y="536713"/>
              <a:ext cx="5069670" cy="5289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77431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</a:rPr>
              <a:t>- Web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1903E8-2747-48A8-9CA1-C56F05023F44}"/>
              </a:ext>
            </a:extLst>
          </p:cNvPr>
          <p:cNvSpPr/>
          <p:nvPr/>
        </p:nvSpPr>
        <p:spPr>
          <a:xfrm>
            <a:off x="201706" y="1216418"/>
            <a:ext cx="8740117" cy="51399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 descr="C:/Users/ehdal/AppData/Roaming/PolarisOffice/ETemp/12824_11463960/fImage48072385718.png">
            <a:extLst>
              <a:ext uri="{FF2B5EF4-FFF2-40B4-BE49-F238E27FC236}">
                <a16:creationId xmlns:a16="http://schemas.microsoft.com/office/drawing/2014/main" id="{A39AF2EF-FAD0-46C2-9D9B-FC58041405C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33742"/>
            <a:ext cx="8568952" cy="49474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95602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</a:rPr>
              <a:t>- Web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1903E8-2747-48A8-9CA1-C56F05023F44}"/>
              </a:ext>
            </a:extLst>
          </p:cNvPr>
          <p:cNvSpPr/>
          <p:nvPr/>
        </p:nvSpPr>
        <p:spPr>
          <a:xfrm>
            <a:off x="201706" y="1216418"/>
            <a:ext cx="8740117" cy="51399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 descr="C:/Users/ehdal/AppData/Roaming/PolarisOffice/ETemp/12824_11463960/fImage423183993588.png">
            <a:extLst>
              <a:ext uri="{FF2B5EF4-FFF2-40B4-BE49-F238E27FC236}">
                <a16:creationId xmlns:a16="http://schemas.microsoft.com/office/drawing/2014/main" id="{B0A731CA-A300-43A4-B2DC-713704C3AD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07" y="1276244"/>
            <a:ext cx="8637899" cy="50330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5965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1E78649-12A5-4415-B541-7BDAFD143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180110"/>
              </p:ext>
            </p:extLst>
          </p:nvPr>
        </p:nvGraphicFramePr>
        <p:xfrm>
          <a:off x="107505" y="1231516"/>
          <a:ext cx="8856985" cy="506268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640150">
                  <a:extLst>
                    <a:ext uri="{9D8B030D-6E8A-4147-A177-3AD203B41FA5}">
                      <a16:colId xmlns:a16="http://schemas.microsoft.com/office/drawing/2014/main" val="280633532"/>
                    </a:ext>
                  </a:extLst>
                </a:gridCol>
                <a:gridCol w="1012772">
                  <a:extLst>
                    <a:ext uri="{9D8B030D-6E8A-4147-A177-3AD203B41FA5}">
                      <a16:colId xmlns:a16="http://schemas.microsoft.com/office/drawing/2014/main" val="1595680504"/>
                    </a:ext>
                  </a:extLst>
                </a:gridCol>
                <a:gridCol w="640150">
                  <a:extLst>
                    <a:ext uri="{9D8B030D-6E8A-4147-A177-3AD203B41FA5}">
                      <a16:colId xmlns:a16="http://schemas.microsoft.com/office/drawing/2014/main" val="215744298"/>
                    </a:ext>
                  </a:extLst>
                </a:gridCol>
                <a:gridCol w="2560595">
                  <a:extLst>
                    <a:ext uri="{9D8B030D-6E8A-4147-A177-3AD203B41FA5}">
                      <a16:colId xmlns:a16="http://schemas.microsoft.com/office/drawing/2014/main" val="733447694"/>
                    </a:ext>
                  </a:extLst>
                </a:gridCol>
                <a:gridCol w="2560595">
                  <a:extLst>
                    <a:ext uri="{9D8B030D-6E8A-4147-A177-3AD203B41FA5}">
                      <a16:colId xmlns:a16="http://schemas.microsoft.com/office/drawing/2014/main" val="1683160298"/>
                    </a:ext>
                  </a:extLst>
                </a:gridCol>
                <a:gridCol w="1442723">
                  <a:extLst>
                    <a:ext uri="{9D8B030D-6E8A-4147-A177-3AD203B41FA5}">
                      <a16:colId xmlns:a16="http://schemas.microsoft.com/office/drawing/2014/main" val="2848090090"/>
                    </a:ext>
                  </a:extLst>
                </a:gridCol>
              </a:tblGrid>
              <a:tr h="206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업무영역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업무기능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요구사항 </a:t>
                      </a:r>
                      <a:r>
                        <a:rPr lang="en-US" sz="900" b="1" u="none" strike="noStrike" dirty="0">
                          <a:effectLst/>
                        </a:rPr>
                        <a:t>ID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요구사항 명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요구사항 설명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비고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9CD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727896"/>
                  </a:ext>
                </a:extLst>
              </a:tr>
              <a:tr h="39393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모델 서비스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데이터 수집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DAT-001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합격 자기소개서 데이터 수집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u="none" strike="noStrike" dirty="0" err="1">
                          <a:effectLst/>
                        </a:rPr>
                        <a:t>Saramin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사이트의 합격자소서 약 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6000 ~ 7000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개를 </a:t>
                      </a:r>
                      <a:r>
                        <a:rPr lang="ko-KR" altLang="en-US" sz="900" b="1" u="none" strike="noStrike" dirty="0" err="1">
                          <a:effectLst/>
                        </a:rPr>
                        <a:t>크롤링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 한다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.</a:t>
                      </a:r>
                      <a:endParaRPr lang="en-US" altLang="ko-KR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77993741"/>
                  </a:ext>
                </a:extLst>
              </a:tr>
              <a:tr h="5625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DAT-002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사용자 자기소개서 데이터 수집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u="none" strike="noStrike" dirty="0">
                          <a:effectLst/>
                        </a:rPr>
                        <a:t>WEB-003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에 있는 등록기능을 이용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,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사용자가 웹에서 등록한 자기소개서 데이터 추출한다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.</a:t>
                      </a:r>
                      <a:endParaRPr lang="en-US" altLang="ko-KR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22438220"/>
                  </a:ext>
                </a:extLst>
              </a:tr>
              <a:tr h="194294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모델 서비스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시스템 개발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SDR-001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자기소개서 맞춤법 검사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u="none" strike="noStrike" dirty="0" err="1">
                          <a:effectLst/>
                        </a:rPr>
                        <a:t>hanspell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의 </a:t>
                      </a:r>
                      <a:r>
                        <a:rPr lang="en-US" altLang="ko-KR" sz="900" b="1" u="none" strike="noStrike" dirty="0" err="1">
                          <a:effectLst/>
                        </a:rPr>
                        <a:t>spell_checker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를 통해 자기소개서의 문법상의 오류를 확인한다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.</a:t>
                      </a:r>
                      <a:endParaRPr lang="en-US" altLang="ko-KR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검색결과 현재 오픈형 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API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중 가장 고버전의 한글 맞춤법 검사기는 </a:t>
                      </a:r>
                      <a:r>
                        <a:rPr lang="en-US" altLang="ko-KR" sz="900" b="1" u="none" strike="noStrike" dirty="0" err="1">
                          <a:effectLst/>
                        </a:rPr>
                        <a:t>naver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맞춤법 검사기라고 합니다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. 500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자 제한은 자소서를 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LINE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단위로 읽어서 해결 가능합니다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.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혹시 다른 이용가능한 다른 맞춤법 검사기나 대체방안이 있다면 추천 부탁드립니다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.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저희도 따로 알아보겠습니다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.</a:t>
                      </a:r>
                      <a:endParaRPr lang="en-US" altLang="ko-KR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77061133"/>
                  </a:ext>
                </a:extLst>
              </a:tr>
              <a:tr h="5942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SDR-002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자기소개서 표절 분석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u="none" strike="noStrike" dirty="0" err="1">
                          <a:effectLst/>
                        </a:rPr>
                        <a:t>jellyfish.jaro_distance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문자열 유사도를 통해 기존 자기소개서 데이터와 일치하는지 확인한다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.</a:t>
                      </a:r>
                      <a:endParaRPr lang="en-US" altLang="ko-KR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 err="1">
                          <a:effectLst/>
                        </a:rPr>
                        <a:t>jellyfish.jaro_distance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 (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문자열 유사도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)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를 통한 자소서 비교는 표절로 보기 어렵습니까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?</a:t>
                      </a:r>
                      <a:endParaRPr lang="en-US" altLang="ko-KR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08437907"/>
                  </a:ext>
                </a:extLst>
              </a:tr>
              <a:tr h="3872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SDR-003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자기소개서 </a:t>
                      </a:r>
                      <a:r>
                        <a:rPr lang="en-US" altLang="ko-KR" sz="900" b="1" u="none" strike="noStrike">
                          <a:effectLst/>
                        </a:rPr>
                        <a:t>Topic </a:t>
                      </a:r>
                      <a:r>
                        <a:rPr lang="ko-KR" altLang="en-US" sz="900" b="1" u="none" strike="noStrike">
                          <a:effectLst/>
                        </a:rPr>
                        <a:t>요약</a:t>
                      </a:r>
                      <a:r>
                        <a:rPr lang="en-US" altLang="ko-KR" sz="900" b="1" u="none" strike="noStrike">
                          <a:effectLst/>
                        </a:rPr>
                        <a:t>/</a:t>
                      </a:r>
                      <a:r>
                        <a:rPr lang="ko-KR" altLang="en-US" sz="900" b="1" u="none" strike="noStrike">
                          <a:effectLst/>
                        </a:rPr>
                        <a:t>분석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u="none" strike="noStrike" dirty="0">
                          <a:effectLst/>
                        </a:rPr>
                        <a:t>DBS-001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의 데이터를 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NLP, BOW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등을 통해 자기소개서를 </a:t>
                      </a:r>
                      <a:r>
                        <a:rPr lang="ko-KR" altLang="en-US" sz="900" b="1" u="none" strike="noStrike" dirty="0" err="1">
                          <a:effectLst/>
                        </a:rPr>
                        <a:t>전처리한다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.</a:t>
                      </a:r>
                      <a:endParaRPr lang="en-US" altLang="ko-KR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63159896"/>
                  </a:ext>
                </a:extLst>
              </a:tr>
              <a:tr h="5808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SDR-004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합격 예측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u="none" strike="noStrike" dirty="0">
                          <a:effectLst/>
                        </a:rPr>
                        <a:t>LDA Topic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분석을 통해 얻은 사용자의 키워드와 기업에서 요구하는 인재상의 키워드가 일치하는지 확인하여 합격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/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불합격 판정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34078477"/>
                  </a:ext>
                </a:extLst>
              </a:tr>
              <a:tr h="393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SDR-006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핵심 키워드 추천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effectLst/>
                        </a:rPr>
                        <a:t>채점 결과 사용자에게 부족한 기업에서 추구하는 인재상의 키워드를 </a:t>
                      </a:r>
                      <a:r>
                        <a:rPr lang="en-US" altLang="ko-KR" sz="900" b="1" u="none" strike="noStrike">
                          <a:effectLst/>
                        </a:rPr>
                        <a:t>DBS-003</a:t>
                      </a:r>
                      <a:r>
                        <a:rPr lang="ko-KR" altLang="en-US" sz="900" b="1" u="none" strike="noStrike">
                          <a:effectLst/>
                        </a:rPr>
                        <a:t>을 통해 추천한다</a:t>
                      </a:r>
                      <a:r>
                        <a:rPr lang="en-US" altLang="ko-KR" sz="900" b="1" u="none" strike="noStrike">
                          <a:effectLst/>
                        </a:rPr>
                        <a:t>.</a:t>
                      </a:r>
                      <a:endParaRPr lang="en-US" altLang="ko-KR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39" marR="5739" marT="5739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862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0419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315" y="0"/>
            <a:ext cx="3096260" cy="1124585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180" y="541020"/>
            <a:ext cx="2591435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965" y="548640"/>
            <a:ext cx="5328285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215" y="692785"/>
            <a:ext cx="2808605" cy="2965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참조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개발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환경 및 설명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78105"/>
            <a:ext cx="67754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640" y="476885"/>
            <a:ext cx="45466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850" y="-575945"/>
            <a:ext cx="1181100" cy="1167130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50850" y="1268730"/>
          <a:ext cx="8242300" cy="4710684"/>
        </p:xfrm>
        <a:graphic>
          <a:graphicData uri="http://schemas.openxmlformats.org/drawingml/2006/table">
            <a:tbl>
              <a:tblPr>
                <a:effectLst>
                  <a:outerShdw blurRad="40000" dist="23000" dir="5400000" rotWithShape="0">
                    <a:srgbClr val="000000">
                      <a:alpha val="34509"/>
                    </a:srgbClr>
                  </a:outerShdw>
                </a:effectLst>
                <a:tableStyleId>{00000000-0000-0000-0000-000000000000}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5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05">
                <a:tc gridSpan="2">
                  <a:txBody>
                    <a:bodyPr/>
                    <a:lstStyle/>
                    <a:p>
                      <a:pPr marL="0" indent="0" algn="ctr" defTabSz="50800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1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구분</a:t>
                      </a:r>
                    </a:p>
                  </a:txBody>
                  <a:tcPr marL="35560" marR="35560" marT="35560" marB="3556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1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항목</a:t>
                      </a:r>
                    </a:p>
                  </a:txBody>
                  <a:tcPr marL="35560" marR="35560" marT="35560" marB="3556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1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적용내역</a:t>
                      </a:r>
                    </a:p>
                  </a:txBody>
                  <a:tcPr marL="35560" marR="35560" marT="35560" marB="3556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070">
                <a:tc rowSpan="9">
                  <a:txBody>
                    <a:bodyPr/>
                    <a:lstStyle/>
                    <a:p>
                      <a:pPr marL="0" indent="0" algn="ctr" defTabSz="50800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050" b="0" i="0" kern="0">
                          <a:solidFill>
                            <a:schemeClr val="tx1"/>
                          </a:solidFill>
                          <a:latin typeface="+mn-ea"/>
                          <a:ea typeface="맑은 고딕" charset="0"/>
                        </a:rPr>
                        <a:t>S/W</a:t>
                      </a:r>
                      <a:endParaRPr lang="ko-KR" altLang="en-US" sz="1050" b="0" i="0" kern="0">
                        <a:solidFill>
                          <a:schemeClr val="tx1"/>
                        </a:solidFill>
                        <a:latin typeface="+mn-ea"/>
                        <a:ea typeface="맑은 고딕" charset="0"/>
                      </a:endParaRPr>
                    </a:p>
                    <a:p>
                      <a:pPr marL="0" indent="0" algn="ctr" defTabSz="50800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개발환경</a:t>
                      </a:r>
                    </a:p>
                  </a:txBody>
                  <a:tcPr marL="35560" marR="35560" marT="35560" marB="3556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indent="0" algn="ctr" defTabSz="50800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분석</a:t>
                      </a:r>
                    </a:p>
                    <a:p>
                      <a:pPr marL="0" indent="0" algn="ctr" defTabSz="50800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애플리케이션</a:t>
                      </a:r>
                    </a:p>
                    <a:p>
                      <a:pPr marL="0" indent="0" algn="ctr" defTabSz="50800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개발</a:t>
                      </a:r>
                    </a:p>
                  </a:txBody>
                  <a:tcPr marL="35560" marR="35560" marT="35560" marB="3556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000" b="0" i="0" ker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Pycharm Professional 2020.2</a:t>
                      </a:r>
                      <a:endParaRPr lang="ko-KR" altLang="en-US" sz="1000" b="0" i="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00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자기소개서</a:t>
                      </a:r>
                      <a:r>
                        <a:rPr lang="ko-KR" sz="1000" b="0" i="0" kern="0">
                          <a:solidFill>
                            <a:schemeClr val="tx1"/>
                          </a:solidFill>
                          <a:latin typeface="+mn-ea"/>
                          <a:ea typeface="맑은 고딕" charset="0"/>
                        </a:rPr>
                        <a:t> </a:t>
                      </a:r>
                      <a:r>
                        <a:rPr lang="ko-KR" sz="100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분석</a:t>
                      </a:r>
                      <a:r>
                        <a:rPr lang="ko-KR" sz="1000" b="0" i="0" kern="0">
                          <a:solidFill>
                            <a:schemeClr val="tx1"/>
                          </a:solidFill>
                          <a:latin typeface="+mn-ea"/>
                          <a:ea typeface="맑은 고딕" charset="0"/>
                        </a:rPr>
                        <a:t> </a:t>
                      </a:r>
                      <a:r>
                        <a:rPr lang="ko-KR" altLang="en-US" sz="100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프로그램</a:t>
                      </a:r>
                      <a:r>
                        <a:rPr lang="ko-KR" altLang="en-US" sz="1000" b="0" i="0" kern="0">
                          <a:solidFill>
                            <a:schemeClr val="tx1"/>
                          </a:solidFill>
                          <a:latin typeface="+mn-ea"/>
                          <a:ea typeface="맑은 고딕" charset="0"/>
                        </a:rPr>
                        <a:t> </a:t>
                      </a:r>
                      <a:r>
                        <a:rPr lang="ko-KR" altLang="en-US" sz="100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개발</a:t>
                      </a:r>
                    </a:p>
                  </a:txBody>
                  <a:tcPr marL="35560" marR="35560" marT="35560" marB="3556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48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00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HTML, JavaScript</a:t>
                      </a:r>
                      <a:endParaRPr lang="ko-KR" altLang="en-US" sz="1000" b="0" i="0" ker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웹 페이지 제작 및 디자인을 하기 위해 사용</a:t>
                      </a:r>
                    </a:p>
                  </a:txBody>
                  <a:tcPr marL="35560" marR="35560" marT="35560" marB="3556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23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00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KoNLPy, NLTK</a:t>
                      </a:r>
                      <a:endParaRPr lang="ko-KR" altLang="en-US" sz="1000" b="0" i="0" ker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05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한국어 데이터 전처리</a:t>
                      </a:r>
                      <a:r>
                        <a:rPr lang="ko-KR" sz="105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자연어 처리</a:t>
                      </a:r>
                      <a:r>
                        <a:rPr sz="105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</a:t>
                      </a:r>
                      <a:r>
                        <a:rPr lang="ko-KR" sz="105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하기 위한 </a:t>
                      </a:r>
                      <a:r>
                        <a:rPr sz="105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패키지</a:t>
                      </a:r>
                      <a:endParaRPr lang="ko-KR" altLang="en-US" sz="105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00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00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hanspell</a:t>
                      </a:r>
                      <a:endParaRPr lang="ko-KR" altLang="en-US" sz="1000" b="0" i="0" ker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05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파이썬 한글 맞춤법 검사를 하기 위한 라이브러리</a:t>
                      </a:r>
                      <a:endParaRPr lang="ko-KR" altLang="en-US" sz="105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00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코사인 유사도(Cosine Similarity)</a:t>
                      </a:r>
                      <a:endParaRPr lang="ko-KR" altLang="en-US" sz="1000" b="0" i="0" ker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050" b="0" i="0" kern="120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문서의 유사도를 구</a:t>
                      </a:r>
                      <a:r>
                        <a:rPr lang="ko-KR" sz="1050" b="0" i="0" kern="120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하기 위해 사용</a:t>
                      </a:r>
                      <a:endParaRPr lang="ko-KR" altLang="en-US" sz="105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00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Sklearn</a:t>
                      </a:r>
                      <a:endParaRPr lang="ko-KR" altLang="en-US" sz="1000" b="0" i="0" ker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050" b="0" i="0" kern="120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파이썬 머신러닝(기계학습) 라이브러리</a:t>
                      </a:r>
                      <a:endParaRPr lang="ko-KR" altLang="en-US" sz="1050" b="0" i="0" kern="1200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35560" marR="35560" marT="35560" marB="3556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indent="0" algn="ctr" defTabSz="50800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서버 애플리케이션 </a:t>
                      </a:r>
                    </a:p>
                    <a:p>
                      <a:pPr marL="0" indent="0" algn="ctr" defTabSz="50800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개발</a:t>
                      </a:r>
                    </a:p>
                  </a:txBody>
                  <a:tcPr marL="35560" marR="35560" marT="35560" marB="3556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000" b="0" i="0" kern="1200">
                          <a:solidFill>
                            <a:schemeClr val="tx1"/>
                          </a:solidFill>
                        </a:rPr>
                        <a:t>PostgreSQL</a:t>
                      </a:r>
                      <a:r>
                        <a:rPr lang="ko-KR" sz="1000" b="0" i="0" kern="120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sz="1000" b="0" i="0" kern="1200">
                          <a:solidFill>
                            <a:schemeClr val="tx1"/>
                          </a:solidFill>
                        </a:rPr>
                        <a:t>10.14</a:t>
                      </a:r>
                      <a:r>
                        <a:rPr lang="ko-KR" sz="1000" b="0" i="0" kern="12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</a:endParaRPr>
                    </a:p>
                  </a:txBody>
                  <a:tcPr marL="35560" marR="35560" marT="35560" marB="3556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자기소개서, 게시판  데이터를 저장</a:t>
                      </a:r>
                      <a:r>
                        <a:rPr lang="en-US" altLang="ko-KR" sz="1000" b="0" i="0" kern="0">
                          <a:solidFill>
                            <a:schemeClr val="tx1"/>
                          </a:solidFill>
                          <a:latin typeface="+mn-ea"/>
                          <a:ea typeface="맑은 고딕" charset="0"/>
                        </a:rPr>
                        <a:t>, </a:t>
                      </a:r>
                      <a:r>
                        <a:rPr lang="ko-KR" altLang="en-US" sz="100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관리하는 데이터베이스 </a:t>
                      </a:r>
                    </a:p>
                  </a:txBody>
                  <a:tcPr marL="35560" marR="35560" marT="35560" marB="3556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974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00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Django (3.1)</a:t>
                      </a:r>
                      <a:endParaRPr lang="ko-KR" altLang="en-US" sz="1000" b="0" i="0" ker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웹사이트 개발에 필요한 웹 프레임워크</a:t>
                      </a:r>
                    </a:p>
                  </a:txBody>
                  <a:tcPr marL="35560" marR="35560" marT="35560" marB="3556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33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서버　운영체제</a:t>
                      </a:r>
                    </a:p>
                  </a:txBody>
                  <a:tcPr marL="35560" marR="35560" marT="35560" marB="3556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Deep Learning AMI (Ubuntu 18.04) Version 31.0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32130">
                <a:tc>
                  <a:txBody>
                    <a:bodyPr/>
                    <a:lstStyle/>
                    <a:p>
                      <a:pPr marL="0" indent="0" algn="ctr" defTabSz="50800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05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H/W</a:t>
                      </a:r>
                      <a:endParaRPr lang="ko-KR" altLang="en-US" sz="1050" b="0" i="0" ker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구성장비</a:t>
                      </a:r>
                    </a:p>
                  </a:txBody>
                  <a:tcPr marL="35560" marR="35560" marT="35560" marB="3556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서버</a:t>
                      </a:r>
                    </a:p>
                  </a:txBody>
                  <a:tcPr marL="35560" marR="35560" marT="35560" marB="3556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클라우드 서버</a:t>
                      </a:r>
                    </a:p>
                  </a:txBody>
                  <a:tcPr marL="35560" marR="35560" marT="35560" marB="3556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SW </a:t>
                      </a:r>
                      <a:r>
                        <a:rPr lang="ko-KR" altLang="en-US" sz="100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개발 및 테스트를 위한 클라우드 서버</a:t>
                      </a:r>
                      <a:br>
                        <a:rPr lang="ko-KR" altLang="en-US" sz="100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(Server, </a:t>
                      </a:r>
                      <a:r>
                        <a:rPr lang="ko-KR" altLang="en-US" sz="100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리눅스</a:t>
                      </a:r>
                      <a:r>
                        <a:rPr lang="en-US" altLang="ko-KR" sz="100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OS</a:t>
                      </a:r>
                      <a:r>
                        <a:rPr lang="ko-KR" altLang="ko-KR" sz="1000" b="0" i="0" kern="0">
                          <a:solidFill>
                            <a:schemeClr val="tx1"/>
                          </a:solidFill>
                          <a:latin typeface="+mn-ea"/>
                          <a:ea typeface="맑은 고딕" charset="0"/>
                        </a:rPr>
                        <a:t> </a:t>
                      </a:r>
                      <a:r>
                        <a:rPr lang="ko-KR" altLang="en-US" sz="100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</a:t>
                      </a:r>
                      <a:r>
                        <a:rPr lang="en-US" altLang="ko-KR" sz="100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000" b="0" i="0" ker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9265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315" y="0"/>
            <a:ext cx="3096260" cy="1124585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180" y="541020"/>
            <a:ext cx="2591435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965" y="548640"/>
            <a:ext cx="5328285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215" y="692785"/>
            <a:ext cx="2808605" cy="2965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-S/W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실사 사진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78105"/>
            <a:ext cx="67754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640" y="476885"/>
            <a:ext cx="45466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850" y="-575945"/>
            <a:ext cx="1181100" cy="1167130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0" y="1473835"/>
            <a:ext cx="8454390" cy="46196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3" name="그림 32" descr="C:/Users/ehdal/AppData/Roaming/PolarisOffice/ETemp/1444_18142472/fImage72212680170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" y="1704975"/>
            <a:ext cx="3001010" cy="4174490"/>
          </a:xfrm>
          <a:prstGeom prst="rect">
            <a:avLst/>
          </a:prstGeom>
          <a:noFill/>
        </p:spPr>
      </p:pic>
      <p:pic>
        <p:nvPicPr>
          <p:cNvPr id="34" name="그림 33" descr="C:/Users/ehdal/AppData/Roaming/PolarisOffice/ETemp/1444_18142472/fImage89229681914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445" y="1593215"/>
            <a:ext cx="3434080" cy="4347210"/>
          </a:xfrm>
          <a:prstGeom prst="rect">
            <a:avLst/>
          </a:prstGeom>
          <a:noFill/>
        </p:spPr>
      </p:pic>
      <p:sp>
        <p:nvSpPr>
          <p:cNvPr id="35" name="도형 34"/>
          <p:cNvSpPr>
            <a:spLocks/>
          </p:cNvSpPr>
          <p:nvPr/>
        </p:nvSpPr>
        <p:spPr>
          <a:xfrm>
            <a:off x="3810000" y="3429000"/>
            <a:ext cx="944245" cy="667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9139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>
            <a:off x="971600" y="6502764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D6EB106-4BEC-4EBC-8804-4B2F99790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179967"/>
              </p:ext>
            </p:extLst>
          </p:nvPr>
        </p:nvGraphicFramePr>
        <p:xfrm>
          <a:off x="108484" y="1237040"/>
          <a:ext cx="8856006" cy="5047295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640078">
                  <a:extLst>
                    <a:ext uri="{9D8B030D-6E8A-4147-A177-3AD203B41FA5}">
                      <a16:colId xmlns:a16="http://schemas.microsoft.com/office/drawing/2014/main" val="2574550003"/>
                    </a:ext>
                  </a:extLst>
                </a:gridCol>
                <a:gridCol w="1012660">
                  <a:extLst>
                    <a:ext uri="{9D8B030D-6E8A-4147-A177-3AD203B41FA5}">
                      <a16:colId xmlns:a16="http://schemas.microsoft.com/office/drawing/2014/main" val="1521683374"/>
                    </a:ext>
                  </a:extLst>
                </a:gridCol>
                <a:gridCol w="640078">
                  <a:extLst>
                    <a:ext uri="{9D8B030D-6E8A-4147-A177-3AD203B41FA5}">
                      <a16:colId xmlns:a16="http://schemas.microsoft.com/office/drawing/2014/main" val="2017120963"/>
                    </a:ext>
                  </a:extLst>
                </a:gridCol>
                <a:gridCol w="2560313">
                  <a:extLst>
                    <a:ext uri="{9D8B030D-6E8A-4147-A177-3AD203B41FA5}">
                      <a16:colId xmlns:a16="http://schemas.microsoft.com/office/drawing/2014/main" val="253602522"/>
                    </a:ext>
                  </a:extLst>
                </a:gridCol>
                <a:gridCol w="2560313">
                  <a:extLst>
                    <a:ext uri="{9D8B030D-6E8A-4147-A177-3AD203B41FA5}">
                      <a16:colId xmlns:a16="http://schemas.microsoft.com/office/drawing/2014/main" val="852580669"/>
                    </a:ext>
                  </a:extLst>
                </a:gridCol>
                <a:gridCol w="1442564">
                  <a:extLst>
                    <a:ext uri="{9D8B030D-6E8A-4147-A177-3AD203B41FA5}">
                      <a16:colId xmlns:a16="http://schemas.microsoft.com/office/drawing/2014/main" val="1101259847"/>
                    </a:ext>
                  </a:extLst>
                </a:gridCol>
              </a:tblGrid>
              <a:tr h="2355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업무영역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업무기능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요구사항 </a:t>
                      </a:r>
                      <a:r>
                        <a:rPr lang="en-US" sz="900" b="1" u="none" strike="noStrike" dirty="0">
                          <a:effectLst/>
                        </a:rPr>
                        <a:t>ID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요구사항 명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요구사항 설명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비고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9CD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902736"/>
                  </a:ext>
                </a:extLst>
              </a:tr>
              <a:tr h="448311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모델 서비스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데이터베이스 구축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DBS-001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자기소개서 데이터베이스 모델링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effectLst/>
                        </a:rPr>
                        <a:t>자기소개서 데이터를 저장할 데이터 베이스를 모델링한다</a:t>
                      </a:r>
                      <a:r>
                        <a:rPr lang="en-US" altLang="ko-KR" sz="900" b="1" u="none" strike="noStrike">
                          <a:effectLst/>
                        </a:rPr>
                        <a:t>. (</a:t>
                      </a:r>
                      <a:r>
                        <a:rPr lang="ko-KR" altLang="en-US" sz="900" b="1" u="none" strike="noStrike">
                          <a:effectLst/>
                        </a:rPr>
                        <a:t>자연어 저장</a:t>
                      </a:r>
                      <a:r>
                        <a:rPr lang="en-US" altLang="ko-KR" sz="900" b="1" u="none" strike="noStrike">
                          <a:effectLst/>
                        </a:rPr>
                        <a:t>)</a:t>
                      </a:r>
                      <a:endParaRPr lang="en-US" altLang="ko-KR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58783184"/>
                  </a:ext>
                </a:extLst>
              </a:tr>
              <a:tr h="440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DBS-002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회원정보 데이터베이스 모델링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effectLst/>
                        </a:rPr>
                        <a:t>회원정보 데이터를 저장할 데이터 베이스를 모델링한다</a:t>
                      </a:r>
                      <a:r>
                        <a:rPr lang="en-US" altLang="ko-KR" sz="900" b="1" u="none" strike="noStrike">
                          <a:effectLst/>
                        </a:rPr>
                        <a:t>.</a:t>
                      </a:r>
                      <a:endParaRPr lang="en-US" altLang="ko-KR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8637296"/>
                  </a:ext>
                </a:extLst>
              </a:tr>
              <a:tr h="661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DBS-003</a:t>
                      </a:r>
                      <a:endParaRPr 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회사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/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직무 데이터베이스 모델링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effectLst/>
                        </a:rPr>
                        <a:t>기업에서 추구하는 인재상의 키워드를 직무별로 저장할 데이터 베이스를 모델링한다</a:t>
                      </a:r>
                      <a:r>
                        <a:rPr lang="en-US" altLang="ko-KR" sz="900" b="1" u="none" strike="noStrike">
                          <a:effectLst/>
                        </a:rPr>
                        <a:t>. (</a:t>
                      </a:r>
                      <a:r>
                        <a:rPr lang="ko-KR" altLang="en-US" sz="900" b="1" u="none" strike="noStrike">
                          <a:effectLst/>
                        </a:rPr>
                        <a:t>기업</a:t>
                      </a:r>
                      <a:r>
                        <a:rPr lang="en-US" altLang="ko-KR" sz="900" b="1" u="none" strike="noStrike">
                          <a:effectLst/>
                        </a:rPr>
                        <a:t>ID</a:t>
                      </a:r>
                      <a:r>
                        <a:rPr lang="ko-KR" altLang="en-US" sz="900" b="1" u="none" strike="noStrike">
                          <a:effectLst/>
                        </a:rPr>
                        <a:t>와 자연어 저장</a:t>
                      </a:r>
                      <a:r>
                        <a:rPr lang="en-US" altLang="ko-KR" sz="900" b="1" u="none" strike="noStrike">
                          <a:effectLst/>
                        </a:rPr>
                        <a:t>)</a:t>
                      </a:r>
                      <a:endParaRPr lang="en-US" altLang="ko-KR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5926188"/>
                  </a:ext>
                </a:extLst>
              </a:tr>
              <a:tr h="5090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DBS-004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성향 데이터베이스 모델링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effectLst/>
                        </a:rPr>
                        <a:t>사용자 자기소개서에서 분석한 키워드를 저장할 데이터 베이스를 모델링한다</a:t>
                      </a:r>
                      <a:r>
                        <a:rPr lang="en-US" altLang="ko-KR" sz="900" b="1" u="none" strike="noStrike">
                          <a:effectLst/>
                        </a:rPr>
                        <a:t>. (</a:t>
                      </a:r>
                      <a:r>
                        <a:rPr lang="ko-KR" altLang="en-US" sz="900" b="1" u="none" strike="noStrike">
                          <a:effectLst/>
                        </a:rPr>
                        <a:t>자소서</a:t>
                      </a:r>
                      <a:r>
                        <a:rPr lang="en-US" altLang="ko-KR" sz="900" b="1" u="none" strike="noStrike">
                          <a:effectLst/>
                        </a:rPr>
                        <a:t>ID</a:t>
                      </a:r>
                      <a:r>
                        <a:rPr lang="ko-KR" altLang="en-US" sz="900" b="1" u="none" strike="noStrike">
                          <a:effectLst/>
                        </a:rPr>
                        <a:t>와 자연어 저장</a:t>
                      </a:r>
                      <a:r>
                        <a:rPr lang="en-US" altLang="ko-KR" sz="900" b="1" u="none" strike="noStrike">
                          <a:effectLst/>
                        </a:rPr>
                        <a:t>)</a:t>
                      </a:r>
                      <a:endParaRPr lang="en-US" altLang="ko-KR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41036661"/>
                  </a:ext>
                </a:extLst>
              </a:tr>
              <a:tr h="440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DBS-005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분석결과 데이터베이스 모델링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분석결과 데이터를 저장할 데이터 베이스를 모델링한다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.</a:t>
                      </a:r>
                      <a:endParaRPr lang="en-US" altLang="ko-KR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92597794"/>
                  </a:ext>
                </a:extLst>
              </a:tr>
              <a:tr h="4122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DBS-006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게시판 데이터베이스 모델링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게시판 데이터를 저장할 데이터 베이스를 모델링한다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.  </a:t>
                      </a:r>
                      <a:endParaRPr lang="en-US" altLang="ko-KR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56261447"/>
                  </a:ext>
                </a:extLst>
              </a:tr>
              <a:tr h="448311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웹 서비스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웹 개발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WEB-001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회원관리</a:t>
                      </a:r>
                      <a:r>
                        <a:rPr lang="en-US" altLang="ko-KR" sz="900" b="1" u="none" strike="noStrike">
                          <a:effectLst/>
                        </a:rPr>
                        <a:t>(</a:t>
                      </a:r>
                      <a:r>
                        <a:rPr lang="ko-KR" altLang="en-US" sz="900" b="1" u="none" strike="noStrike">
                          <a:effectLst/>
                        </a:rPr>
                        <a:t>가입</a:t>
                      </a:r>
                      <a:r>
                        <a:rPr lang="en-US" altLang="ko-KR" sz="900" b="1" u="none" strike="noStrike">
                          <a:effectLst/>
                        </a:rPr>
                        <a:t>, </a:t>
                      </a:r>
                      <a:r>
                        <a:rPr lang="ko-KR" altLang="en-US" sz="900" b="1" u="none" strike="noStrike">
                          <a:effectLst/>
                        </a:rPr>
                        <a:t>수정</a:t>
                      </a:r>
                      <a:r>
                        <a:rPr lang="en-US" altLang="ko-KR" sz="900" b="1" u="none" strike="noStrike">
                          <a:effectLst/>
                        </a:rPr>
                        <a:t>, </a:t>
                      </a:r>
                      <a:r>
                        <a:rPr lang="ko-KR" altLang="en-US" sz="900" b="1" u="none" strike="noStrike">
                          <a:effectLst/>
                        </a:rPr>
                        <a:t>삭제</a:t>
                      </a:r>
                      <a:r>
                        <a:rPr lang="en-US" altLang="ko-KR" sz="900" b="1" u="none" strike="noStrike">
                          <a:effectLst/>
                        </a:rPr>
                        <a:t>)</a:t>
                      </a:r>
                      <a:endParaRPr lang="en-US" altLang="ko-KR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u="none" strike="noStrike" dirty="0">
                          <a:effectLst/>
                        </a:rPr>
                        <a:t>Django Admin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을 이용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,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해당 회원의 정보를 관리할 수 있는 페이지 제공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85879226"/>
                  </a:ext>
                </a:extLst>
              </a:tr>
              <a:tr h="341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WEB-002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자기소개서 개인화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해당 회원의 개인화 페이지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마이페이지 등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)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를 제공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72661928"/>
                  </a:ext>
                </a:extLst>
              </a:tr>
              <a:tr h="440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WEB-003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자기소개서 관리</a:t>
                      </a:r>
                      <a:r>
                        <a:rPr lang="en-US" altLang="ko-KR" sz="900" b="1" u="none" strike="noStrike">
                          <a:effectLst/>
                        </a:rPr>
                        <a:t>(</a:t>
                      </a:r>
                      <a:r>
                        <a:rPr lang="ko-KR" altLang="en-US" sz="900" b="1" u="none" strike="noStrike">
                          <a:effectLst/>
                        </a:rPr>
                        <a:t>개인화</a:t>
                      </a:r>
                      <a:r>
                        <a:rPr lang="en-US" altLang="ko-KR" sz="900" b="1" u="none" strike="noStrike">
                          <a:effectLst/>
                        </a:rPr>
                        <a:t>, </a:t>
                      </a:r>
                      <a:r>
                        <a:rPr lang="ko-KR" altLang="en-US" sz="900" b="1" u="none" strike="noStrike">
                          <a:effectLst/>
                        </a:rPr>
                        <a:t>편집</a:t>
                      </a:r>
                      <a:r>
                        <a:rPr lang="en-US" altLang="ko-KR" sz="900" b="1" u="none" strike="noStrike">
                          <a:effectLst/>
                        </a:rPr>
                        <a:t>, </a:t>
                      </a:r>
                      <a:r>
                        <a:rPr lang="ko-KR" altLang="en-US" sz="900" b="1" u="none" strike="noStrike">
                          <a:effectLst/>
                        </a:rPr>
                        <a:t>삭제</a:t>
                      </a:r>
                      <a:r>
                        <a:rPr lang="en-US" altLang="ko-KR" sz="900" b="1" u="none" strike="noStrike">
                          <a:effectLst/>
                        </a:rPr>
                        <a:t>)</a:t>
                      </a:r>
                      <a:endParaRPr lang="en-US" altLang="ko-KR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해당 회원의 자기소개서를 작성 및 편집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,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등록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,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삭제할 수 있는 페이지를 제공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64836383"/>
                  </a:ext>
                </a:extLst>
              </a:tr>
              <a:tr h="2203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WEB-004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자기소개서 분석결과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effectLst/>
                        </a:rPr>
                        <a:t>등록된 자기소개서를 분석한 결과 페이지 제공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82826155"/>
                  </a:ext>
                </a:extLst>
              </a:tr>
              <a:tr h="4483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WEB-005</a:t>
                      </a:r>
                      <a:endParaRPr 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커뮤니티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게시판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, Q&amp;A)</a:t>
                      </a:r>
                      <a:endParaRPr lang="en-US" altLang="ko-KR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effectLst/>
                        </a:rPr>
                        <a:t>회원들 간 정보 공유가 가능한 공개 자기소개서</a:t>
                      </a:r>
                      <a:r>
                        <a:rPr lang="en-US" altLang="ko-KR" sz="900" b="1" u="none" strike="noStrike">
                          <a:effectLst/>
                        </a:rPr>
                        <a:t>, </a:t>
                      </a:r>
                      <a:r>
                        <a:rPr lang="ko-KR" altLang="en-US" sz="900" b="1" u="none" strike="noStrike">
                          <a:effectLst/>
                        </a:rPr>
                        <a:t>자유게시판</a:t>
                      </a:r>
                      <a:r>
                        <a:rPr lang="en-US" altLang="ko-KR" sz="900" b="1" u="none" strike="noStrike">
                          <a:effectLst/>
                        </a:rPr>
                        <a:t>, Q&amp;A </a:t>
                      </a:r>
                      <a:r>
                        <a:rPr lang="ko-KR" altLang="en-US" sz="900" b="1" u="none" strike="noStrike">
                          <a:effectLst/>
                        </a:rPr>
                        <a:t>게시판을 제공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51" marR="6551" marT="6551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17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141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서비스 구성도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50" b="1">
                <a:solidFill>
                  <a:schemeClr val="bg1"/>
                </a:solidFill>
                <a:latin typeface="+mn-ea"/>
                <a:cs typeface="+mj-cs"/>
              </a:rPr>
              <a:t>서비스 </a:t>
            </a:r>
            <a:r>
              <a:rPr lang="ko-KR" altLang="en-US" sz="1050" b="1" dirty="0">
                <a:solidFill>
                  <a:schemeClr val="bg1"/>
                </a:solidFill>
                <a:latin typeface="+mn-ea"/>
                <a:cs typeface="+mj-cs"/>
              </a:rPr>
              <a:t>시나리오</a:t>
            </a:r>
            <a:endParaRPr kumimoji="0" lang="ko-KR" altLang="en-US" sz="105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81F6153-BE1F-4EB4-8DD5-1409A1A3FB52}"/>
              </a:ext>
            </a:extLst>
          </p:cNvPr>
          <p:cNvGrpSpPr/>
          <p:nvPr/>
        </p:nvGrpSpPr>
        <p:grpSpPr>
          <a:xfrm>
            <a:off x="222257" y="1241377"/>
            <a:ext cx="8641404" cy="5075425"/>
            <a:chOff x="1746250" y="1473835"/>
            <a:chExt cx="8790305" cy="4389120"/>
          </a:xfrm>
        </p:grpSpPr>
        <p:sp>
          <p:nvSpPr>
            <p:cNvPr id="79" name="도형 25">
              <a:extLst>
                <a:ext uri="{FF2B5EF4-FFF2-40B4-BE49-F238E27FC236}">
                  <a16:creationId xmlns:a16="http://schemas.microsoft.com/office/drawing/2014/main" id="{7F81E80D-5690-42FE-B4AF-7C8E36C3181F}"/>
                </a:ext>
              </a:extLst>
            </p:cNvPr>
            <p:cNvSpPr>
              <a:spLocks/>
            </p:cNvSpPr>
            <p:nvPr/>
          </p:nvSpPr>
          <p:spPr>
            <a:xfrm>
              <a:off x="1746250" y="1473835"/>
              <a:ext cx="8789035" cy="2172335"/>
            </a:xfrm>
            <a:prstGeom prst="rect">
              <a:avLst/>
            </a:prstGeom>
            <a:noFill/>
            <a:ln w="0" cap="flat" cmpd="sng">
              <a:solidFill>
                <a:schemeClr val="accent1">
                  <a:alpha val="100000"/>
                </a:schemeClr>
              </a:solidFill>
              <a:prstDash val="solid"/>
            </a:ln>
          </p:spPr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1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C61F4659-471B-4BE8-A2ED-E8898BB093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0975" y="2321560"/>
              <a:ext cx="1515745" cy="379730"/>
            </a:xfrm>
            <a:prstGeom prst="rect">
              <a:avLst/>
            </a:prstGeom>
            <a:noFill/>
          </p:spPr>
        </p:pic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C355DA80-6644-41AC-8290-4E4F57F3AF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3455" y="2237740"/>
              <a:ext cx="434975" cy="546100"/>
            </a:xfrm>
            <a:prstGeom prst="rect">
              <a:avLst/>
            </a:prstGeom>
            <a:noFill/>
          </p:spPr>
        </p:pic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36AB852F-1D7E-4DB6-9906-F7F4562E5A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5125" y="2170430"/>
              <a:ext cx="844550" cy="601345"/>
            </a:xfrm>
            <a:prstGeom prst="rect">
              <a:avLst/>
            </a:prstGeom>
            <a:noFill/>
          </p:spPr>
        </p:pic>
        <p:cxnSp>
          <p:nvCxnSpPr>
            <p:cNvPr id="83" name="도형 55">
              <a:extLst>
                <a:ext uri="{FF2B5EF4-FFF2-40B4-BE49-F238E27FC236}">
                  <a16:creationId xmlns:a16="http://schemas.microsoft.com/office/drawing/2014/main" id="{C71D8963-FBA2-4275-835A-1D52A497EBD5}"/>
                </a:ext>
              </a:extLst>
            </p:cNvPr>
            <p:cNvCxnSpPr/>
            <p:nvPr/>
          </p:nvCxnSpPr>
          <p:spPr>
            <a:xfrm>
              <a:off x="3124200" y="2371725"/>
              <a:ext cx="1903095" cy="635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도형 56">
              <a:extLst>
                <a:ext uri="{FF2B5EF4-FFF2-40B4-BE49-F238E27FC236}">
                  <a16:creationId xmlns:a16="http://schemas.microsoft.com/office/drawing/2014/main" id="{F9AD0E2A-BB6E-480B-BA8C-D14657BACB39}"/>
                </a:ext>
              </a:extLst>
            </p:cNvPr>
            <p:cNvCxnSpPr/>
            <p:nvPr/>
          </p:nvCxnSpPr>
          <p:spPr>
            <a:xfrm flipH="1">
              <a:off x="3089275" y="2712085"/>
              <a:ext cx="1902460" cy="635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5" name="도형 57">
              <a:extLst>
                <a:ext uri="{FF2B5EF4-FFF2-40B4-BE49-F238E27FC236}">
                  <a16:creationId xmlns:a16="http://schemas.microsoft.com/office/drawing/2014/main" id="{CD0A523E-730B-42D9-B07D-3C3AD30DE20A}"/>
                </a:ext>
              </a:extLst>
            </p:cNvPr>
            <p:cNvCxnSpPr/>
            <p:nvPr/>
          </p:nvCxnSpPr>
          <p:spPr>
            <a:xfrm>
              <a:off x="7117715" y="2349500"/>
              <a:ext cx="1903095" cy="635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도형 58">
              <a:extLst>
                <a:ext uri="{FF2B5EF4-FFF2-40B4-BE49-F238E27FC236}">
                  <a16:creationId xmlns:a16="http://schemas.microsoft.com/office/drawing/2014/main" id="{19CDC742-75D1-4738-8956-9E177A23305C}"/>
                </a:ext>
              </a:extLst>
            </p:cNvPr>
            <p:cNvCxnSpPr/>
            <p:nvPr/>
          </p:nvCxnSpPr>
          <p:spPr>
            <a:xfrm flipH="1">
              <a:off x="7082790" y="2689860"/>
              <a:ext cx="1902460" cy="635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87" name="텍스트 상자 59">
              <a:extLst>
                <a:ext uri="{FF2B5EF4-FFF2-40B4-BE49-F238E27FC236}">
                  <a16:creationId xmlns:a16="http://schemas.microsoft.com/office/drawing/2014/main" id="{46D6A3A8-3B19-46DA-A7B1-CC06D1F6A828}"/>
                </a:ext>
              </a:extLst>
            </p:cNvPr>
            <p:cNvSpPr txBox="1">
              <a:spLocks/>
            </p:cNvSpPr>
            <p:nvPr/>
          </p:nvSpPr>
          <p:spPr>
            <a:xfrm>
              <a:off x="2020570" y="2889250"/>
              <a:ext cx="916305" cy="37020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 b="1">
                  <a:latin typeface="맑은 고딕" charset="0"/>
                  <a:ea typeface="맑은 고딕" charset="0"/>
                </a:rPr>
                <a:t>사용자</a:t>
              </a:r>
              <a:endParaRPr lang="ko-KR" altLang="en-US" sz="1800" b="1">
                <a:latin typeface="맑은 고딕" charset="0"/>
                <a:ea typeface="맑은 고딕" charset="0"/>
              </a:endParaRPr>
            </a:p>
          </p:txBody>
        </p:sp>
        <p:sp>
          <p:nvSpPr>
            <p:cNvPr id="88" name="텍스트 상자 60">
              <a:extLst>
                <a:ext uri="{FF2B5EF4-FFF2-40B4-BE49-F238E27FC236}">
                  <a16:creationId xmlns:a16="http://schemas.microsoft.com/office/drawing/2014/main" id="{DE827FCA-F564-41B0-9B0D-8D76F8464F50}"/>
                </a:ext>
              </a:extLst>
            </p:cNvPr>
            <p:cNvSpPr txBox="1">
              <a:spLocks/>
            </p:cNvSpPr>
            <p:nvPr/>
          </p:nvSpPr>
          <p:spPr>
            <a:xfrm>
              <a:off x="5204460" y="2891155"/>
              <a:ext cx="1616711" cy="35858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 b="1" dirty="0">
                  <a:latin typeface="맑은 고딕" charset="0"/>
                  <a:ea typeface="맑은 고딕" charset="0"/>
                </a:rPr>
                <a:t>Deep Square</a:t>
              </a:r>
              <a:endParaRPr lang="ko-KR" altLang="en-US" sz="1800" b="1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89" name="텍스트 상자 61">
              <a:extLst>
                <a:ext uri="{FF2B5EF4-FFF2-40B4-BE49-F238E27FC236}">
                  <a16:creationId xmlns:a16="http://schemas.microsoft.com/office/drawing/2014/main" id="{E6636864-5C59-4B5A-9BD8-FE445BF2D1E9}"/>
                </a:ext>
              </a:extLst>
            </p:cNvPr>
            <p:cNvSpPr txBox="1">
              <a:spLocks/>
            </p:cNvSpPr>
            <p:nvPr/>
          </p:nvSpPr>
          <p:spPr>
            <a:xfrm>
              <a:off x="9408795" y="2902585"/>
              <a:ext cx="539115" cy="37020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 b="1">
                  <a:latin typeface="맑은 고딕" charset="0"/>
                  <a:ea typeface="맑은 고딕" charset="0"/>
                </a:rPr>
                <a:t>DB</a:t>
              </a:r>
              <a:endParaRPr lang="ko-KR" altLang="en-US" sz="1800" b="1">
                <a:latin typeface="맑은 고딕" charset="0"/>
                <a:ea typeface="맑은 고딕" charset="0"/>
              </a:endParaRPr>
            </a:p>
          </p:txBody>
        </p:sp>
        <p:sp>
          <p:nvSpPr>
            <p:cNvPr id="90" name="텍스트 상자 62">
              <a:extLst>
                <a:ext uri="{FF2B5EF4-FFF2-40B4-BE49-F238E27FC236}">
                  <a16:creationId xmlns:a16="http://schemas.microsoft.com/office/drawing/2014/main" id="{A593FC3B-0766-4C7D-886B-F1D436BEF78C}"/>
                </a:ext>
              </a:extLst>
            </p:cNvPr>
            <p:cNvSpPr txBox="1">
              <a:spLocks/>
            </p:cNvSpPr>
            <p:nvPr/>
          </p:nvSpPr>
          <p:spPr>
            <a:xfrm>
              <a:off x="3414395" y="1902460"/>
              <a:ext cx="1386840" cy="34036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numCol="1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600" b="1">
                  <a:latin typeface="맑은 고딕" charset="0"/>
                  <a:ea typeface="맑은 고딕" charset="0"/>
                </a:rPr>
                <a:t>자소서 제출</a:t>
              </a:r>
              <a:endParaRPr lang="ko-KR" altLang="en-US" sz="1600" b="1">
                <a:latin typeface="맑은 고딕" charset="0"/>
                <a:ea typeface="맑은 고딕" charset="0"/>
              </a:endParaRPr>
            </a:p>
          </p:txBody>
        </p:sp>
        <p:sp>
          <p:nvSpPr>
            <p:cNvPr id="91" name="텍스트 상자 63">
              <a:extLst>
                <a:ext uri="{FF2B5EF4-FFF2-40B4-BE49-F238E27FC236}">
                  <a16:creationId xmlns:a16="http://schemas.microsoft.com/office/drawing/2014/main" id="{50DAB17F-40E9-4B7F-8DEF-B858A8CFA1A4}"/>
                </a:ext>
              </a:extLst>
            </p:cNvPr>
            <p:cNvSpPr txBox="1">
              <a:spLocks/>
            </p:cNvSpPr>
            <p:nvPr/>
          </p:nvSpPr>
          <p:spPr>
            <a:xfrm>
              <a:off x="3417570" y="2830195"/>
              <a:ext cx="1386205" cy="33972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600" b="1">
                  <a:latin typeface="맑은 고딕" charset="0"/>
                  <a:ea typeface="맑은 고딕" charset="0"/>
                </a:rPr>
                <a:t>자소서 첨삭</a:t>
              </a:r>
              <a:endParaRPr lang="ko-KR" altLang="en-US" sz="1600" b="1">
                <a:latin typeface="맑은 고딕" charset="0"/>
                <a:ea typeface="맑은 고딕" charset="0"/>
              </a:endParaRPr>
            </a:p>
          </p:txBody>
        </p:sp>
        <p:sp>
          <p:nvSpPr>
            <p:cNvPr id="92" name="텍스트 상자 64">
              <a:extLst>
                <a:ext uri="{FF2B5EF4-FFF2-40B4-BE49-F238E27FC236}">
                  <a16:creationId xmlns:a16="http://schemas.microsoft.com/office/drawing/2014/main" id="{C74934E1-6F54-4992-A3BB-077CCDF70E33}"/>
                </a:ext>
              </a:extLst>
            </p:cNvPr>
            <p:cNvSpPr txBox="1">
              <a:spLocks/>
            </p:cNvSpPr>
            <p:nvPr/>
          </p:nvSpPr>
          <p:spPr>
            <a:xfrm>
              <a:off x="7515860" y="1902460"/>
              <a:ext cx="1218791" cy="328803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600" b="1" dirty="0" err="1">
                  <a:latin typeface="맑은 고딕" charset="0"/>
                  <a:ea typeface="맑은 고딕" charset="0"/>
                </a:rPr>
                <a:t>합격</a:t>
              </a:r>
              <a:r>
                <a:rPr sz="1600" b="1" dirty="0">
                  <a:latin typeface="맑은 고딕" charset="0"/>
                  <a:ea typeface="맑은 고딕" charset="0"/>
                </a:rPr>
                <a:t> DATA</a:t>
              </a:r>
              <a:endParaRPr lang="ko-KR" altLang="en-US" sz="1600" b="1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93" name="텍스트 상자 65">
              <a:extLst>
                <a:ext uri="{FF2B5EF4-FFF2-40B4-BE49-F238E27FC236}">
                  <a16:creationId xmlns:a16="http://schemas.microsoft.com/office/drawing/2014/main" id="{5C153268-216C-477D-BE35-ABC5DCAB9CA6}"/>
                </a:ext>
              </a:extLst>
            </p:cNvPr>
            <p:cNvSpPr txBox="1">
              <a:spLocks/>
            </p:cNvSpPr>
            <p:nvPr/>
          </p:nvSpPr>
          <p:spPr>
            <a:xfrm>
              <a:off x="7527290" y="2783205"/>
              <a:ext cx="1294129" cy="328803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600" b="1" dirty="0" err="1">
                  <a:latin typeface="맑은 고딕" charset="0"/>
                  <a:ea typeface="맑은 고딕" charset="0"/>
                </a:rPr>
                <a:t>학습</a:t>
              </a:r>
              <a:r>
                <a:rPr sz="1600" b="1" dirty="0">
                  <a:latin typeface="맑은 고딕" charset="0"/>
                  <a:ea typeface="맑은 고딕" charset="0"/>
                </a:rPr>
                <a:t> DATA</a:t>
              </a:r>
              <a:endParaRPr lang="ko-KR" altLang="en-US" sz="1600" b="1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94" name="도형 66">
              <a:extLst>
                <a:ext uri="{FF2B5EF4-FFF2-40B4-BE49-F238E27FC236}">
                  <a16:creationId xmlns:a16="http://schemas.microsoft.com/office/drawing/2014/main" id="{5140914D-6F97-42B3-BC9E-E6A56CE5EC23}"/>
                </a:ext>
              </a:extLst>
            </p:cNvPr>
            <p:cNvSpPr>
              <a:spLocks/>
            </p:cNvSpPr>
            <p:nvPr/>
          </p:nvSpPr>
          <p:spPr>
            <a:xfrm>
              <a:off x="1749425" y="3690620"/>
              <a:ext cx="8787130" cy="2172335"/>
            </a:xfrm>
            <a:prstGeom prst="rect">
              <a:avLst/>
            </a:prstGeom>
            <a:noFill/>
            <a:ln w="0" cap="flat" cmpd="sng">
              <a:solidFill>
                <a:schemeClr val="accent1">
                  <a:alpha val="100000"/>
                </a:schemeClr>
              </a:solidFill>
              <a:prstDash val="solid"/>
            </a:ln>
          </p:spPr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1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5" name="텍스트 상자 67">
              <a:extLst>
                <a:ext uri="{FF2B5EF4-FFF2-40B4-BE49-F238E27FC236}">
                  <a16:creationId xmlns:a16="http://schemas.microsoft.com/office/drawing/2014/main" id="{633ADBBD-3931-43DA-8D39-8511CE1CDCF8}"/>
                </a:ext>
              </a:extLst>
            </p:cNvPr>
            <p:cNvSpPr txBox="1">
              <a:spLocks/>
            </p:cNvSpPr>
            <p:nvPr/>
          </p:nvSpPr>
          <p:spPr>
            <a:xfrm>
              <a:off x="2029460" y="3778885"/>
              <a:ext cx="8399780" cy="203136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 b="1">
                  <a:latin typeface="맑은 고딕" charset="0"/>
                  <a:ea typeface="맑은 고딕" charset="0"/>
                </a:rPr>
                <a:t>1. 자소서 제출 : 웹페이지를 통해 자소서 제출</a:t>
              </a:r>
              <a:endParaRPr lang="ko-KR" altLang="en-US" sz="1800" b="1"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1"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 b="1">
                  <a:latin typeface="맑은 고딕" charset="0"/>
                  <a:ea typeface="맑은 고딕" charset="0"/>
                </a:rPr>
                <a:t>2. 자소서 첨삭 : 직무별 적합도 , 표절 여부 , 맞춤법 등 검사 후 출력</a:t>
              </a:r>
              <a:endParaRPr lang="ko-KR" altLang="en-US" sz="1800" b="1"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1"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 b="1">
                  <a:latin typeface="맑은 고딕" charset="0"/>
                  <a:ea typeface="맑은 고딕" charset="0"/>
                </a:rPr>
                <a:t>3. 합격 DATA : 사용자의 합격 자소서 DB에 저장</a:t>
              </a:r>
              <a:endParaRPr lang="ko-KR" altLang="en-US" sz="1800" b="1"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1">
                <a:latin typeface="맑은 고딕" charset="0"/>
                <a:ea typeface="맑은 고딕" charset="0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 b="1">
                  <a:latin typeface="맑은 고딕" charset="0"/>
                  <a:ea typeface="맑은 고딕" charset="0"/>
                </a:rPr>
                <a:t>4. 학습 DATA : 합격 자소서를 학습 DATA에 추가하여 성능 향상</a:t>
              </a:r>
              <a:endParaRPr lang="ko-KR" altLang="en-US" sz="1800" b="1">
                <a:latin typeface="맑은 고딕" charset="0"/>
                <a:ea typeface="맑은 고딕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8181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서비스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758AD0-C2D0-4434-BA41-13F20E72B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56" y="1483426"/>
            <a:ext cx="4335517" cy="43769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020863-1B16-413D-A533-2F76625DA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4036" y="1483426"/>
            <a:ext cx="4278528" cy="228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48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315" y="0"/>
            <a:ext cx="3096260" cy="1124585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180" y="541020"/>
            <a:ext cx="2591435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965" y="548640"/>
            <a:ext cx="5328285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215" y="692785"/>
            <a:ext cx="2880360" cy="2965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noProof="0">
                <a:solidFill>
                  <a:schemeClr val="bg1"/>
                </a:solidFill>
                <a:latin typeface="+mn-ea"/>
                <a:cs typeface="+mj-cs"/>
              </a:rPr>
              <a:t>UI/UX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정의서 </a:t>
            </a:r>
            <a:r>
              <a:rPr lang="en-US" altLang="ko-KR" sz="1400" b="1" noProof="0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78105"/>
            <a:ext cx="67754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640" y="476885"/>
            <a:ext cx="45466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850" y="-575945"/>
            <a:ext cx="1181100" cy="1167130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75" name="Text Box 100"/>
          <p:cNvSpPr txBox="1">
            <a:spLocks noChangeArrowheads="1"/>
          </p:cNvSpPr>
          <p:nvPr/>
        </p:nvSpPr>
        <p:spPr bwMode="auto">
          <a:xfrm>
            <a:off x="81280" y="1216025"/>
            <a:ext cx="9208770" cy="3079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0170" tIns="46990" rIns="90170" bIns="46990" numCol="1" anchor="ctr">
            <a:noAutofit/>
          </a:bodyPr>
          <a:lstStyle>
            <a:lvl1pPr marL="179705" indent="-179705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179705" indent="-179705" defTabSz="508000" eaLnBrk="1" hangingPunct="1">
              <a:spcBef>
                <a:spcPts val="350"/>
              </a:spcBef>
              <a:buClr>
                <a:srgbClr val="000000"/>
              </a:buClr>
              <a:buFont typeface="Wingdings"/>
              <a:buChar char="§"/>
            </a:pPr>
            <a:r>
              <a:rPr lang="ko-KR" altLang="en-US" sz="1400">
                <a:solidFill>
                  <a:srgbClr val="000000"/>
                </a:solidFill>
                <a:latin typeface="Trebuchet MS" charset="0"/>
                <a:ea typeface="맑은 고딕" charset="0"/>
              </a:rPr>
              <a:t>메인 화면</a:t>
            </a:r>
            <a:r>
              <a:rPr lang="ko-KR" altLang="ko-KR" sz="1400">
                <a:solidFill>
                  <a:srgbClr val="000000"/>
                </a:solidFill>
                <a:latin typeface="Trebuchet MS" charset="0"/>
                <a:ea typeface="맑은 고딕" charset="0"/>
              </a:rPr>
              <a:t> :  1. Introduce  2. Start Deep Square  3. Community </a:t>
            </a:r>
            <a:endParaRPr lang="ko-KR" altLang="en-US" sz="1400">
              <a:solidFill>
                <a:srgbClr val="000000"/>
              </a:solidFill>
              <a:latin typeface="Trebuchet MS" charset="0"/>
              <a:ea typeface="맑은 고딕" charset="0"/>
            </a:endParaRPr>
          </a:p>
        </p:txBody>
      </p:sp>
      <p:graphicFrame>
        <p:nvGraphicFramePr>
          <p:cNvPr id="76" name="Group 101"/>
          <p:cNvGraphicFramePr>
            <a:graphicFrameLocks noGrp="1"/>
          </p:cNvGraphicFramePr>
          <p:nvPr/>
        </p:nvGraphicFramePr>
        <p:xfrm>
          <a:off x="6210935" y="2240915"/>
          <a:ext cx="2730500" cy="2781300"/>
        </p:xfrm>
        <a:graphic>
          <a:graphicData uri="http://schemas.openxmlformats.org/drawingml/2006/table">
            <a:tbl>
              <a:tblPr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  <a:tableStyleId>{00000000-0000-0000-0000-000000000000}</a:tableStyleId>
              </a:tblPr>
              <a:tblGrid>
                <a:gridCol w="293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045">
                <a:tc>
                  <a:txBody>
                    <a:bodyPr/>
                    <a:lstStyle/>
                    <a:p>
                      <a:pPr marL="0" indent="0" algn="ctr" defTabSz="449580" eaLnBrk="1" fontAlgn="base" latinLnBrk="0" hangingPunct="1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63500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449580" eaLnBrk="1" fontAlgn="base" latinLnBrk="0" hangingPunct="1">
                        <a:tabLst>
                          <a:tab pos="84455" algn="l"/>
                          <a:tab pos="998855" algn="l"/>
                          <a:tab pos="1913255" algn="l"/>
                          <a:tab pos="2827655" algn="l"/>
                          <a:tab pos="3742055" algn="l"/>
                          <a:tab pos="4656455" algn="l"/>
                          <a:tab pos="5570855" algn="l"/>
                          <a:tab pos="6485255" algn="l"/>
                          <a:tab pos="7399655" algn="l"/>
                          <a:tab pos="8314055" algn="l"/>
                          <a:tab pos="9228455" algn="l"/>
                          <a:tab pos="10142855" algn="l"/>
                        </a:tabLst>
                      </a:pPr>
                      <a:r>
                        <a:rPr kumimoji="0" lang="ko-KR" altLang="ko-KR" sz="800" b="0" i="1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70C0"/>
                          </a:solidFill>
                          <a:latin typeface="Trebuchet MS" charset="0"/>
                          <a:ea typeface="맑은 고딕" charset="0"/>
                        </a:rPr>
                        <a:t>기능</a:t>
                      </a:r>
                      <a:endParaRPr kumimoji="0" lang="ko-KR" altLang="en-US" sz="800" b="0" i="1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70C0"/>
                        </a:solidFill>
                        <a:latin typeface="Trebuchet MS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6180">
                <a:tc>
                  <a:txBody>
                    <a:bodyPr/>
                    <a:lstStyle/>
                    <a:p>
                      <a:pPr marL="0" indent="0" algn="ctr" defTabSz="449580" eaLnBrk="1" fontAlgn="base" latinLnBrk="0" hangingPunct="1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63500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What is Deep Square?</a:t>
                      </a: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Deep Square가 무엇인지 설명해주는 팝업 창</a:t>
                      </a:r>
                      <a:endParaRPr kumimoji="0" lang="ko-KR" altLang="en-US" sz="8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en-US" sz="8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43815" marB="35560">
                    <a:lnL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2075">
                <a:tc>
                  <a:txBody>
                    <a:bodyPr/>
                    <a:lstStyle/>
                    <a:p>
                      <a:pPr marL="0" indent="0" algn="ctr" defTabSz="449580" eaLnBrk="1" fontAlgn="base" latinLnBrk="0" hangingPunct="1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ko-KR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63500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Process</a:t>
                      </a: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자기소개서 분석 처리 과정을 보여주는 팝업 창</a:t>
                      </a:r>
                      <a:endParaRPr kumimoji="0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1270" indent="0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en-US" sz="8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70C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43815" marB="35560">
                    <a:lnL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1" name="Rectangle 160"/>
          <p:cNvSpPr>
            <a:spLocks noChangeArrowheads="1"/>
          </p:cNvSpPr>
          <p:nvPr/>
        </p:nvSpPr>
        <p:spPr bwMode="auto">
          <a:xfrm>
            <a:off x="3820160" y="1724025"/>
            <a:ext cx="1929765" cy="2012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0" tIns="0" rIns="90170" bIns="46990" numCol="1" anchor="t">
            <a:spAutoFit/>
          </a:bodyPr>
          <a:lstStyle>
            <a:lvl1pPr marL="0" indent="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defTabSz="508000" eaLnBrk="1" hangingPunct="1">
              <a:buFontTx/>
              <a:buNone/>
            </a:pPr>
            <a:r>
              <a:rPr lang="ko-KR" altLang="ko-KR" b="1">
                <a:solidFill>
                  <a:srgbClr val="7575D1"/>
                </a:solidFill>
                <a:latin typeface="Trebuchet MS" charset="0"/>
                <a:ea typeface="맑은 고딕" charset="0"/>
              </a:rPr>
              <a:t>[ What is Deep Square? 클릭시]</a:t>
            </a:r>
            <a:endParaRPr lang="ko-KR" altLang="en-US" b="1">
              <a:solidFill>
                <a:srgbClr val="7575D1"/>
              </a:solidFill>
              <a:latin typeface="Trebuchet MS" charset="0"/>
              <a:ea typeface="맑은 고딕" charset="0"/>
            </a:endParaRPr>
          </a:p>
        </p:txBody>
      </p:sp>
      <p:sp>
        <p:nvSpPr>
          <p:cNvPr id="87" name="Rectangle 166"/>
          <p:cNvSpPr>
            <a:spLocks noChangeArrowheads="1"/>
          </p:cNvSpPr>
          <p:nvPr/>
        </p:nvSpPr>
        <p:spPr bwMode="auto">
          <a:xfrm>
            <a:off x="4167505" y="3171825"/>
            <a:ext cx="1098550" cy="2012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0" tIns="0" rIns="90170" bIns="46990" numCol="1" anchor="t">
            <a:spAutoFit/>
          </a:bodyPr>
          <a:lstStyle>
            <a:lvl1pPr marL="0" indent="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defTabSz="508000" eaLnBrk="1" hangingPunct="1">
              <a:buFontTx/>
              <a:buNone/>
            </a:pPr>
            <a:r>
              <a:rPr lang="en-US" altLang="ko-KR" b="1">
                <a:solidFill>
                  <a:srgbClr val="7575D1"/>
                </a:solidFill>
                <a:latin typeface="Trebuchet MS" charset="0"/>
                <a:ea typeface="맑은 고딕" charset="0"/>
              </a:rPr>
              <a:t>[</a:t>
            </a:r>
            <a:r>
              <a:rPr lang="ko-KR" altLang="ko-KR" b="1">
                <a:solidFill>
                  <a:srgbClr val="7575D1"/>
                </a:solidFill>
                <a:latin typeface="Trebuchet MS" charset="0"/>
                <a:ea typeface="맑은 고딕" charset="0"/>
              </a:rPr>
              <a:t> Process 클릭시</a:t>
            </a:r>
            <a:r>
              <a:rPr lang="en-US" altLang="ko-KR" b="1">
                <a:solidFill>
                  <a:srgbClr val="7575D1"/>
                </a:solidFill>
                <a:latin typeface="Trebuchet MS" charset="0"/>
                <a:ea typeface="맑은 고딕" charset="0"/>
              </a:rPr>
              <a:t>]</a:t>
            </a:r>
            <a:endParaRPr lang="ko-KR" altLang="en-US" b="1">
              <a:solidFill>
                <a:srgbClr val="7575D1"/>
              </a:solidFill>
              <a:latin typeface="Trebuchet MS" charset="0"/>
              <a:ea typeface="맑은 고딕" charset="0"/>
            </a:endParaRPr>
          </a:p>
        </p:txBody>
      </p:sp>
      <p:sp>
        <p:nvSpPr>
          <p:cNvPr id="89" name="Rectangle 172"/>
          <p:cNvSpPr>
            <a:spLocks noChangeArrowheads="1"/>
          </p:cNvSpPr>
          <p:nvPr/>
        </p:nvSpPr>
        <p:spPr bwMode="auto">
          <a:xfrm>
            <a:off x="3552825" y="1628775"/>
            <a:ext cx="2448560" cy="4624070"/>
          </a:xfrm>
          <a:prstGeom prst="rect">
            <a:avLst/>
          </a:prstGeom>
          <a:noFill/>
          <a:ln w="19050" cap="flat" cmpd="sng">
            <a:solidFill>
              <a:srgbClr val="D1D1F0">
                <a:alpha val="100000"/>
              </a:srgbClr>
            </a:solidFill>
            <a:prstDash val="sysDot"/>
            <a:round/>
          </a:ln>
        </p:spPr>
        <p:txBody>
          <a:bodyPr vert="horz" wrap="none" lIns="91440" tIns="45720" rIns="91440" bIns="45720" numCol="1" anchor="ctr">
            <a:noAutofit/>
          </a:bodyPr>
          <a:lstStyle>
            <a:lvl1pPr marL="0" indent="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defTabSz="508000" eaLnBrk="1" hangingPunct="1">
              <a:buFontTx/>
              <a:buNone/>
            </a:pPr>
            <a:endParaRPr lang="ko-KR" altLang="en-US"/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" y="1562100"/>
            <a:ext cx="3280410" cy="4682490"/>
          </a:xfrm>
          <a:prstGeom prst="rect">
            <a:avLst/>
          </a:prstGeom>
          <a:noFill/>
        </p:spPr>
      </p:pic>
      <p:cxnSp>
        <p:nvCxnSpPr>
          <p:cNvPr id="83" name="AutoShape 162"/>
          <p:cNvCxnSpPr>
            <a:cxnSpLocks noChangeShapeType="1"/>
          </p:cNvCxnSpPr>
          <p:nvPr/>
        </p:nvCxnSpPr>
        <p:spPr bwMode="auto">
          <a:xfrm flipV="1">
            <a:off x="1057910" y="2317115"/>
            <a:ext cx="2734310" cy="1130300"/>
          </a:xfrm>
          <a:prstGeom prst="bentConnector3">
            <a:avLst>
              <a:gd name="adj1" fmla="val 0"/>
            </a:avLst>
          </a:prstGeom>
          <a:noFill/>
          <a:ln w="3175" cap="flat" cmpd="sng">
            <a:solidFill>
              <a:srgbClr val="FF0000">
                <a:alpha val="100000"/>
              </a:srgb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도형 90"/>
          <p:cNvCxnSpPr/>
          <p:nvPr/>
        </p:nvCxnSpPr>
        <p:spPr bwMode="auto">
          <a:xfrm>
            <a:off x="1723390" y="3705860"/>
            <a:ext cx="2052955" cy="1057275"/>
          </a:xfrm>
          <a:prstGeom prst="bentConnector3">
            <a:avLst>
              <a:gd name="adj1" fmla="val 0"/>
            </a:avLst>
          </a:prstGeom>
          <a:noFill/>
          <a:ln w="3175" cap="flat" cmpd="sng">
            <a:solidFill>
              <a:srgbClr val="FF0000">
                <a:alpha val="100000"/>
              </a:srgb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그림 9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980" y="1964055"/>
            <a:ext cx="1680210" cy="1053465"/>
          </a:xfrm>
          <a:prstGeom prst="rect">
            <a:avLst/>
          </a:prstGeom>
          <a:noFill/>
        </p:spPr>
      </p:pic>
      <p:pic>
        <p:nvPicPr>
          <p:cNvPr id="93" name="그림 9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945" y="3429000"/>
            <a:ext cx="1615440" cy="2679700"/>
          </a:xfrm>
          <a:prstGeom prst="rect">
            <a:avLst/>
          </a:prstGeom>
          <a:noFill/>
        </p:spPr>
      </p:pic>
      <p:sp>
        <p:nvSpPr>
          <p:cNvPr id="94" name="도형 93"/>
          <p:cNvSpPr>
            <a:spLocks/>
          </p:cNvSpPr>
          <p:nvPr/>
        </p:nvSpPr>
        <p:spPr>
          <a:xfrm>
            <a:off x="2314575" y="2400300"/>
            <a:ext cx="172085" cy="172085"/>
          </a:xfrm>
          <a:prstGeom prst="ellipse">
            <a:avLst/>
          </a:prstGeom>
          <a:solidFill>
            <a:srgbClr val="FF1300"/>
          </a:solidFill>
          <a:ln w="0">
            <a:noFill/>
            <a:prstDash/>
          </a:ln>
        </p:spPr>
        <p:txBody>
          <a:bodyPr vert="horz" wrap="none" lIns="0" tIns="0" rIns="0" bIns="0" anchor="ctr">
            <a:noAutofit/>
          </a:bodyPr>
          <a:lstStyle/>
          <a:p>
            <a:pPr marL="0" indent="0" algn="ctr" defTabSz="914400" eaLnBrk="1" latinLnBrk="1" hangingPunct="1">
              <a:buFontTx/>
              <a:buNone/>
            </a:pPr>
            <a:r>
              <a:rPr sz="900" b="1">
                <a:solidFill>
                  <a:srgbClr val="FFFFFF"/>
                </a:solidFill>
                <a:latin typeface="Calibri" charset="0"/>
                <a:ea typeface="Calibri" charset="0"/>
              </a:rPr>
              <a:t>1</a:t>
            </a:r>
            <a:endParaRPr lang="ko-KR" altLang="en-US" sz="900" b="1"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95" name="도형 94"/>
          <p:cNvSpPr>
            <a:spLocks/>
          </p:cNvSpPr>
          <p:nvPr/>
        </p:nvSpPr>
        <p:spPr>
          <a:xfrm>
            <a:off x="2486025" y="4533900"/>
            <a:ext cx="172085" cy="172085"/>
          </a:xfrm>
          <a:prstGeom prst="ellipse">
            <a:avLst/>
          </a:prstGeom>
          <a:solidFill>
            <a:srgbClr val="FF1300"/>
          </a:solidFill>
          <a:ln w="0">
            <a:noFill/>
            <a:prstDash/>
          </a:ln>
        </p:spPr>
        <p:txBody>
          <a:bodyPr vert="horz" wrap="none" lIns="0" tIns="0" rIns="0" bIns="0" anchor="ctr">
            <a:noAutofit/>
          </a:bodyPr>
          <a:lstStyle/>
          <a:p>
            <a:pPr marL="0" indent="0" algn="ctr" defTabSz="914400" eaLnBrk="1" latinLnBrk="1" hangingPunct="1">
              <a:buFontTx/>
              <a:buNone/>
            </a:pPr>
            <a:r>
              <a:rPr sz="900" b="1">
                <a:solidFill>
                  <a:srgbClr val="FFFFFF"/>
                </a:solidFill>
                <a:latin typeface="Calibri" charset="0"/>
                <a:ea typeface="Calibri" charset="0"/>
              </a:rPr>
              <a:t>2</a:t>
            </a:r>
            <a:endParaRPr lang="ko-KR" altLang="en-US" sz="900" b="1"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047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도형 23"/>
          <p:cNvSpPr>
            <a:spLocks/>
          </p:cNvSpPr>
          <p:nvPr/>
        </p:nvSpPr>
        <p:spPr>
          <a:xfrm>
            <a:off x="107315" y="0"/>
            <a:ext cx="3096895" cy="1125220"/>
          </a:xfrm>
          <a:prstGeom prst="rect">
            <a:avLst/>
          </a:prstGeom>
          <a:solidFill>
            <a:srgbClr val="3B5A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cxnSp>
        <p:nvCxnSpPr>
          <p:cNvPr id="25" name="도형 24"/>
          <p:cNvCxnSpPr/>
          <p:nvPr/>
        </p:nvCxnSpPr>
        <p:spPr>
          <a:xfrm>
            <a:off x="424180" y="541020"/>
            <a:ext cx="2592070" cy="635"/>
          </a:xfrm>
          <a:prstGeom prst="line">
            <a:avLst/>
          </a:prstGeom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25"/>
          <p:cNvCxnSpPr/>
          <p:nvPr/>
        </p:nvCxnSpPr>
        <p:spPr>
          <a:xfrm>
            <a:off x="3275965" y="548640"/>
            <a:ext cx="5328920" cy="635"/>
          </a:xfrm>
          <a:prstGeom prst="line">
            <a:avLst/>
          </a:prstGeom>
          <a:ln w="28575" cap="flat" cmpd="sng">
            <a:solidFill>
              <a:srgbClr val="3B5AA8"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텍스트 상자 26"/>
          <p:cNvSpPr txBox="1">
            <a:spLocks/>
          </p:cNvSpPr>
          <p:nvPr/>
        </p:nvSpPr>
        <p:spPr>
          <a:xfrm>
            <a:off x="323215" y="692785"/>
            <a:ext cx="2880995" cy="2971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7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|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UI/UX </a:t>
            </a:r>
            <a:r>
              <a:rPr lang="ko-KR" altLang="en-US" sz="1700" b="1">
                <a:solidFill>
                  <a:schemeClr val="bg1"/>
                </a:solidFill>
                <a:latin typeface="맑은 고딕" charset="0"/>
                <a:cs typeface="+mj-cs"/>
              </a:rPr>
              <a:t>정의서</a:t>
            </a:r>
            <a:r>
              <a:rPr lang="ko-KR" altLang="en-US" sz="1700" b="1"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 </a:t>
            </a:r>
            <a:r>
              <a:rPr lang="en-US" altLang="ko-KR" sz="1400" b="1"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- </a:t>
            </a:r>
            <a:r>
              <a:rPr lang="ko-KR" altLang="en-US" sz="14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맑은 고딕" charset="0"/>
                <a:cs typeface="+mj-cs"/>
              </a:rPr>
              <a:t>화면</a:t>
            </a:r>
            <a:r>
              <a:rPr lang="ko-KR" altLang="en-US" sz="14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 </a:t>
            </a:r>
            <a:r>
              <a:rPr lang="ko-KR" altLang="en-US" sz="14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맑은 고딕" charset="0"/>
                <a:cs typeface="+mj-cs"/>
              </a:rPr>
              <a:t>설계서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8350" y="78105"/>
            <a:ext cx="678180" cy="39941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76640" y="476885"/>
            <a:ext cx="455295" cy="15938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32" name="도형 31"/>
          <p:cNvSpPr>
            <a:spLocks/>
          </p:cNvSpPr>
          <p:nvPr/>
        </p:nvSpPr>
        <p:spPr>
          <a:xfrm flipV="1">
            <a:off x="-577850" y="-575945"/>
            <a:ext cx="1181735" cy="1167765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한이음 ▶ 프로그램 설계서</a:t>
            </a:r>
          </a:p>
        </p:txBody>
      </p:sp>
      <p:sp>
        <p:nvSpPr>
          <p:cNvPr id="75" name="텍스트 상자 74"/>
          <p:cNvSpPr txBox="1">
            <a:spLocks/>
          </p:cNvSpPr>
          <p:nvPr/>
        </p:nvSpPr>
        <p:spPr bwMode="auto">
          <a:xfrm>
            <a:off x="81280" y="1216025"/>
            <a:ext cx="9208770" cy="3079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0170" tIns="46990" rIns="90170" bIns="46990" numCol="1" anchor="ctr">
            <a:noAutofit/>
          </a:bodyPr>
          <a:lstStyle>
            <a:lvl1pPr marL="179705" indent="-179705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179705" indent="-179705" defTabSz="508000" eaLnBrk="1" hangingPunct="1">
              <a:spcBef>
                <a:spcPts val="350"/>
              </a:spcBef>
              <a:buClr>
                <a:srgbClr val="000000"/>
              </a:buClr>
              <a:buFont typeface="Wingdings"/>
              <a:buChar char="§"/>
            </a:pPr>
            <a:r>
              <a:rPr lang="ko-KR" altLang="en-US" sz="1400">
                <a:solidFill>
                  <a:srgbClr val="000000"/>
                </a:solidFill>
                <a:latin typeface="Trebuchet MS" charset="0"/>
                <a:ea typeface="맑은 고딕" charset="0"/>
              </a:rPr>
              <a:t>메인 화면</a:t>
            </a:r>
            <a:r>
              <a:rPr lang="ko-KR" altLang="ko-KR" sz="1400">
                <a:solidFill>
                  <a:srgbClr val="000000"/>
                </a:solidFill>
                <a:latin typeface="Trebuchet MS" charset="0"/>
                <a:ea typeface="맑은 고딕" charset="0"/>
              </a:rPr>
              <a:t> :  1. Introduce  2. Start Deep Square  3. Community </a:t>
            </a:r>
            <a:endParaRPr lang="ko-KR" altLang="en-US" sz="1400">
              <a:solidFill>
                <a:srgbClr val="000000"/>
              </a:solidFill>
              <a:latin typeface="Trebuchet MS" charset="0"/>
              <a:ea typeface="맑은 고딕" charset="0"/>
            </a:endParaRPr>
          </a:p>
        </p:txBody>
      </p:sp>
      <p:graphicFrame>
        <p:nvGraphicFramePr>
          <p:cNvPr id="76" name="표 75"/>
          <p:cNvGraphicFramePr>
            <a:graphicFrameLocks noGrp="1"/>
          </p:cNvGraphicFramePr>
          <p:nvPr/>
        </p:nvGraphicFramePr>
        <p:xfrm>
          <a:off x="6214110" y="1588135"/>
          <a:ext cx="2730500" cy="4429760"/>
        </p:xfrm>
        <a:graphic>
          <a:graphicData uri="http://schemas.openxmlformats.org/drawingml/2006/table">
            <a:tbl>
              <a:tblPr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  <a:tableStyleId>{00000000-0000-0000-0000-000000000000}</a:tableStyleId>
              </a:tblPr>
              <a:tblGrid>
                <a:gridCol w="293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045">
                <a:tc>
                  <a:txBody>
                    <a:bodyPr/>
                    <a:lstStyle/>
                    <a:p>
                      <a:pPr marL="0" indent="0" algn="ctr" defTabSz="449580" eaLnBrk="1" fontAlgn="base" latinLnBrk="0" hangingPunct="1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63500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449580" eaLnBrk="1" fontAlgn="base" latinLnBrk="0" hangingPunct="1">
                        <a:tabLst>
                          <a:tab pos="84455" algn="l"/>
                          <a:tab pos="998855" algn="l"/>
                          <a:tab pos="1913255" algn="l"/>
                          <a:tab pos="2827655" algn="l"/>
                          <a:tab pos="3742055" algn="l"/>
                          <a:tab pos="4656455" algn="l"/>
                          <a:tab pos="5570855" algn="l"/>
                          <a:tab pos="6485255" algn="l"/>
                          <a:tab pos="7399655" algn="l"/>
                          <a:tab pos="8314055" algn="l"/>
                          <a:tab pos="9228455" algn="l"/>
                          <a:tab pos="10142855" algn="l"/>
                        </a:tabLst>
                      </a:pPr>
                      <a:r>
                        <a:rPr kumimoji="0" lang="ko-KR" altLang="ko-KR" sz="800" b="0" i="1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70C0"/>
                          </a:solidFill>
                          <a:latin typeface="Trebuchet MS" charset="0"/>
                          <a:ea typeface="맑은 고딕" charset="0"/>
                        </a:rPr>
                        <a:t>기능</a:t>
                      </a:r>
                      <a:endParaRPr kumimoji="0" lang="ko-KR" altLang="en-US" sz="800" b="0" i="1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70C0"/>
                        </a:solidFill>
                        <a:latin typeface="Trebuchet MS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9790">
                <a:tc>
                  <a:txBody>
                    <a:bodyPr/>
                    <a:lstStyle/>
                    <a:p>
                      <a:pPr marL="0" indent="0" algn="ctr" defTabSz="449580" eaLnBrk="1" fontAlgn="base" latinLnBrk="0" hangingPunct="1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ko-KR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63500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en-US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Introduction of Developers</a:t>
                      </a: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Deep Square의 개발자들을 보여주는 팝업 창</a:t>
                      </a:r>
                      <a:endParaRPr kumimoji="0" lang="ko-KR" altLang="en-US" sz="8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43815" marB="35560">
                    <a:lnL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1895">
                <a:tc>
                  <a:txBody>
                    <a:bodyPr/>
                    <a:lstStyle/>
                    <a:p>
                      <a:pPr marL="0" indent="0" algn="ctr" defTabSz="449580" eaLnBrk="1" fontAlgn="base" latinLnBrk="0" hangingPunct="1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ko-KR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63500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START DEEP SQUARE</a:t>
                      </a: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자기소개서 작성 페이지로 이동할 수 있는 화면</a:t>
                      </a:r>
                      <a:endParaRPr kumimoji="0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1270" indent="0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en-US" sz="8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70C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1270" indent="0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70C0"/>
                          </a:solidFill>
                          <a:latin typeface="맑은 고딕" charset="0"/>
                          <a:ea typeface="맑은 고딕" charset="0"/>
                        </a:rPr>
                        <a:t>Start 버튼을 자기소개서 작성 페이지로 이동</a:t>
                      </a:r>
                      <a:endParaRPr kumimoji="0" lang="ko-KR" altLang="en-US" sz="8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70C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43815" marB="35560">
                    <a:lnL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8230">
                <a:tc>
                  <a:txBody>
                    <a:bodyPr/>
                    <a:lstStyle/>
                    <a:p>
                      <a:pPr marL="0" indent="0" algn="ctr" defTabSz="449580" eaLnBrk="1" fontAlgn="base" latinLnBrk="0" hangingPunct="1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ko-KR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63500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COMMUNITY</a:t>
                      </a: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자유게시판, Q&amp;A 페이지로 이동할 수 있는 화면</a:t>
                      </a:r>
                      <a:endParaRPr kumimoji="0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1270" indent="0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43815" marB="35560">
                    <a:lnL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0" indent="0" algn="ctr" defTabSz="449580" eaLnBrk="1" fontAlgn="base" latinLnBrk="0" hangingPunct="1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ko-KR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63500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푸터(Footer)</a:t>
                      </a: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개발자 이름, 내비게이션(빠른 이동),</a:t>
                      </a:r>
                      <a:endParaRPr kumimoji="0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  개발팀 정보 등을 표시</a:t>
                      </a:r>
                      <a:endParaRPr kumimoji="0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43815" marB="35560">
                    <a:lnL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1" name="도형 80"/>
          <p:cNvSpPr>
            <a:spLocks/>
          </p:cNvSpPr>
          <p:nvPr/>
        </p:nvSpPr>
        <p:spPr bwMode="auto">
          <a:xfrm>
            <a:off x="3648710" y="1724025"/>
            <a:ext cx="2240915" cy="2012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0" tIns="0" rIns="90170" bIns="46990" numCol="1" anchor="t">
            <a:spAutoFit/>
          </a:bodyPr>
          <a:lstStyle>
            <a:lvl1pPr marL="0" indent="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defTabSz="508000" eaLnBrk="1" hangingPunct="1">
              <a:buFontTx/>
              <a:buNone/>
            </a:pPr>
            <a:r>
              <a:rPr lang="ko-KR" altLang="ko-KR" b="1">
                <a:solidFill>
                  <a:srgbClr val="7575D1"/>
                </a:solidFill>
                <a:latin typeface="Trebuchet MS" charset="0"/>
                <a:ea typeface="맑은 고딕" charset="0"/>
              </a:rPr>
              <a:t>[ Introduction of Developers 클릭시]</a:t>
            </a:r>
            <a:endParaRPr lang="ko-KR" altLang="en-US" b="1">
              <a:solidFill>
                <a:srgbClr val="7575D1"/>
              </a:solidFill>
              <a:latin typeface="Trebuchet MS" charset="0"/>
              <a:ea typeface="맑은 고딕" charset="0"/>
            </a:endParaRPr>
          </a:p>
        </p:txBody>
      </p:sp>
      <p:sp>
        <p:nvSpPr>
          <p:cNvPr id="89" name="도형 88"/>
          <p:cNvSpPr>
            <a:spLocks/>
          </p:cNvSpPr>
          <p:nvPr/>
        </p:nvSpPr>
        <p:spPr bwMode="auto">
          <a:xfrm>
            <a:off x="3552825" y="1628775"/>
            <a:ext cx="2448560" cy="4624070"/>
          </a:xfrm>
          <a:prstGeom prst="rect">
            <a:avLst/>
          </a:prstGeom>
          <a:noFill/>
          <a:ln w="19050" cap="flat" cmpd="sng">
            <a:solidFill>
              <a:srgbClr val="D1D1F0">
                <a:alpha val="100000"/>
              </a:srgbClr>
            </a:solidFill>
            <a:prstDash val="sysDot"/>
            <a:round/>
          </a:ln>
        </p:spPr>
        <p:txBody>
          <a:bodyPr vert="horz" wrap="none" lIns="91440" tIns="45720" rIns="91440" bIns="45720" numCol="1" anchor="ctr">
            <a:noAutofit/>
          </a:bodyPr>
          <a:lstStyle>
            <a:lvl1pPr marL="0" indent="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defTabSz="508000" eaLnBrk="1" hangingPunct="1">
              <a:buFontTx/>
              <a:buNone/>
            </a:pPr>
            <a:endParaRPr lang="ko-KR" altLang="en-US"/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" y="1562100"/>
            <a:ext cx="3280410" cy="4682490"/>
          </a:xfrm>
          <a:prstGeom prst="rect">
            <a:avLst/>
          </a:prstGeom>
          <a:noFill/>
        </p:spPr>
      </p:pic>
      <p:cxnSp>
        <p:nvCxnSpPr>
          <p:cNvPr id="83" name="도형 82"/>
          <p:cNvCxnSpPr/>
          <p:nvPr/>
        </p:nvCxnSpPr>
        <p:spPr bwMode="auto">
          <a:xfrm flipV="1">
            <a:off x="2346960" y="2710180"/>
            <a:ext cx="1498600" cy="684530"/>
          </a:xfrm>
          <a:prstGeom prst="bentConnector3">
            <a:avLst>
              <a:gd name="adj1" fmla="val 0"/>
            </a:avLst>
          </a:prstGeom>
          <a:noFill/>
          <a:ln w="3175" cap="flat" cmpd="sng">
            <a:solidFill>
              <a:srgbClr val="FF0000">
                <a:alpha val="100000"/>
              </a:srgb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그림 9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590" y="1972945"/>
            <a:ext cx="1617980" cy="2633345"/>
          </a:xfrm>
          <a:prstGeom prst="rect">
            <a:avLst/>
          </a:prstGeom>
          <a:noFill/>
        </p:spPr>
      </p:pic>
      <p:sp>
        <p:nvSpPr>
          <p:cNvPr id="93" name="도형 92"/>
          <p:cNvSpPr>
            <a:spLocks/>
          </p:cNvSpPr>
          <p:nvPr/>
        </p:nvSpPr>
        <p:spPr>
          <a:xfrm>
            <a:off x="3028950" y="2472690"/>
            <a:ext cx="172085" cy="172085"/>
          </a:xfrm>
          <a:prstGeom prst="ellipse">
            <a:avLst/>
          </a:prstGeom>
          <a:solidFill>
            <a:srgbClr val="FF1300"/>
          </a:solidFill>
          <a:ln w="0">
            <a:noFill/>
            <a:prstDash/>
          </a:ln>
        </p:spPr>
        <p:txBody>
          <a:bodyPr vert="horz" wrap="none" lIns="0" tIns="0" rIns="0" bIns="0" anchor="ctr">
            <a:noAutofit/>
          </a:bodyPr>
          <a:lstStyle/>
          <a:p>
            <a:pPr marL="0" indent="0" algn="ctr" defTabSz="914400" eaLnBrk="1" latinLnBrk="1" hangingPunct="1">
              <a:buFontTx/>
              <a:buNone/>
            </a:pPr>
            <a:r>
              <a:rPr sz="900" b="1">
                <a:solidFill>
                  <a:srgbClr val="FFFFFF"/>
                </a:solidFill>
                <a:latin typeface="Calibri" charset="0"/>
                <a:ea typeface="Calibri" charset="0"/>
              </a:rPr>
              <a:t>3</a:t>
            </a:r>
            <a:endParaRPr lang="ko-KR" altLang="en-US" sz="900" b="1"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94" name="도형 93"/>
          <p:cNvSpPr>
            <a:spLocks/>
          </p:cNvSpPr>
          <p:nvPr/>
        </p:nvSpPr>
        <p:spPr>
          <a:xfrm>
            <a:off x="2254885" y="4159885"/>
            <a:ext cx="172085" cy="172085"/>
          </a:xfrm>
          <a:prstGeom prst="ellipse">
            <a:avLst/>
          </a:prstGeom>
          <a:solidFill>
            <a:srgbClr val="FF1300"/>
          </a:solidFill>
          <a:ln w="0">
            <a:noFill/>
            <a:prstDash/>
          </a:ln>
        </p:spPr>
        <p:txBody>
          <a:bodyPr vert="horz" wrap="none" lIns="0" tIns="0" rIns="0" bIns="0" anchor="ctr">
            <a:noAutofit/>
          </a:bodyPr>
          <a:lstStyle/>
          <a:p>
            <a:pPr marL="0" indent="0" algn="ctr" defTabSz="914400" eaLnBrk="1" latinLnBrk="1" hangingPunct="1">
              <a:buFontTx/>
              <a:buNone/>
            </a:pPr>
            <a:r>
              <a:rPr sz="900" b="1">
                <a:solidFill>
                  <a:srgbClr val="FFFFFF"/>
                </a:solidFill>
                <a:latin typeface="Calibri" charset="0"/>
                <a:ea typeface="Calibri" charset="0"/>
              </a:rPr>
              <a:t>4</a:t>
            </a:r>
            <a:endParaRPr lang="ko-KR" altLang="en-US" sz="900" b="1"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95" name="도형 94"/>
          <p:cNvSpPr>
            <a:spLocks/>
          </p:cNvSpPr>
          <p:nvPr/>
        </p:nvSpPr>
        <p:spPr>
          <a:xfrm>
            <a:off x="2253615" y="4934585"/>
            <a:ext cx="172085" cy="172085"/>
          </a:xfrm>
          <a:prstGeom prst="ellipse">
            <a:avLst/>
          </a:prstGeom>
          <a:solidFill>
            <a:srgbClr val="FF1300"/>
          </a:solidFill>
          <a:ln w="0">
            <a:noFill/>
            <a:prstDash/>
          </a:ln>
        </p:spPr>
        <p:txBody>
          <a:bodyPr vert="horz" wrap="none" lIns="0" tIns="0" rIns="0" bIns="0" anchor="ctr">
            <a:noAutofit/>
          </a:bodyPr>
          <a:lstStyle/>
          <a:p>
            <a:pPr marL="0" indent="0" algn="ctr" defTabSz="914400" eaLnBrk="1" latinLnBrk="1" hangingPunct="1">
              <a:buFontTx/>
              <a:buNone/>
            </a:pPr>
            <a:r>
              <a:rPr lang="ko-KR" sz="900" b="1">
                <a:solidFill>
                  <a:srgbClr val="FFFFFF"/>
                </a:solidFill>
                <a:latin typeface="Calibri" charset="0"/>
                <a:ea typeface="Calibri" charset="0"/>
              </a:rPr>
              <a:t>5</a:t>
            </a:r>
            <a:endParaRPr lang="ko-KR" altLang="en-US" sz="900" b="1"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96" name="도형 95"/>
          <p:cNvSpPr>
            <a:spLocks/>
          </p:cNvSpPr>
          <p:nvPr/>
        </p:nvSpPr>
        <p:spPr>
          <a:xfrm>
            <a:off x="2680335" y="5629910"/>
            <a:ext cx="172085" cy="172085"/>
          </a:xfrm>
          <a:prstGeom prst="ellipse">
            <a:avLst/>
          </a:prstGeom>
          <a:solidFill>
            <a:srgbClr val="FF1300"/>
          </a:solidFill>
          <a:ln w="0">
            <a:noFill/>
            <a:prstDash/>
          </a:ln>
        </p:spPr>
        <p:txBody>
          <a:bodyPr vert="horz" wrap="none" lIns="0" tIns="0" rIns="0" bIns="0" anchor="ctr">
            <a:noAutofit/>
          </a:bodyPr>
          <a:lstStyle/>
          <a:p>
            <a:pPr marL="0" indent="0" algn="ctr" defTabSz="914400" eaLnBrk="1" latinLnBrk="1" hangingPunct="1">
              <a:buFontTx/>
              <a:buNone/>
            </a:pPr>
            <a:r>
              <a:rPr lang="ko-KR" sz="900" b="1">
                <a:solidFill>
                  <a:srgbClr val="FFFFFF"/>
                </a:solidFill>
                <a:latin typeface="Calibri" charset="0"/>
                <a:ea typeface="Calibri" charset="0"/>
              </a:rPr>
              <a:t>6</a:t>
            </a:r>
            <a:endParaRPr lang="ko-KR" altLang="en-US" sz="900" b="1"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Pages>44</Pages>
  <Words>3251</Words>
  <Characters>0</Characters>
  <Application>Microsoft Office PowerPoint</Application>
  <DocSecurity>0</DocSecurity>
  <PresentationFormat>화면 슬라이드 쇼(4:3)</PresentationFormat>
  <Lines>0</Lines>
  <Paragraphs>1062</Paragraphs>
  <Slides>42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1" baseType="lpstr">
      <vt:lpstr>-apple-system</vt:lpstr>
      <vt:lpstr>굴림</vt:lpstr>
      <vt:lpstr>맑은 고딕</vt:lpstr>
      <vt:lpstr>맑은 고딕</vt:lpstr>
      <vt:lpstr>Arial</vt:lpstr>
      <vt:lpstr>Calibri</vt:lpstr>
      <vt:lpstr>Trebuchet MS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Jo Sihun</cp:lastModifiedBy>
  <cp:revision>4</cp:revision>
  <dcterms:modified xsi:type="dcterms:W3CDTF">2020-09-12T06:49:25Z</dcterms:modified>
  <cp:version>9.101.12.38406</cp:version>
</cp:coreProperties>
</file>