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80" r:id="rId2"/>
    <p:sldId id="281" r:id="rId3"/>
    <p:sldId id="264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260" r:id="rId12"/>
    <p:sldId id="279" r:id="rId13"/>
    <p:sldId id="273" r:id="rId14"/>
    <p:sldId id="278" r:id="rId15"/>
    <p:sldId id="261" r:id="rId16"/>
    <p:sldId id="277" r:id="rId17"/>
    <p:sldId id="272" r:id="rId18"/>
    <p:sldId id="258" r:id="rId19"/>
    <p:sldId id="284" r:id="rId20"/>
    <p:sldId id="282" r:id="rId21"/>
    <p:sldId id="285" r:id="rId22"/>
    <p:sldId id="283" r:id="rId23"/>
    <p:sldId id="286" r:id="rId24"/>
    <p:sldId id="270" r:id="rId25"/>
    <p:sldId id="271" r:id="rId26"/>
  </p:sldIdLst>
  <p:sldSz cx="12192000" cy="6858000"/>
  <p:notesSz cx="6858000" cy="9144000"/>
  <p:embeddedFontLst>
    <p:embeddedFont>
      <p:font typeface="나눔고딕" panose="020B0600000101010101" charset="-127"/>
      <p:regular r:id="rId28"/>
      <p:bold r:id="rId29"/>
    </p:embeddedFont>
    <p:embeddedFont>
      <p:font typeface="BadaBoom BB" panose="020B0600000101010101"/>
      <p:regular r:id="rId30"/>
    </p:embeddedFont>
    <p:embeddedFont>
      <p:font typeface="나눔고딕 ExtraBold" panose="020B0600000101010101" charset="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A48"/>
    <a:srgbClr val="1D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6839C-77D3-4EE4-B107-37BA544CE7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DD3C-FF1D-480D-8373-3EB43D86F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665A3-C593-46A9-BA27-258F31E7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ED841-D077-420B-8724-6854F8D8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79D8B-BB8C-49C1-9544-CFA62D9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EB7D2-7CF9-4CFE-A500-581675FA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873AA-5576-471C-B2C8-CFB12F6D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C51D7-2419-469B-B384-68CE02F2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A9E75-5625-41C3-BFC4-08CF0F209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9E083-46C8-4D15-859F-AF44233B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00986-C36E-444F-B362-74B5E860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C19A6-5503-49B2-A601-106EC26D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793E60-C76D-48B6-A17C-B37D7333A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05E6B-6AE0-4365-9186-BC9FAAEC1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9C862-6919-480A-83B8-A73EE003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CEBA2-33A0-4FD8-A606-B362F3F5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7E25B-C90B-4784-AB4A-7A169BE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E778-A8E3-4287-B144-8629B8A5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1B5E0-5B3C-4C0C-AB6A-B9DB882F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955D6-28D1-4281-A96D-76799471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F1230-0955-47D3-B800-92AA7074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74AB9-B463-4FB4-92E7-BE1C65F5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A3F5C-3A83-4719-BE7E-C70DA79A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4F1C-FE42-45D5-BE68-2CFF6EE6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4E921-2B21-4C5D-8450-AE635391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B18D3-D3AC-4B97-85A9-372568C1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AEFF4-F566-4005-BB95-793F35C4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8CF0-A725-4D3C-9669-C149F5C3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5AE83-9570-4554-9753-07F60D7B7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1658E-966D-4A62-B160-5D050E46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88854-E5F6-4281-BBB6-8D61B05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FD1BA-AF2B-4589-8AF8-4B31FE2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5F307-4FC3-46EF-85A7-D12B6BB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B6FD-8092-4A8C-A068-3EE1F11E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B1688-F207-4416-B962-86515495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ADAC9-8217-4271-8AE8-BBA16AEF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3E3C37-E862-48C3-ABC8-46FD3354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AFDB1B-7A9C-49D0-9917-BC03F3BE7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8157A-16BB-4135-90CE-ED83B824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66277E-F735-482F-A969-AF50D34E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F33C5-B952-44BA-A8B8-E4168E5F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DF55-F474-4F1B-A5D8-6D864D64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A9977-C81C-4220-BB20-071E89E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6D0FA-5791-4D2B-8803-413DCA45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209AB-FB19-4B58-9442-80836E3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6FD3E-DF2A-4C2F-9267-1304A74D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1E3CC-5DD5-4DF9-B218-2F251D1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C3FFE-5F79-46EE-AAF1-B944B16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6D55-B689-493F-8D16-B67AA17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DD179-F76C-4E99-BDDC-A82DCBA3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F29D9-AFB4-4DE1-B140-FE61F1E4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96611-22CD-4AB3-B966-4201EAE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EC76-ADF3-4A14-A89C-052558D3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57607-7CAE-4B12-ADA5-689C3B6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020B5-D30C-486F-AA96-0AE00537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A035B-DC21-46AB-8428-423232910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C2964-EEA3-48BF-B0CD-0111774D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6042D-7CB8-443E-8FEB-B519C337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A3298-5ED2-489F-9096-25A1318E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3C8C8-72E3-4758-90B0-36D4863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F52AB7-0774-4A6B-B45B-FE2F9B33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09DD9-D714-4B35-A4D7-D8F7FEFC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2CD9-CF39-4144-9CA9-B2B06A21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9676-CB87-484D-8000-C1A0CB149455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D3839-031A-4A66-B9AD-1E57770E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D38E1-0EFB-42D7-81B5-8EFE3811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79F1-7231-48D7-8149-2C8DBAE58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3401" y="3154091"/>
            <a:ext cx="3840479" cy="476085"/>
          </a:xfrm>
          <a:prstGeom prst="rect">
            <a:avLst/>
          </a:prstGeom>
          <a:solidFill>
            <a:srgbClr val="383838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07D2AC-875F-4E5D-B2D5-02EC8C5CC578}"/>
              </a:ext>
            </a:extLst>
          </p:cNvPr>
          <p:cNvGrpSpPr/>
          <p:nvPr/>
        </p:nvGrpSpPr>
        <p:grpSpPr>
          <a:xfrm>
            <a:off x="3094813" y="2249374"/>
            <a:ext cx="4513349" cy="778398"/>
            <a:chOff x="3094813" y="2249374"/>
            <a:chExt cx="4513349" cy="778398"/>
          </a:xfrm>
        </p:grpSpPr>
        <p:sp>
          <p:nvSpPr>
            <p:cNvPr id="8" name="TextBox 7"/>
            <p:cNvSpPr txBox="1"/>
            <p:nvPr/>
          </p:nvSpPr>
          <p:spPr>
            <a:xfrm>
              <a:off x="3150635" y="2319885"/>
              <a:ext cx="445752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spc="300" dirty="0" err="1">
                  <a:ln>
                    <a:solidFill>
                      <a:schemeClr val="tx1"/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DeepSquare</a:t>
              </a:r>
              <a:endParaRPr lang="ko-KR" altLang="en-US" sz="4000" b="1" i="1" spc="300" dirty="0">
                <a:ln>
                  <a:solidFill>
                    <a:schemeClr val="tx1"/>
                  </a:solidFill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94813" y="2249374"/>
              <a:ext cx="445752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i="1" spc="300" dirty="0" err="1">
                  <a:ln>
                    <a:solidFill>
                      <a:srgbClr val="5B9BD5"/>
                    </a:solidFill>
                  </a:ln>
                  <a:solidFill>
                    <a:schemeClr val="bg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DeepSquare</a:t>
              </a:r>
              <a:endParaRPr lang="ko-KR" altLang="en-US" sz="4000" b="1" i="1" spc="300" dirty="0">
                <a:ln>
                  <a:solidFill>
                    <a:srgbClr val="5B9BD5"/>
                  </a:solidFill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6618926" y="3272175"/>
            <a:ext cx="0" cy="216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5480" y="3201835"/>
            <a:ext cx="23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spc="600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5B9BD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Hanium2020</a:t>
            </a:r>
            <a:endParaRPr lang="ko-KR" altLang="en-US" b="1" i="1" spc="60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rgbClr val="5B9BD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3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4527750" y="2921168"/>
            <a:ext cx="313650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DeepSquare</a:t>
            </a:r>
            <a:endParaRPr lang="ko-KR" altLang="en-US" sz="4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11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FED0-F105-453B-AAA5-69C89665BB9F}"/>
              </a:ext>
            </a:extLst>
          </p:cNvPr>
          <p:cNvSpPr txBox="1"/>
          <p:nvPr/>
        </p:nvSpPr>
        <p:spPr>
          <a:xfrm>
            <a:off x="4551346" y="3062233"/>
            <a:ext cx="3089308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BadaBoom BB" panose="020B0603050302020204" pitchFamily="34" charset="0"/>
              </a:rPr>
              <a:t>역량 분석</a:t>
            </a:r>
          </a:p>
        </p:txBody>
      </p:sp>
    </p:spTree>
    <p:extLst>
      <p:ext uri="{BB962C8B-B14F-4D97-AF65-F5344CB8AC3E}">
        <p14:creationId xmlns:p14="http://schemas.microsoft.com/office/powerpoint/2010/main" val="1545202611"/>
      </p:ext>
    </p:extLst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9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8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20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6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1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457656" y="252547"/>
            <a:ext cx="1743929" cy="330925"/>
            <a:chOff x="3396693" y="252547"/>
            <a:chExt cx="1743929" cy="330925"/>
          </a:xfrm>
          <a:solidFill>
            <a:srgbClr val="283A48"/>
          </a:solidFill>
        </p:grpSpPr>
        <p:sp>
          <p:nvSpPr>
            <p:cNvPr id="34" name="한쪽 모서리가 잘린 사각형 33"/>
            <p:cNvSpPr/>
            <p:nvPr/>
          </p:nvSpPr>
          <p:spPr>
            <a:xfrm>
              <a:off x="3396693" y="252547"/>
              <a:ext cx="1743929" cy="330925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84535" y="295913"/>
              <a:ext cx="1499333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직무 역량 분석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8197" y="252547"/>
            <a:ext cx="1914572" cy="330925"/>
            <a:chOff x="2061383" y="254914"/>
            <a:chExt cx="2080928" cy="330925"/>
          </a:xfrm>
          <a:solidFill>
            <a:srgbClr val="283A48"/>
          </a:solidFill>
        </p:grpSpPr>
        <p:sp>
          <p:nvSpPr>
            <p:cNvPr id="30" name="한쪽 모서리가 잘린 사각형 29"/>
            <p:cNvSpPr/>
            <p:nvPr/>
          </p:nvSpPr>
          <p:spPr>
            <a:xfrm>
              <a:off x="2061383" y="254914"/>
              <a:ext cx="2080928" cy="330925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26546" y="308838"/>
              <a:ext cx="1789066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 </a:t>
              </a:r>
              <a:r>
                <a:rPr lang="ko-KR" altLang="en-US" sz="1100" b="1" i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인재상</a:t>
              </a:r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82878" y="590511"/>
            <a:ext cx="11747862" cy="6003758"/>
          </a:xfrm>
          <a:prstGeom prst="roundRect">
            <a:avLst>
              <a:gd name="adj" fmla="val 0"/>
            </a:avLst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2097" y="252549"/>
            <a:ext cx="36000" cy="330925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2140" y="252548"/>
            <a:ext cx="72000" cy="330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287900" y="252549"/>
            <a:ext cx="1678781" cy="330925"/>
          </a:xfrm>
          <a:prstGeom prst="snip1Rect">
            <a:avLst>
              <a:gd name="adj" fmla="val 50000"/>
            </a:avLst>
          </a:prstGeom>
          <a:solidFill>
            <a:srgbClr val="1D2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63607" y="306473"/>
            <a:ext cx="178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역량 분석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 rot="763326">
            <a:off x="5945647" y="1100008"/>
            <a:ext cx="4977653" cy="4964481"/>
            <a:chOff x="5302571" y="1080327"/>
            <a:chExt cx="4977653" cy="4964481"/>
          </a:xfrm>
          <a:effectLst/>
        </p:grpSpPr>
        <p:sp>
          <p:nvSpPr>
            <p:cNvPr id="22" name="막힌 원호 21"/>
            <p:cNvSpPr>
              <a:spLocks noChangeAspect="1"/>
            </p:cNvSpPr>
            <p:nvPr/>
          </p:nvSpPr>
          <p:spPr>
            <a:xfrm rot="16034050">
              <a:off x="5303367" y="1080114"/>
              <a:ext cx="4962889" cy="4964481"/>
            </a:xfrm>
            <a:prstGeom prst="blockArc">
              <a:avLst>
                <a:gd name="adj1" fmla="val 16287562"/>
                <a:gd name="adj2" fmla="val 20706588"/>
                <a:gd name="adj3" fmla="val 1589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>
              <a:spLocks noChangeAspect="1"/>
            </p:cNvSpPr>
            <p:nvPr/>
          </p:nvSpPr>
          <p:spPr>
            <a:xfrm rot="10463221">
              <a:off x="5317335" y="1080327"/>
              <a:ext cx="4962889" cy="4964481"/>
            </a:xfrm>
            <a:prstGeom prst="blockArc">
              <a:avLst>
                <a:gd name="adj1" fmla="val 10627076"/>
                <a:gd name="adj2" fmla="val 16106829"/>
                <a:gd name="adj3" fmla="val 1311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028175" y="5302032"/>
            <a:ext cx="72000" cy="72000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70486" y="5365076"/>
            <a:ext cx="567849" cy="5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1760481" y="5877439"/>
            <a:ext cx="3708000" cy="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 flipH="1">
            <a:off x="1772057" y="5365076"/>
            <a:ext cx="3678467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45672" y="5292563"/>
            <a:ext cx="3396852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736600" y="5298708"/>
            <a:ext cx="216000" cy="21600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47647" y="5456001"/>
            <a:ext cx="172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3297" y="5292563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36600" y="5995787"/>
            <a:ext cx="3713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성공적인 수행을 위하여 가능한 자원을 적절히 배분하여 일정대로 추진하고 관리하는 능력</a:t>
            </a:r>
          </a:p>
        </p:txBody>
      </p:sp>
      <p:sp>
        <p:nvSpPr>
          <p:cNvPr id="57" name="한쪽 모서리가 잘린 사각형 56"/>
          <p:cNvSpPr/>
          <p:nvPr/>
        </p:nvSpPr>
        <p:spPr>
          <a:xfrm flipV="1">
            <a:off x="2072959" y="1169763"/>
            <a:ext cx="3352558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779246" y="1260272"/>
            <a:ext cx="172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및 구축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85218" y="1085675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051351" y="1749415"/>
            <a:ext cx="3370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조직의 전산 시스템의 전략적 방향을 제시하거나 전반적인 구조를 계획하고 이를 설계할 수 있는 능력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 rot="3175100">
            <a:off x="6143189" y="1273655"/>
            <a:ext cx="4606530" cy="4608000"/>
            <a:chOff x="6143189" y="1273655"/>
            <a:chExt cx="4606530" cy="4608000"/>
          </a:xfrm>
        </p:grpSpPr>
        <p:sp>
          <p:nvSpPr>
            <p:cNvPr id="29" name="막힌 원호 28"/>
            <p:cNvSpPr>
              <a:spLocks noChangeAspect="1"/>
            </p:cNvSpPr>
            <p:nvPr/>
          </p:nvSpPr>
          <p:spPr>
            <a:xfrm rot="20706223">
              <a:off x="6143189" y="1273655"/>
              <a:ext cx="4606530" cy="4608000"/>
            </a:xfrm>
            <a:prstGeom prst="blockArc">
              <a:avLst>
                <a:gd name="adj1" fmla="val 16325933"/>
                <a:gd name="adj2" fmla="val 16319114"/>
                <a:gd name="adj3" fmla="val 1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막힌 원호 81"/>
            <p:cNvSpPr>
              <a:spLocks noChangeAspect="1"/>
            </p:cNvSpPr>
            <p:nvPr/>
          </p:nvSpPr>
          <p:spPr>
            <a:xfrm rot="3498922">
              <a:off x="6303612" y="1419462"/>
              <a:ext cx="4320000" cy="4321394"/>
            </a:xfrm>
            <a:prstGeom prst="blockArc">
              <a:avLst>
                <a:gd name="adj1" fmla="val 11742482"/>
                <a:gd name="adj2" fmla="val 13851206"/>
                <a:gd name="adj3" fmla="val 739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막힌 원호 82"/>
            <p:cNvSpPr>
              <a:spLocks noChangeAspect="1"/>
            </p:cNvSpPr>
            <p:nvPr/>
          </p:nvSpPr>
          <p:spPr>
            <a:xfrm rot="13397297">
              <a:off x="6282371" y="1417655"/>
              <a:ext cx="4318611" cy="4320000"/>
            </a:xfrm>
            <a:prstGeom prst="blockArc">
              <a:avLst>
                <a:gd name="adj1" fmla="val 12512503"/>
                <a:gd name="adj2" fmla="val 14768004"/>
                <a:gd name="adj3" fmla="val 991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72959" y="1097250"/>
            <a:ext cx="3967265" cy="1040313"/>
            <a:chOff x="2072959" y="1097250"/>
            <a:chExt cx="3967265" cy="1040313"/>
          </a:xfrm>
        </p:grpSpPr>
        <p:sp>
          <p:nvSpPr>
            <p:cNvPr id="54" name="직사각형 53"/>
            <p:cNvSpPr/>
            <p:nvPr/>
          </p:nvSpPr>
          <p:spPr>
            <a:xfrm>
              <a:off x="5968224" y="2065563"/>
              <a:ext cx="72000" cy="72000"/>
            </a:xfrm>
            <a:prstGeom prst="rect">
              <a:avLst/>
            </a:prstGeom>
            <a:noFill/>
            <a:ln w="63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 flipV="1">
              <a:off x="5395708" y="1682126"/>
              <a:ext cx="572516" cy="383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2072959" y="1682125"/>
              <a:ext cx="334098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2190712" y="1097250"/>
              <a:ext cx="3250096" cy="2825"/>
            </a:xfrm>
            <a:prstGeom prst="line">
              <a:avLst/>
            </a:prstGeom>
            <a:ln>
              <a:solidFill>
                <a:srgbClr val="5B9BD5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각 삼각형 51"/>
            <p:cNvSpPr>
              <a:spLocks noChangeAspect="1"/>
            </p:cNvSpPr>
            <p:nvPr/>
          </p:nvSpPr>
          <p:spPr>
            <a:xfrm flipH="1">
              <a:off x="5299818" y="1493230"/>
              <a:ext cx="108000" cy="1080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연결선 88"/>
          <p:cNvCxnSpPr>
            <a:cxnSpLocks/>
          </p:cNvCxnSpPr>
          <p:nvPr/>
        </p:nvCxnSpPr>
        <p:spPr>
          <a:xfrm flipH="1" flipV="1">
            <a:off x="829209" y="3768486"/>
            <a:ext cx="3340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4170193" y="3316052"/>
            <a:ext cx="1309866" cy="45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>
            <a:spLocks noChangeAspect="1"/>
          </p:cNvSpPr>
          <p:nvPr/>
        </p:nvSpPr>
        <p:spPr>
          <a:xfrm>
            <a:off x="5257636" y="3080548"/>
            <a:ext cx="468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5450676" y="3283748"/>
            <a:ext cx="72000" cy="7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 flipH="1">
            <a:off x="851873" y="3859410"/>
            <a:ext cx="3243728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69498" y="3859410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36402" y="3376426"/>
            <a:ext cx="329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및 관리 능력이 뛰어남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38558" y="3052915"/>
            <a:ext cx="260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자소서 역량 분석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55729" y="3607327"/>
            <a:ext cx="220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자소서 역량 분석</a:t>
            </a:r>
          </a:p>
        </p:txBody>
      </p:sp>
    </p:spTree>
    <p:extLst>
      <p:ext uri="{BB962C8B-B14F-4D97-AF65-F5344CB8AC3E}">
        <p14:creationId xmlns:p14="http://schemas.microsoft.com/office/powerpoint/2010/main" val="4407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7226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91667E-6 7.40741E-7 L 0.16888 0.000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51" grpId="0"/>
      <p:bldP spid="50" grpId="0" animBg="1"/>
      <p:bldP spid="50" grpId="1" animBg="1"/>
      <p:bldP spid="53" grpId="0"/>
      <p:bldP spid="57" grpId="0" animBg="1"/>
      <p:bldP spid="60" grpId="0"/>
      <p:bldP spid="61" grpId="0" animBg="1"/>
      <p:bldP spid="61" grpId="1" animBg="1"/>
      <p:bldP spid="63" grpId="0"/>
      <p:bldP spid="92" grpId="0" animBg="1"/>
      <p:bldP spid="93" grpId="0" animBg="1"/>
      <p:bldP spid="95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FED0-F105-453B-AAA5-69C89665BB9F}"/>
              </a:ext>
            </a:extLst>
          </p:cNvPr>
          <p:cNvSpPr txBox="1"/>
          <p:nvPr/>
        </p:nvSpPr>
        <p:spPr>
          <a:xfrm>
            <a:off x="4205098" y="2741633"/>
            <a:ext cx="3781805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BadaBoom BB" panose="020B0603050302020204" pitchFamily="34" charset="0"/>
              </a:rPr>
              <a:t>기업 </a:t>
            </a:r>
            <a:r>
              <a:rPr lang="ko-KR" altLang="en-US" sz="5400" b="1" dirty="0" err="1">
                <a:solidFill>
                  <a:schemeClr val="bg1"/>
                </a:solidFill>
                <a:latin typeface="BadaBoom BB" panose="020B0603050302020204" pitchFamily="34" charset="0"/>
              </a:rPr>
              <a:t>인재상</a:t>
            </a:r>
            <a:endParaRPr lang="en-US" altLang="ko-KR" sz="5400" b="1" dirty="0">
              <a:solidFill>
                <a:schemeClr val="bg1"/>
              </a:solidFill>
              <a:latin typeface="BadaBoom BB" panose="020B06030503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BadaBoom BB" panose="020B0603050302020204" pitchFamily="34" charset="0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3650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9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8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20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6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1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457656" y="252547"/>
            <a:ext cx="1743929" cy="330925"/>
            <a:chOff x="3396693" y="252547"/>
            <a:chExt cx="1743929" cy="330925"/>
          </a:xfrm>
          <a:solidFill>
            <a:srgbClr val="283A48"/>
          </a:solidFill>
        </p:grpSpPr>
        <p:sp>
          <p:nvSpPr>
            <p:cNvPr id="34" name="한쪽 모서리가 잘린 사각형 33"/>
            <p:cNvSpPr/>
            <p:nvPr/>
          </p:nvSpPr>
          <p:spPr>
            <a:xfrm>
              <a:off x="3396693" y="252547"/>
              <a:ext cx="1743929" cy="330925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84535" y="295913"/>
              <a:ext cx="1499333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직무 역량 분석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8197" y="252547"/>
            <a:ext cx="1914572" cy="330925"/>
            <a:chOff x="2061383" y="254914"/>
            <a:chExt cx="2080928" cy="330925"/>
          </a:xfrm>
          <a:solidFill>
            <a:srgbClr val="1D2933"/>
          </a:solidFill>
        </p:grpSpPr>
        <p:sp>
          <p:nvSpPr>
            <p:cNvPr id="30" name="한쪽 모서리가 잘린 사각형 29"/>
            <p:cNvSpPr/>
            <p:nvPr/>
          </p:nvSpPr>
          <p:spPr>
            <a:xfrm>
              <a:off x="2061383" y="254914"/>
              <a:ext cx="2080928" cy="330925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26546" y="308838"/>
              <a:ext cx="1789066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 </a:t>
              </a:r>
              <a:r>
                <a:rPr lang="ko-KR" altLang="en-US" sz="1100" b="1" i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인재상</a:t>
              </a:r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82878" y="590511"/>
            <a:ext cx="11747862" cy="6003758"/>
          </a:xfrm>
          <a:prstGeom prst="roundRect">
            <a:avLst>
              <a:gd name="adj" fmla="val 0"/>
            </a:avLst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2097" y="252549"/>
            <a:ext cx="36000" cy="330925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2140" y="252548"/>
            <a:ext cx="72000" cy="330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287900" y="252549"/>
            <a:ext cx="1678781" cy="330925"/>
          </a:xfrm>
          <a:prstGeom prst="snip1Rect">
            <a:avLst>
              <a:gd name="adj" fmla="val 50000"/>
            </a:avLst>
          </a:prstGeom>
          <a:solidFill>
            <a:srgbClr val="283A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63607" y="306473"/>
            <a:ext cx="178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역량 분석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 rot="763326">
            <a:off x="5945647" y="1100008"/>
            <a:ext cx="4977653" cy="4964481"/>
            <a:chOff x="5302571" y="1080327"/>
            <a:chExt cx="4977653" cy="4964481"/>
          </a:xfrm>
          <a:effectLst/>
        </p:grpSpPr>
        <p:sp>
          <p:nvSpPr>
            <p:cNvPr id="22" name="막힌 원호 21"/>
            <p:cNvSpPr>
              <a:spLocks noChangeAspect="1"/>
            </p:cNvSpPr>
            <p:nvPr/>
          </p:nvSpPr>
          <p:spPr>
            <a:xfrm rot="16034050">
              <a:off x="5303367" y="1080114"/>
              <a:ext cx="4962889" cy="4964481"/>
            </a:xfrm>
            <a:prstGeom prst="blockArc">
              <a:avLst>
                <a:gd name="adj1" fmla="val 16287562"/>
                <a:gd name="adj2" fmla="val 20706588"/>
                <a:gd name="adj3" fmla="val 1589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>
              <a:spLocks noChangeAspect="1"/>
            </p:cNvSpPr>
            <p:nvPr/>
          </p:nvSpPr>
          <p:spPr>
            <a:xfrm rot="10463221">
              <a:off x="5317335" y="1080327"/>
              <a:ext cx="4962889" cy="4964481"/>
            </a:xfrm>
            <a:prstGeom prst="blockArc">
              <a:avLst>
                <a:gd name="adj1" fmla="val 10627076"/>
                <a:gd name="adj2" fmla="val 16106829"/>
                <a:gd name="adj3" fmla="val 1311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028175" y="5302032"/>
            <a:ext cx="72000" cy="72000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70486" y="5365076"/>
            <a:ext cx="567849" cy="5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1760481" y="5877439"/>
            <a:ext cx="3708000" cy="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 flipH="1">
            <a:off x="1772057" y="5365076"/>
            <a:ext cx="3678467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45672" y="5292563"/>
            <a:ext cx="3396852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736600" y="5298708"/>
            <a:ext cx="216000" cy="21600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72058" y="5466435"/>
            <a:ext cx="366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책임감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3297" y="5292563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36600" y="5995787"/>
            <a:ext cx="3713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맡아서 해야 할 임무나 의무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일에 관련되어 그 결과에 대하여 지는 의무나 부담</a:t>
            </a:r>
          </a:p>
        </p:txBody>
      </p:sp>
      <p:sp>
        <p:nvSpPr>
          <p:cNvPr id="57" name="한쪽 모서리가 잘린 사각형 56"/>
          <p:cNvSpPr/>
          <p:nvPr/>
        </p:nvSpPr>
        <p:spPr>
          <a:xfrm flipV="1">
            <a:off x="2072959" y="1169763"/>
            <a:ext cx="3352558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072959" y="1260997"/>
            <a:ext cx="336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85218" y="1085675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072959" y="1749415"/>
            <a:ext cx="32695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생각이나 개념을 찾아내거나 기존에 있던 생각이나 개념들을 새롭게 조합해 내는 것과 연관된 정신적이고 사회적인 능력</a:t>
            </a:r>
          </a:p>
        </p:txBody>
      </p:sp>
      <p:grpSp>
        <p:nvGrpSpPr>
          <p:cNvPr id="87" name="그룹 86"/>
          <p:cNvGrpSpPr/>
          <p:nvPr/>
        </p:nvGrpSpPr>
        <p:grpSpPr>
          <a:xfrm rot="3175100">
            <a:off x="6143189" y="1273655"/>
            <a:ext cx="4606530" cy="4608000"/>
            <a:chOff x="6143189" y="1273655"/>
            <a:chExt cx="4606530" cy="4608000"/>
          </a:xfrm>
        </p:grpSpPr>
        <p:sp>
          <p:nvSpPr>
            <p:cNvPr id="29" name="막힌 원호 28"/>
            <p:cNvSpPr>
              <a:spLocks noChangeAspect="1"/>
            </p:cNvSpPr>
            <p:nvPr/>
          </p:nvSpPr>
          <p:spPr>
            <a:xfrm rot="20706223">
              <a:off x="6143189" y="1273655"/>
              <a:ext cx="4606530" cy="4608000"/>
            </a:xfrm>
            <a:prstGeom prst="blockArc">
              <a:avLst>
                <a:gd name="adj1" fmla="val 16325933"/>
                <a:gd name="adj2" fmla="val 16319114"/>
                <a:gd name="adj3" fmla="val 1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막힌 원호 81"/>
            <p:cNvSpPr>
              <a:spLocks noChangeAspect="1"/>
            </p:cNvSpPr>
            <p:nvPr/>
          </p:nvSpPr>
          <p:spPr>
            <a:xfrm rot="3498922">
              <a:off x="6303612" y="1419462"/>
              <a:ext cx="4320000" cy="4321394"/>
            </a:xfrm>
            <a:prstGeom prst="blockArc">
              <a:avLst>
                <a:gd name="adj1" fmla="val 11742482"/>
                <a:gd name="adj2" fmla="val 13851206"/>
                <a:gd name="adj3" fmla="val 739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막힌 원호 82"/>
            <p:cNvSpPr>
              <a:spLocks noChangeAspect="1"/>
            </p:cNvSpPr>
            <p:nvPr/>
          </p:nvSpPr>
          <p:spPr>
            <a:xfrm rot="13397297">
              <a:off x="6282371" y="1417655"/>
              <a:ext cx="4318611" cy="4320000"/>
            </a:xfrm>
            <a:prstGeom prst="blockArc">
              <a:avLst>
                <a:gd name="adj1" fmla="val 12512503"/>
                <a:gd name="adj2" fmla="val 14768004"/>
                <a:gd name="adj3" fmla="val 991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72959" y="1097250"/>
            <a:ext cx="3967265" cy="1040313"/>
            <a:chOff x="2072959" y="1097250"/>
            <a:chExt cx="3967265" cy="1040313"/>
          </a:xfrm>
        </p:grpSpPr>
        <p:sp>
          <p:nvSpPr>
            <p:cNvPr id="54" name="직사각형 53"/>
            <p:cNvSpPr/>
            <p:nvPr/>
          </p:nvSpPr>
          <p:spPr>
            <a:xfrm>
              <a:off x="5968224" y="2065563"/>
              <a:ext cx="72000" cy="72000"/>
            </a:xfrm>
            <a:prstGeom prst="rect">
              <a:avLst/>
            </a:prstGeom>
            <a:noFill/>
            <a:ln w="63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 flipV="1">
              <a:off x="5395708" y="1682126"/>
              <a:ext cx="572516" cy="383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2072959" y="1682125"/>
              <a:ext cx="334098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2190712" y="1097250"/>
              <a:ext cx="3250096" cy="2825"/>
            </a:xfrm>
            <a:prstGeom prst="line">
              <a:avLst/>
            </a:prstGeom>
            <a:ln>
              <a:solidFill>
                <a:srgbClr val="5B9BD5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각 삼각형 51"/>
            <p:cNvSpPr>
              <a:spLocks noChangeAspect="1"/>
            </p:cNvSpPr>
            <p:nvPr/>
          </p:nvSpPr>
          <p:spPr>
            <a:xfrm flipH="1">
              <a:off x="5299818" y="1493230"/>
              <a:ext cx="108000" cy="1080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연결선 88"/>
          <p:cNvCxnSpPr>
            <a:cxnSpLocks/>
          </p:cNvCxnSpPr>
          <p:nvPr/>
        </p:nvCxnSpPr>
        <p:spPr>
          <a:xfrm flipH="1" flipV="1">
            <a:off x="829209" y="3768486"/>
            <a:ext cx="3340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4170193" y="3316052"/>
            <a:ext cx="1309866" cy="45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>
            <a:spLocks noChangeAspect="1"/>
          </p:cNvSpPr>
          <p:nvPr/>
        </p:nvSpPr>
        <p:spPr>
          <a:xfrm>
            <a:off x="5257636" y="3080548"/>
            <a:ext cx="468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5450676" y="3283748"/>
            <a:ext cx="72000" cy="7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 flipH="1">
            <a:off x="851873" y="3859410"/>
            <a:ext cx="3243728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69498" y="3859410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36402" y="3376426"/>
            <a:ext cx="329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책임감과 </a:t>
            </a:r>
            <a:r>
              <a:rPr lang="ko-KR" altLang="en-US" sz="1600" b="1" i="1" dirty="0" err="1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창의력있는</a:t>
            </a:r>
            <a:r>
              <a:rPr lang="ko-KR" altLang="en-US" sz="16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i="1" dirty="0" err="1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인재상</a:t>
            </a:r>
            <a:r>
              <a:rPr lang="ko-KR" altLang="en-US" sz="16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64930" y="3067378"/>
            <a:ext cx="25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ko-KR" altLang="en-US" sz="2400" b="1" i="1" dirty="0" err="1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인재상</a:t>
            </a:r>
            <a:r>
              <a:rPr lang="ko-KR" altLang="en-US" sz="2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14196" y="3573844"/>
            <a:ext cx="208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해당 기업에서</a:t>
            </a:r>
            <a:endParaRPr lang="en-US" altLang="ko-KR" sz="1200" dirty="0">
              <a:ln w="3175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바라는 인재상에 얼마만큼</a:t>
            </a:r>
            <a:endParaRPr lang="en-US" altLang="ko-KR" sz="1200" dirty="0">
              <a:ln w="3175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적합한지 분석</a:t>
            </a:r>
          </a:p>
        </p:txBody>
      </p:sp>
    </p:spTree>
    <p:extLst>
      <p:ext uri="{BB962C8B-B14F-4D97-AF65-F5344CB8AC3E}">
        <p14:creationId xmlns:p14="http://schemas.microsoft.com/office/powerpoint/2010/main" val="29635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7226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91667E-6 7.40741E-7 L 0.16888 0.000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51" grpId="0"/>
      <p:bldP spid="50" grpId="0" animBg="1"/>
      <p:bldP spid="50" grpId="1" animBg="1"/>
      <p:bldP spid="53" grpId="0"/>
      <p:bldP spid="57" grpId="0" animBg="1"/>
      <p:bldP spid="60" grpId="0"/>
      <p:bldP spid="61" grpId="0" animBg="1"/>
      <p:bldP spid="61" grpId="1" animBg="1"/>
      <p:bldP spid="63" grpId="0"/>
      <p:bldP spid="92" grpId="0" animBg="1"/>
      <p:bldP spid="93" grpId="0" animBg="1"/>
      <p:bldP spid="95" grpId="0" animBg="1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26D562E6-D2D7-4CE5-9766-B4D5B7E04174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C6EC308-5A39-4D8E-9F7E-43A8D9885ED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7408F692-57E3-410A-8027-7888380FF5F0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7D7277FD-81D2-4F39-BEFB-CBB8C1AF6AEF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DD68A26-1BDC-4256-BA75-09897BBFA977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8B570B5-303F-4A0E-A12B-217D74BCA8A9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76EBBF2-8010-4B96-9F99-AA2B210E95D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0318B36-9B5C-400C-9AAB-61BCD98C2943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EE262E2-B780-41CB-98E5-CD842B2A129A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2A99ECA1-7A51-42EF-9F49-4949E269EF79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9F1E4958-BA7F-417D-869E-ACCD92BAFFA2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E9D5504-2F79-4A14-BFA4-B87C85DC8788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65F5319-02DB-4276-8463-C50D03626DB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10900D9-219E-416A-A444-ACF5E4DC13D9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2313889-DA9E-4FF5-97B2-3D06A6FA9365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6BF984BC-3F05-46D7-B2DF-CBA7550BB4C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69C47B9A-CDE4-422B-8C2B-F470C9DE8627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4857E69E-D653-43AB-AB31-94F8E367F252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CB69E0A-0417-491B-A1F6-527553226A11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7C436EC7-42EF-44BC-AA14-DA5299A24B3C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6D76CE7A-DA79-43E9-B27C-16C402025E9E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F0FA86AD-BFC2-4862-95E7-AF9380DAE660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81319F0-EE0C-4DD1-B236-BABACF077DAC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75CB1FF-A85C-47AB-95E0-2D6293904F53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F67F71F5-FFC2-4716-8235-4F46F3767CAA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C421E5C9-8AE7-4173-9670-FDC5A76ED921}"/>
              </a:ext>
            </a:extLst>
          </p:cNvPr>
          <p:cNvSpPr/>
          <p:nvPr/>
        </p:nvSpPr>
        <p:spPr>
          <a:xfrm>
            <a:off x="-66675" y="-66675"/>
            <a:ext cx="12325350" cy="699135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4C8760F6-2319-4DA6-ADA9-69039944433B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0934579F-150A-41BF-AB86-234086133B57}"/>
              </a:ext>
            </a:extLst>
          </p:cNvPr>
          <p:cNvSpPr/>
          <p:nvPr/>
        </p:nvSpPr>
        <p:spPr>
          <a:xfrm flipH="1">
            <a:off x="6096000" y="342900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8541E15E-FAAF-45BC-A818-992F1FB6A760}"/>
              </a:ext>
            </a:extLst>
          </p:cNvPr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CC4E36FA-045A-4FFB-8AB9-B4F96FB56D36}"/>
              </a:ext>
            </a:extLst>
          </p:cNvPr>
          <p:cNvSpPr/>
          <p:nvPr/>
        </p:nvSpPr>
        <p:spPr>
          <a:xfrm flipH="1" flipV="1">
            <a:off x="6096000" y="0"/>
            <a:ext cx="6096000" cy="34290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F77D81B-3397-4D31-991D-B08ABD312A4D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C45F373-6B23-4E06-A137-A3512DE8EC07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BAACCD7-24B2-44FA-8131-300125D5D61D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9A3EE95-1338-4B31-BFBD-E44B07CCE518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27D9A063-27C7-4248-B6B6-9E2B511688CC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4A854E2-B4A5-47D9-A062-D3C5D8C94CFE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26474C5D-7CB3-455E-9BF7-814FDDA4C83B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C0AF8465-3DD7-4C3E-86F8-4D9C46612522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E6E55B6-AE7F-4F3C-B961-BE993D9377F8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EF22006-8D86-4B00-BCCD-5C6EED4DA5D4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5D74AD0-C7DD-43A2-BD6B-0886A6F4C56E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6069DB2-CCD9-4AA6-8C1D-0205FC22CAB9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55437FC-205C-42A3-B17A-78A41D257ABE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2A9DF07-80B4-4AEC-BDFB-08AB2A52E5F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6C410CB5-C851-4272-9A69-00A8E93104FA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93F1DAB2-DDF6-4174-826A-044F72F5A80E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D26699A-2DF2-4387-B89B-1C7AE26B3AE7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B81732A3-0F52-4AD2-BEC8-247F8DD82A15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4604A1-22B7-4D51-9419-CDC33D9CC6D5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8214B8-BF5A-4013-BFA6-E78F7944BB8E}"/>
              </a:ext>
            </a:extLst>
          </p:cNvPr>
          <p:cNvSpPr txBox="1"/>
          <p:nvPr/>
        </p:nvSpPr>
        <p:spPr>
          <a:xfrm>
            <a:off x="4551346" y="2741633"/>
            <a:ext cx="3089308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BadaBoom BB" panose="020B0603050302020204" pitchFamily="34" charset="0"/>
              </a:rPr>
              <a:t>직무 역량</a:t>
            </a:r>
            <a:endParaRPr lang="en-US" altLang="ko-KR" sz="5400" b="1" dirty="0">
              <a:solidFill>
                <a:schemeClr val="bg1"/>
              </a:solidFill>
              <a:latin typeface="BadaBoom BB" panose="020B06030503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BadaBoom BB" panose="020B0603050302020204" pitchFamily="34" charset="0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76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3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9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3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9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17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17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18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18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19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192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19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200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20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20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457656" y="252547"/>
            <a:ext cx="1743929" cy="330925"/>
            <a:chOff x="3396693" y="252547"/>
            <a:chExt cx="1743929" cy="330925"/>
          </a:xfrm>
        </p:grpSpPr>
        <p:sp>
          <p:nvSpPr>
            <p:cNvPr id="34" name="한쪽 모서리가 잘린 사각형 33"/>
            <p:cNvSpPr/>
            <p:nvPr/>
          </p:nvSpPr>
          <p:spPr>
            <a:xfrm>
              <a:off x="3396693" y="252547"/>
              <a:ext cx="1743929" cy="330925"/>
            </a:xfrm>
            <a:prstGeom prst="snip1Rect">
              <a:avLst>
                <a:gd name="adj" fmla="val 50000"/>
              </a:avLst>
            </a:prstGeom>
            <a:solidFill>
              <a:srgbClr val="1D2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84535" y="295913"/>
              <a:ext cx="1499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직무 역량 분석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8197" y="252547"/>
            <a:ext cx="1914572" cy="330925"/>
            <a:chOff x="2061383" y="254914"/>
            <a:chExt cx="2080928" cy="330925"/>
          </a:xfrm>
          <a:solidFill>
            <a:srgbClr val="283A48"/>
          </a:solidFill>
        </p:grpSpPr>
        <p:sp>
          <p:nvSpPr>
            <p:cNvPr id="30" name="한쪽 모서리가 잘린 사각형 29"/>
            <p:cNvSpPr/>
            <p:nvPr/>
          </p:nvSpPr>
          <p:spPr>
            <a:xfrm>
              <a:off x="2061383" y="254914"/>
              <a:ext cx="2080928" cy="330925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26546" y="308838"/>
              <a:ext cx="1789066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 </a:t>
              </a:r>
              <a:r>
                <a:rPr lang="ko-KR" altLang="en-US" sz="1100" b="1" i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인재상</a:t>
              </a:r>
              <a:r>
                <a:rPr lang="ko-KR" altLang="en-US" sz="1100" b="1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분석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82878" y="590511"/>
            <a:ext cx="11747862" cy="6003758"/>
          </a:xfrm>
          <a:prstGeom prst="roundRect">
            <a:avLst>
              <a:gd name="adj" fmla="val 0"/>
            </a:avLst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2097" y="252549"/>
            <a:ext cx="36000" cy="330925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2140" y="252548"/>
            <a:ext cx="72000" cy="330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287900" y="252549"/>
            <a:ext cx="1678781" cy="330925"/>
          </a:xfrm>
          <a:prstGeom prst="snip1Rect">
            <a:avLst>
              <a:gd name="adj" fmla="val 50000"/>
            </a:avLst>
          </a:prstGeom>
          <a:solidFill>
            <a:srgbClr val="283A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63607" y="306473"/>
            <a:ext cx="178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역량 분석</a:t>
            </a: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 rot="763326">
            <a:off x="5945647" y="1100008"/>
            <a:ext cx="4977653" cy="4964481"/>
            <a:chOff x="5302571" y="1080327"/>
            <a:chExt cx="4977653" cy="4964481"/>
          </a:xfrm>
          <a:effectLst/>
        </p:grpSpPr>
        <p:sp>
          <p:nvSpPr>
            <p:cNvPr id="22" name="막힌 원호 21"/>
            <p:cNvSpPr>
              <a:spLocks noChangeAspect="1"/>
            </p:cNvSpPr>
            <p:nvPr/>
          </p:nvSpPr>
          <p:spPr>
            <a:xfrm rot="16034050">
              <a:off x="5303367" y="1080114"/>
              <a:ext cx="4962889" cy="4964481"/>
            </a:xfrm>
            <a:prstGeom prst="blockArc">
              <a:avLst>
                <a:gd name="adj1" fmla="val 16287562"/>
                <a:gd name="adj2" fmla="val 20706588"/>
                <a:gd name="adj3" fmla="val 1589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>
              <a:spLocks noChangeAspect="1"/>
            </p:cNvSpPr>
            <p:nvPr/>
          </p:nvSpPr>
          <p:spPr>
            <a:xfrm rot="10463221">
              <a:off x="5317335" y="1080327"/>
              <a:ext cx="4962889" cy="4964481"/>
            </a:xfrm>
            <a:prstGeom prst="blockArc">
              <a:avLst>
                <a:gd name="adj1" fmla="val 10627076"/>
                <a:gd name="adj2" fmla="val 16106829"/>
                <a:gd name="adj3" fmla="val 1311"/>
              </a:avLst>
            </a:prstGeom>
            <a:noFill/>
            <a:ln w="3175">
              <a:solidFill>
                <a:schemeClr val="bg1"/>
              </a:solidFill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028175" y="5302032"/>
            <a:ext cx="72000" cy="72000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70486" y="5365076"/>
            <a:ext cx="567849" cy="5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1760481" y="5877439"/>
            <a:ext cx="3708000" cy="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 flipH="1">
            <a:off x="1772057" y="5365076"/>
            <a:ext cx="3678467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45672" y="5292563"/>
            <a:ext cx="3396852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736600" y="5298708"/>
            <a:ext cx="216000" cy="21600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72057" y="5410555"/>
            <a:ext cx="366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정보기술지식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3297" y="5292563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36600" y="5995787"/>
            <a:ext cx="3713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PC,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등 정보기술 전반에 대한 실무지식을 갖추고 회사의 생산성을 극대화 시키고 경쟁 우위를 확보하도록 기존 및 신기술을 응용하는 역량</a:t>
            </a:r>
          </a:p>
        </p:txBody>
      </p:sp>
      <p:sp>
        <p:nvSpPr>
          <p:cNvPr id="57" name="한쪽 모서리가 잘린 사각형 56"/>
          <p:cNvSpPr/>
          <p:nvPr/>
        </p:nvSpPr>
        <p:spPr>
          <a:xfrm flipV="1">
            <a:off x="2072959" y="1169763"/>
            <a:ext cx="3352558" cy="453600"/>
          </a:xfrm>
          <a:prstGeom prst="snip1Rect">
            <a:avLst>
              <a:gd name="adj" fmla="val 50000"/>
            </a:avLst>
          </a:prstGeom>
          <a:solidFill>
            <a:srgbClr val="5B9BD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072959" y="1243248"/>
            <a:ext cx="337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정보기술 서비스 운영</a:t>
            </a:r>
            <a:endParaRPr lang="ko-KR" altLang="en-US" sz="1400" b="1" i="1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85218" y="1085675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052675" y="1749415"/>
            <a:ext cx="3355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고객가치 창출을 위한 정보기술의 서비스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및 업무환경을 관리하는 능력</a:t>
            </a:r>
          </a:p>
        </p:txBody>
      </p:sp>
      <p:grpSp>
        <p:nvGrpSpPr>
          <p:cNvPr id="87" name="그룹 86"/>
          <p:cNvGrpSpPr/>
          <p:nvPr/>
        </p:nvGrpSpPr>
        <p:grpSpPr>
          <a:xfrm rot="3175100">
            <a:off x="6143189" y="1273655"/>
            <a:ext cx="4606530" cy="4608000"/>
            <a:chOff x="6143189" y="1273655"/>
            <a:chExt cx="4606530" cy="4608000"/>
          </a:xfrm>
        </p:grpSpPr>
        <p:sp>
          <p:nvSpPr>
            <p:cNvPr id="29" name="막힌 원호 28"/>
            <p:cNvSpPr>
              <a:spLocks noChangeAspect="1"/>
            </p:cNvSpPr>
            <p:nvPr/>
          </p:nvSpPr>
          <p:spPr>
            <a:xfrm rot="20706223">
              <a:off x="6143189" y="1273655"/>
              <a:ext cx="4606530" cy="4608000"/>
            </a:xfrm>
            <a:prstGeom prst="blockArc">
              <a:avLst>
                <a:gd name="adj1" fmla="val 16325933"/>
                <a:gd name="adj2" fmla="val 16319114"/>
                <a:gd name="adj3" fmla="val 1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막힌 원호 81"/>
            <p:cNvSpPr>
              <a:spLocks noChangeAspect="1"/>
            </p:cNvSpPr>
            <p:nvPr/>
          </p:nvSpPr>
          <p:spPr>
            <a:xfrm rot="3498922">
              <a:off x="6303612" y="1419462"/>
              <a:ext cx="4320000" cy="4321394"/>
            </a:xfrm>
            <a:prstGeom prst="blockArc">
              <a:avLst>
                <a:gd name="adj1" fmla="val 11742482"/>
                <a:gd name="adj2" fmla="val 13851206"/>
                <a:gd name="adj3" fmla="val 739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막힌 원호 82"/>
            <p:cNvSpPr>
              <a:spLocks noChangeAspect="1"/>
            </p:cNvSpPr>
            <p:nvPr/>
          </p:nvSpPr>
          <p:spPr>
            <a:xfrm rot="13397297">
              <a:off x="6282371" y="1417655"/>
              <a:ext cx="4318611" cy="4320000"/>
            </a:xfrm>
            <a:prstGeom prst="blockArc">
              <a:avLst>
                <a:gd name="adj1" fmla="val 12512503"/>
                <a:gd name="adj2" fmla="val 14768004"/>
                <a:gd name="adj3" fmla="val 991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>
              <a:glow rad="38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72959" y="1097250"/>
            <a:ext cx="3967265" cy="1040313"/>
            <a:chOff x="2072959" y="1097250"/>
            <a:chExt cx="3967265" cy="1040313"/>
          </a:xfrm>
        </p:grpSpPr>
        <p:sp>
          <p:nvSpPr>
            <p:cNvPr id="54" name="직사각형 53"/>
            <p:cNvSpPr/>
            <p:nvPr/>
          </p:nvSpPr>
          <p:spPr>
            <a:xfrm>
              <a:off x="5968224" y="2065563"/>
              <a:ext cx="72000" cy="72000"/>
            </a:xfrm>
            <a:prstGeom prst="rect">
              <a:avLst/>
            </a:prstGeom>
            <a:noFill/>
            <a:ln w="63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 flipV="1">
              <a:off x="5395708" y="1682126"/>
              <a:ext cx="572516" cy="383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2072959" y="1682125"/>
              <a:ext cx="334098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2190712" y="1097250"/>
              <a:ext cx="3250096" cy="2825"/>
            </a:xfrm>
            <a:prstGeom prst="line">
              <a:avLst/>
            </a:prstGeom>
            <a:ln>
              <a:solidFill>
                <a:srgbClr val="5B9BD5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각 삼각형 51"/>
            <p:cNvSpPr>
              <a:spLocks noChangeAspect="1"/>
            </p:cNvSpPr>
            <p:nvPr/>
          </p:nvSpPr>
          <p:spPr>
            <a:xfrm flipH="1">
              <a:off x="5299818" y="1493230"/>
              <a:ext cx="108000" cy="1080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연결선 88"/>
          <p:cNvCxnSpPr>
            <a:cxnSpLocks/>
          </p:cNvCxnSpPr>
          <p:nvPr/>
        </p:nvCxnSpPr>
        <p:spPr>
          <a:xfrm flipH="1" flipV="1">
            <a:off x="829209" y="3768486"/>
            <a:ext cx="3340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4170193" y="3316052"/>
            <a:ext cx="1309866" cy="45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>
            <a:spLocks noChangeAspect="1"/>
          </p:cNvSpPr>
          <p:nvPr/>
        </p:nvSpPr>
        <p:spPr>
          <a:xfrm>
            <a:off x="5257636" y="3080548"/>
            <a:ext cx="468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5450676" y="3283748"/>
            <a:ext cx="72000" cy="7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 flipH="1">
            <a:off x="851873" y="3859410"/>
            <a:ext cx="3243728" cy="0"/>
          </a:xfrm>
          <a:prstGeom prst="line">
            <a:avLst/>
          </a:prstGeom>
          <a:ln>
            <a:solidFill>
              <a:srgbClr val="5B9BD5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69498" y="3859410"/>
            <a:ext cx="520861" cy="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36402" y="3376426"/>
            <a:ext cx="329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정보기술 능력이 뛰어남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65738" y="3026234"/>
            <a:ext cx="237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직무 역량 분석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82221" y="3582411"/>
            <a:ext cx="208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자소서가 어떤 </a:t>
            </a:r>
            <a:endParaRPr lang="en-US" altLang="ko-KR" sz="1200" dirty="0">
              <a:ln w="3175">
                <a:noFill/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n w="3175"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직무 분야에 적합한지 분석</a:t>
            </a:r>
          </a:p>
        </p:txBody>
      </p:sp>
    </p:spTree>
    <p:extLst>
      <p:ext uri="{BB962C8B-B14F-4D97-AF65-F5344CB8AC3E}">
        <p14:creationId xmlns:p14="http://schemas.microsoft.com/office/powerpoint/2010/main" val="2925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7226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91667E-6 7.40741E-7 L 0.16888 0.000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51" grpId="0"/>
      <p:bldP spid="50" grpId="0" animBg="1"/>
      <p:bldP spid="50" grpId="1" animBg="1"/>
      <p:bldP spid="53" grpId="0"/>
      <p:bldP spid="57" grpId="0" animBg="1"/>
      <p:bldP spid="60" grpId="0"/>
      <p:bldP spid="61" grpId="0" animBg="1"/>
      <p:bldP spid="61" grpId="1" animBg="1"/>
      <p:bldP spid="63" grpId="0"/>
      <p:bldP spid="92" grpId="0" animBg="1"/>
      <p:bldP spid="93" grpId="0" animBg="1"/>
      <p:bldP spid="95" grpId="0" animBg="1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8653-15A7-4CBA-BB18-8A8BE1B6B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DBA32-7EFD-4756-A3CB-74ABF69E2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9724C-64B0-45AE-9361-C14A302DB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88281C-AFAF-4972-A257-EBF335EA8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CDA31F-F3B1-4DB9-8AD7-8B373C4CC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9DF35-22A8-4D74-A167-22D9215DC8F2}"/>
              </a:ext>
            </a:extLst>
          </p:cNvPr>
          <p:cNvSpPr/>
          <p:nvPr/>
        </p:nvSpPr>
        <p:spPr>
          <a:xfrm>
            <a:off x="-484392" y="-3151392"/>
            <a:ext cx="13160784" cy="13160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E8DBC-30F4-4347-BE8A-83C8BA84146A}"/>
              </a:ext>
            </a:extLst>
          </p:cNvPr>
          <p:cNvSpPr txBox="1"/>
          <p:nvPr/>
        </p:nvSpPr>
        <p:spPr>
          <a:xfrm>
            <a:off x="-205406" y="730196"/>
            <a:ext cx="4323621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Core Technology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6B0BE-71AA-46ED-9DFD-9B211D2D1747}"/>
              </a:ext>
            </a:extLst>
          </p:cNvPr>
          <p:cNvSpPr txBox="1"/>
          <p:nvPr/>
        </p:nvSpPr>
        <p:spPr>
          <a:xfrm>
            <a:off x="398927" y="2508091"/>
            <a:ext cx="3114955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BadaBoom BB" panose="020B0603050302020204" pitchFamily="34" charset="0"/>
              </a:rPr>
              <a:t>자연어 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65CDE-95F1-4B9F-8CAA-5CB6740F65F9}"/>
              </a:ext>
            </a:extLst>
          </p:cNvPr>
          <p:cNvSpPr txBox="1"/>
          <p:nvPr/>
        </p:nvSpPr>
        <p:spPr>
          <a:xfrm>
            <a:off x="398927" y="3350253"/>
            <a:ext cx="3114955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4400" b="1" dirty="0" err="1">
                <a:solidFill>
                  <a:schemeClr val="bg1"/>
                </a:solidFill>
                <a:latin typeface="BadaBoom BB" panose="020B0603050302020204" pitchFamily="34" charset="0"/>
              </a:rPr>
              <a:t>표절률</a:t>
            </a:r>
            <a:r>
              <a:rPr lang="ko-KR" altLang="en-US" sz="4400" b="1" dirty="0">
                <a:solidFill>
                  <a:schemeClr val="bg1"/>
                </a:solidFill>
                <a:latin typeface="BadaBoom BB" panose="020B0603050302020204" pitchFamily="34" charset="0"/>
              </a:rPr>
              <a:t> 검사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C2333-B874-408A-9284-5203042A5185}"/>
              </a:ext>
            </a:extLst>
          </p:cNvPr>
          <p:cNvSpPr txBox="1"/>
          <p:nvPr/>
        </p:nvSpPr>
        <p:spPr>
          <a:xfrm>
            <a:off x="398927" y="4192415"/>
            <a:ext cx="3114955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BadaBoom BB" panose="020B0603050302020204" pitchFamily="34" charset="0"/>
              </a:rPr>
              <a:t>적합률 검사</a:t>
            </a:r>
          </a:p>
        </p:txBody>
      </p:sp>
    </p:spTree>
    <p:extLst>
      <p:ext uri="{BB962C8B-B14F-4D97-AF65-F5344CB8AC3E}">
        <p14:creationId xmlns:p14="http://schemas.microsoft.com/office/powerpoint/2010/main" val="16837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33958 -3.7037E-6 " pathEditMode="relative" rAng="0" ptsTypes="AA">
                                      <p:cBhvr>
                                        <p:cTn id="27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2.96296E-6 L 0.33958 -2.96296E-6 " pathEditMode="relative" rAng="0" ptsTypes="AA">
                                      <p:cBhvr>
                                        <p:cTn id="3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1.85185E-6 L 0.33958 1.85185E-6 " pathEditMode="relative" rAng="0" ptsTypes="AA">
                                      <p:cBhvr>
                                        <p:cTn id="37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81481E-6 L 0.33958 -4.81481E-6 " pathEditMode="relative" rAng="0" ptsTypes="AA">
                                      <p:cBhvr>
                                        <p:cTn id="42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5" grpId="0" animBg="1"/>
      <p:bldP spid="5" grpId="1" animBg="1"/>
      <p:bldP spid="5" grpId="2" animBg="1"/>
      <p:bldP spid="9" grpId="0"/>
      <p:bldP spid="9" grpId="1"/>
      <p:bldP spid="9" grpId="2"/>
      <p:bldP spid="10" grpId="0"/>
      <p:bldP spid="10" grpId="1"/>
      <p:bldP spid="10" grpId="2"/>
      <p:bldP spid="15" grpId="0"/>
      <p:bldP spid="15" grpId="1"/>
      <p:bldP spid="15" grpId="2"/>
      <p:bldP spid="16" grpId="0"/>
      <p:bldP spid="16" grpId="1"/>
      <p:bldP spid="1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53F6FD-6DAA-4C18-8D46-0D092D8325F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0F61B625-5854-459D-ACD4-5D6AF1668F0C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D8760C2-F009-46B9-B81C-2DCBECD7CE53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112EBD2-D330-4476-A579-F0DE74387051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F53EB9E-3C2B-4CF6-BE87-2BEDAE91571B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D8114CEF-87C3-4FFE-91C1-7899482DABB3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525FAB4-E7D7-4FCC-9537-E4439D6A12CB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9875EFE0-DA16-4B4A-8688-C222EC2928C2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84E058F-00DC-4DB1-8004-233F434F7948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5608909-67D7-4892-BA0A-A104AC8AA64E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D2FC3EF6-EAD5-4DD9-8BC7-69CCBF41B4B5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AD0407B-4AE7-4DE4-B536-29ED50384C29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7C9ECE76-298E-4FF7-825B-20382AA2C9A1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D245FF42-471A-47FF-B03F-3D6297FF58C3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77575E69-9764-4FEE-BD2C-74AD9A19D37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8A751B0A-3A68-4DEC-89BB-9FD79A955854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F9391D6-202B-4DBD-B020-9211730F8135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501CC78B-00D0-436F-96D4-131E60BEE7BC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5C109E4-CC33-47D0-A1BD-19007296BE2B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AA95804F-21A2-483E-B3D2-9BD25D1C4C8C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6543A-041D-4D17-ACCE-D0EDF0554F3A}"/>
              </a:ext>
            </a:extLst>
          </p:cNvPr>
          <p:cNvSpPr txBox="1"/>
          <p:nvPr/>
        </p:nvSpPr>
        <p:spPr>
          <a:xfrm>
            <a:off x="3934190" y="2578046"/>
            <a:ext cx="4323621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Core technology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85E92-0897-4138-974B-CB6450E500A3}"/>
              </a:ext>
            </a:extLst>
          </p:cNvPr>
          <p:cNvSpPr txBox="1"/>
          <p:nvPr/>
        </p:nvSpPr>
        <p:spPr>
          <a:xfrm>
            <a:off x="4138573" y="3022275"/>
            <a:ext cx="3914854" cy="62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pc="300" dirty="0">
                <a:solidFill>
                  <a:schemeClr val="bg1"/>
                </a:solidFill>
                <a:latin typeface="BadaBoom BB" panose="020B0603050302020204" pitchFamily="34" charset="0"/>
              </a:rPr>
              <a:t>Natural language processing</a:t>
            </a:r>
            <a:endParaRPr lang="ko-KR" altLang="en-US" sz="2000" spc="3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6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7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7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8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85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9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93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9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99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4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291952" y="484280"/>
            <a:ext cx="2108269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BadaBoom BB" panose="020B0603050302020204" pitchFamily="34" charset="0"/>
              </a:rPr>
              <a:t>자연어</a:t>
            </a:r>
            <a:endParaRPr lang="en-US" altLang="ko-KR" sz="5000" b="1" dirty="0">
              <a:solidFill>
                <a:schemeClr val="bg1"/>
              </a:solidFill>
              <a:latin typeface="BadaBoom BB" panose="020B06030503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BadaBoom BB" panose="020B0603050302020204" pitchFamily="34" charset="0"/>
              </a:rPr>
              <a:t>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8829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0ED3-21FB-49ED-8A80-2DBF35432D1E}"/>
              </a:ext>
            </a:extLst>
          </p:cNvPr>
          <p:cNvSpPr txBox="1"/>
          <p:nvPr/>
        </p:nvSpPr>
        <p:spPr>
          <a:xfrm>
            <a:off x="2860176" y="5158590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인공지능에 있어서 가장 중요한 연구 분야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F1345-D74C-4805-A4AB-4CEAE2E4F943}"/>
              </a:ext>
            </a:extLst>
          </p:cNvPr>
          <p:cNvSpPr txBox="1"/>
          <p:nvPr/>
        </p:nvSpPr>
        <p:spPr>
          <a:xfrm>
            <a:off x="2860176" y="3761160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기계에게 인간의 언어를 이해시킨다는 점에서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445FB-E8FE-4972-B215-017947B78241}"/>
              </a:ext>
            </a:extLst>
          </p:cNvPr>
          <p:cNvSpPr txBox="1"/>
          <p:nvPr/>
        </p:nvSpPr>
        <p:spPr>
          <a:xfrm>
            <a:off x="2860176" y="2363730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컴퓨터가 처리할 수 있도록 하는 일을 뜻하며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19CB-1330-4F06-ACF9-8F587111576B}"/>
              </a:ext>
            </a:extLst>
          </p:cNvPr>
          <p:cNvSpPr txBox="1"/>
          <p:nvPr/>
        </p:nvSpPr>
        <p:spPr>
          <a:xfrm>
            <a:off x="2860176" y="966300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인간이 사용하는 언어의 의미를 분석하여</a:t>
            </a:r>
          </a:p>
        </p:txBody>
      </p:sp>
    </p:spTree>
    <p:extLst>
      <p:ext uri="{BB962C8B-B14F-4D97-AF65-F5344CB8AC3E}">
        <p14:creationId xmlns:p14="http://schemas.microsoft.com/office/powerpoint/2010/main" val="156420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14:flythroug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56854" y="3090075"/>
            <a:ext cx="374762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56854" y="2597367"/>
            <a:ext cx="367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spc="300" dirty="0">
                <a:ln>
                  <a:solidFill>
                    <a:srgbClr val="5B9BD5"/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ENTER </a:t>
            </a:r>
            <a:r>
              <a:rPr lang="en-US" altLang="ko-KR" sz="2000" b="1" i="1" spc="300" dirty="0">
                <a:ln>
                  <a:solidFill>
                    <a:srgbClr val="5B9BD5"/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PASSWORD</a:t>
            </a:r>
            <a:endParaRPr lang="ko-KR" altLang="en-US" sz="2000" b="1" i="1" spc="300" dirty="0">
              <a:ln>
                <a:solidFill>
                  <a:srgbClr val="5B9BD5"/>
                </a:solidFill>
              </a:ln>
              <a:solidFill>
                <a:schemeClr val="bg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227641" y="3180735"/>
            <a:ext cx="0" cy="216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1480" y="3110395"/>
            <a:ext cx="113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600" dirty="0">
                <a:solidFill>
                  <a:srgbClr val="5B9BD5"/>
                </a:solidFill>
              </a:rPr>
              <a:t>****</a:t>
            </a:r>
            <a:endParaRPr lang="ko-KR" altLang="en-US" sz="2400" b="1" spc="6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1"/>
                            </p:stCondLst>
                            <p:childTnLst>
                              <p:par>
                                <p:cTn id="12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53F6FD-6DAA-4C18-8D46-0D092D8325F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0F61B625-5854-459D-ACD4-5D6AF1668F0C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D8760C2-F009-46B9-B81C-2DCBECD7CE53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112EBD2-D330-4476-A579-F0DE74387051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F53EB9E-3C2B-4CF6-BE87-2BEDAE91571B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D8114CEF-87C3-4FFE-91C1-7899482DABB3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525FAB4-E7D7-4FCC-9537-E4439D6A12CB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9875EFE0-DA16-4B4A-8688-C222EC2928C2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84E058F-00DC-4DB1-8004-233F434F7948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5608909-67D7-4892-BA0A-A104AC8AA64E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D2FC3EF6-EAD5-4DD9-8BC7-69CCBF41B4B5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AD0407B-4AE7-4DE4-B536-29ED50384C29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7C9ECE76-298E-4FF7-825B-20382AA2C9A1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D245FF42-471A-47FF-B03F-3D6297FF58C3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77575E69-9764-4FEE-BD2C-74AD9A19D37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8A751B0A-3A68-4DEC-89BB-9FD79A955854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F9391D6-202B-4DBD-B020-9211730F8135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501CC78B-00D0-436F-96D4-131E60BEE7BC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5C109E4-CC33-47D0-A1BD-19007296BE2B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AA95804F-21A2-483E-B3D2-9BD25D1C4C8C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6543A-041D-4D17-ACCE-D0EDF0554F3A}"/>
              </a:ext>
            </a:extLst>
          </p:cNvPr>
          <p:cNvSpPr txBox="1"/>
          <p:nvPr/>
        </p:nvSpPr>
        <p:spPr>
          <a:xfrm>
            <a:off x="3934190" y="2578046"/>
            <a:ext cx="4323621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Core technology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85E92-0897-4138-974B-CB6450E500A3}"/>
              </a:ext>
            </a:extLst>
          </p:cNvPr>
          <p:cNvSpPr txBox="1"/>
          <p:nvPr/>
        </p:nvSpPr>
        <p:spPr>
          <a:xfrm>
            <a:off x="4917636" y="3022275"/>
            <a:ext cx="2356735" cy="62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pc="300" dirty="0">
                <a:solidFill>
                  <a:schemeClr val="bg1"/>
                </a:solidFill>
                <a:latin typeface="BadaBoom BB" panose="020B0603050302020204" pitchFamily="34" charset="0"/>
              </a:rPr>
              <a:t>Plagiarism check</a:t>
            </a:r>
            <a:endParaRPr lang="ko-KR" altLang="en-US" sz="2000" spc="3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6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7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7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8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85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9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93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9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99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4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291952" y="484280"/>
            <a:ext cx="2108269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000" b="1" dirty="0" err="1">
                <a:solidFill>
                  <a:schemeClr val="bg1"/>
                </a:solidFill>
                <a:latin typeface="BadaBoom BB" panose="020B0603050302020204" pitchFamily="34" charset="0"/>
              </a:rPr>
              <a:t>표절률</a:t>
            </a:r>
            <a:endParaRPr lang="en-US" altLang="ko-KR" sz="5000" b="1" dirty="0">
              <a:solidFill>
                <a:schemeClr val="bg1"/>
              </a:solidFill>
              <a:latin typeface="BadaBoom BB" panose="020B06030503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BadaBoom BB" panose="020B0603050302020204" pitchFamily="34" charset="0"/>
              </a:rPr>
              <a:t>검사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6797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F1345-D74C-4805-A4AB-4CEAE2E4F943}"/>
              </a:ext>
            </a:extLst>
          </p:cNvPr>
          <p:cNvSpPr txBox="1"/>
          <p:nvPr/>
        </p:nvSpPr>
        <p:spPr>
          <a:xfrm>
            <a:off x="2756521" y="4694980"/>
            <a:ext cx="886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코사인 유사도를 통해 </a:t>
            </a:r>
            <a:r>
              <a:rPr lang="ko-KR" altLang="en-US" sz="20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문서간의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ko-KR" altLang="en-US" sz="20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표절률을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판단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445FB-E8FE-4972-B215-017947B78241}"/>
              </a:ext>
            </a:extLst>
          </p:cNvPr>
          <p:cNvSpPr txBox="1"/>
          <p:nvPr/>
        </p:nvSpPr>
        <p:spPr>
          <a:xfrm>
            <a:off x="2755733" y="2561131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자기소개서를 </a:t>
            </a:r>
            <a:r>
              <a:rPr lang="en-US" altLang="ko-KR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TF-IDF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를</a:t>
            </a:r>
            <a:r>
              <a:rPr lang="en-US" altLang="ko-KR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통해 </a:t>
            </a:r>
            <a:r>
              <a:rPr lang="ko-KR" altLang="en-US" sz="20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벡터화한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후</a:t>
            </a:r>
            <a:endParaRPr lang="en-US" altLang="ko-KR" sz="20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19CB-1330-4F06-ACF9-8F587111576B}"/>
              </a:ext>
            </a:extLst>
          </p:cNvPr>
          <p:cNvSpPr txBox="1"/>
          <p:nvPr/>
        </p:nvSpPr>
        <p:spPr>
          <a:xfrm>
            <a:off x="2755733" y="1494206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Sklearn</a:t>
            </a:r>
            <a:r>
              <a:rPr lang="en-US" altLang="ko-KR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- </a:t>
            </a:r>
            <a:r>
              <a:rPr lang="en-US" altLang="ko-KR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TfidfVectorizer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38023-2594-4F9C-9980-0489345E25B5}"/>
              </a:ext>
            </a:extLst>
          </p:cNvPr>
          <p:cNvSpPr txBox="1"/>
          <p:nvPr/>
        </p:nvSpPr>
        <p:spPr>
          <a:xfrm>
            <a:off x="2756521" y="3628056"/>
            <a:ext cx="886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밀집벡터로 변환하여 특징 </a:t>
            </a:r>
            <a:r>
              <a:rPr lang="en-US" altLang="ko-KR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Vector 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추출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39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14:flythroug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53F6FD-6DAA-4C18-8D46-0D092D8325F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0F61B625-5854-459D-ACD4-5D6AF1668F0C}"/>
              </a:ext>
            </a:extLst>
          </p:cNvPr>
          <p:cNvSpPr/>
          <p:nvPr/>
        </p:nvSpPr>
        <p:spPr>
          <a:xfrm rot="7391771" flipH="1">
            <a:off x="3654849" y="28074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D8760C2-F009-46B9-B81C-2DCBECD7CE53}"/>
              </a:ext>
            </a:extLst>
          </p:cNvPr>
          <p:cNvSpPr/>
          <p:nvPr/>
        </p:nvSpPr>
        <p:spPr>
          <a:xfrm rot="6471683" flipH="1">
            <a:off x="3070561" y="80018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112EBD2-D330-4476-A579-F0DE74387051}"/>
              </a:ext>
            </a:extLst>
          </p:cNvPr>
          <p:cNvSpPr/>
          <p:nvPr/>
        </p:nvSpPr>
        <p:spPr>
          <a:xfrm rot="5647314" flipH="1">
            <a:off x="3121560" y="1536028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F53EB9E-3C2B-4CF6-BE87-2BEDAE91571B}"/>
              </a:ext>
            </a:extLst>
          </p:cNvPr>
          <p:cNvSpPr/>
          <p:nvPr/>
        </p:nvSpPr>
        <p:spPr>
          <a:xfrm rot="6085457" flipH="1">
            <a:off x="3256464" y="1611905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D8114CEF-87C3-4FFE-91C1-7899482DABB3}"/>
              </a:ext>
            </a:extLst>
          </p:cNvPr>
          <p:cNvSpPr/>
          <p:nvPr/>
        </p:nvSpPr>
        <p:spPr>
          <a:xfrm rot="4824603">
            <a:off x="3529614" y="216179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525FAB4-E7D7-4FCC-9537-E4439D6A12CB}"/>
              </a:ext>
            </a:extLst>
          </p:cNvPr>
          <p:cNvSpPr/>
          <p:nvPr/>
        </p:nvSpPr>
        <p:spPr>
          <a:xfrm rot="3891880" flipH="1">
            <a:off x="4013075" y="2871882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9875EFE0-DA16-4B4A-8688-C222EC2928C2}"/>
              </a:ext>
            </a:extLst>
          </p:cNvPr>
          <p:cNvSpPr/>
          <p:nvPr/>
        </p:nvSpPr>
        <p:spPr>
          <a:xfrm rot="14208229">
            <a:off x="8677651" y="206710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84E058F-00DC-4DB1-8004-233F434F7948}"/>
              </a:ext>
            </a:extLst>
          </p:cNvPr>
          <p:cNvSpPr/>
          <p:nvPr/>
        </p:nvSpPr>
        <p:spPr>
          <a:xfrm rot="15128317">
            <a:off x="9151370" y="733591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5608909-67D7-4892-BA0A-A104AC8AA64E}"/>
              </a:ext>
            </a:extLst>
          </p:cNvPr>
          <p:cNvSpPr/>
          <p:nvPr/>
        </p:nvSpPr>
        <p:spPr>
          <a:xfrm rot="15952686">
            <a:off x="9020241" y="1386949"/>
            <a:ext cx="86849" cy="26833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D2FC3EF6-EAD5-4DD9-8BC7-69CCBF41B4B5}"/>
              </a:ext>
            </a:extLst>
          </p:cNvPr>
          <p:cNvSpPr/>
          <p:nvPr/>
        </p:nvSpPr>
        <p:spPr>
          <a:xfrm rot="15514543">
            <a:off x="9566643" y="1310494"/>
            <a:ext cx="45719" cy="1939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AD0407B-4AE7-4DE4-B536-29ED50384C29}"/>
              </a:ext>
            </a:extLst>
          </p:cNvPr>
          <p:cNvSpPr/>
          <p:nvPr/>
        </p:nvSpPr>
        <p:spPr>
          <a:xfrm rot="16775397" flipH="1">
            <a:off x="8986198" y="2099411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7C9ECE76-298E-4FF7-825B-20382AA2C9A1}"/>
              </a:ext>
            </a:extLst>
          </p:cNvPr>
          <p:cNvSpPr/>
          <p:nvPr/>
        </p:nvSpPr>
        <p:spPr>
          <a:xfrm rot="17708120">
            <a:off x="8429504" y="2795144"/>
            <a:ext cx="58910" cy="1820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D245FF42-471A-47FF-B03F-3D6297FF58C3}"/>
              </a:ext>
            </a:extLst>
          </p:cNvPr>
          <p:cNvSpPr/>
          <p:nvPr/>
        </p:nvSpPr>
        <p:spPr>
          <a:xfrm rot="2373709">
            <a:off x="4213151" y="3231364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77575E69-9764-4FEE-BD2C-74AD9A19D372}"/>
              </a:ext>
            </a:extLst>
          </p:cNvPr>
          <p:cNvSpPr/>
          <p:nvPr/>
        </p:nvSpPr>
        <p:spPr>
          <a:xfrm rot="1485394">
            <a:off x="4826834" y="3686056"/>
            <a:ext cx="45719" cy="18018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8A751B0A-3A68-4DEC-89BB-9FD79A955854}"/>
              </a:ext>
            </a:extLst>
          </p:cNvPr>
          <p:cNvSpPr/>
          <p:nvPr/>
        </p:nvSpPr>
        <p:spPr>
          <a:xfrm rot="19231937">
            <a:off x="7934389" y="3196109"/>
            <a:ext cx="82239" cy="25409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F9391D6-202B-4DBD-B020-9211730F8135}"/>
              </a:ext>
            </a:extLst>
          </p:cNvPr>
          <p:cNvSpPr/>
          <p:nvPr/>
        </p:nvSpPr>
        <p:spPr>
          <a:xfrm rot="19862750">
            <a:off x="7415376" y="3437514"/>
            <a:ext cx="47031" cy="24212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501CC78B-00D0-436F-96D4-131E60BEE7BC}"/>
              </a:ext>
            </a:extLst>
          </p:cNvPr>
          <p:cNvSpPr/>
          <p:nvPr/>
        </p:nvSpPr>
        <p:spPr>
          <a:xfrm rot="447660">
            <a:off x="5441280" y="3261797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5C109E4-CC33-47D0-A1BD-19007296BE2B}"/>
              </a:ext>
            </a:extLst>
          </p:cNvPr>
          <p:cNvSpPr/>
          <p:nvPr/>
        </p:nvSpPr>
        <p:spPr>
          <a:xfrm rot="21219474">
            <a:off x="6574603" y="3311352"/>
            <a:ext cx="73653" cy="21258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AA95804F-21A2-483E-B3D2-9BD25D1C4C8C}"/>
              </a:ext>
            </a:extLst>
          </p:cNvPr>
          <p:cNvSpPr/>
          <p:nvPr/>
        </p:nvSpPr>
        <p:spPr>
          <a:xfrm>
            <a:off x="6019441" y="4195185"/>
            <a:ext cx="87538" cy="1695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6543A-041D-4D17-ACCE-D0EDF0554F3A}"/>
              </a:ext>
            </a:extLst>
          </p:cNvPr>
          <p:cNvSpPr txBox="1"/>
          <p:nvPr/>
        </p:nvSpPr>
        <p:spPr>
          <a:xfrm>
            <a:off x="3934190" y="2578046"/>
            <a:ext cx="4323621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Core technology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85E92-0897-4138-974B-CB6450E500A3}"/>
              </a:ext>
            </a:extLst>
          </p:cNvPr>
          <p:cNvSpPr txBox="1"/>
          <p:nvPr/>
        </p:nvSpPr>
        <p:spPr>
          <a:xfrm>
            <a:off x="5111601" y="3022275"/>
            <a:ext cx="1968809" cy="62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pc="300" dirty="0">
                <a:solidFill>
                  <a:schemeClr val="bg1"/>
                </a:solidFill>
                <a:latin typeface="BadaBoom BB" panose="020B0603050302020204" pitchFamily="34" charset="0"/>
              </a:rPr>
              <a:t>Fit rate check</a:t>
            </a:r>
            <a:endParaRPr lang="ko-KR" altLang="en-US" sz="2000" spc="3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20092 -0.23078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155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38294 -0.2104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0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39493 -0.06227 " pathEditMode="relative" rAng="0" ptsTypes="AA">
                                      <p:cBhvr>
                                        <p:cTn id="6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312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33659 -0.1164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58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41576 0.1321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659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474 0.34907 " pathEditMode="relative" rAng="0" ptsTypes="AA">
                                      <p:cBhvr>
                                        <p:cTn id="7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74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5131 -0.278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-1391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5833 -0.2185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092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5977 -0.04584 " pathEditMode="relative" rAng="0" ptsTypes="AA">
                                      <p:cBhvr>
                                        <p:cTn id="7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229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7278 -0.096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483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3836 0.12061 " pathEditMode="relative" rAng="0" ptsTypes="AA">
                                      <p:cBhvr>
                                        <p:cTn id="8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601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22222E-6 L 0.35664 0.2831 " pathEditMode="relative" rAng="0" ptsTypes="AA">
                                      <p:cBhvr>
                                        <p:cTn id="85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141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9831 0.6611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330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1.11022E-16 L -0.19506 0.7305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652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9817 0.65 " pathEditMode="relative" rAng="0" ptsTypes="AA">
                                      <p:cBhvr>
                                        <p:cTn id="9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3282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48 L 0.2052 0.70648 " pathEditMode="relative" rAng="0" ptsTypes="AA">
                                      <p:cBhvr>
                                        <p:cTn id="93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3564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0.86481 " pathEditMode="relative" rAng="0" ptsTypes="AA">
                                      <p:cBhvr>
                                        <p:cTn id="9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4324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8307 0.82431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4120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26 0.91157 " pathEditMode="relative" rAng="0" ptsTypes="AA">
                                      <p:cBhvr>
                                        <p:cTn id="99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57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4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22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0E92ED-02D6-4D61-B580-7D51C4A598AD}"/>
              </a:ext>
            </a:extLst>
          </p:cNvPr>
          <p:cNvSpPr/>
          <p:nvPr/>
        </p:nvSpPr>
        <p:spPr>
          <a:xfrm>
            <a:off x="1" y="0"/>
            <a:ext cx="267969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8A58-2AB2-4E43-BF01-AC2C6CFC081D}"/>
              </a:ext>
            </a:extLst>
          </p:cNvPr>
          <p:cNvSpPr txBox="1"/>
          <p:nvPr/>
        </p:nvSpPr>
        <p:spPr>
          <a:xfrm>
            <a:off x="291952" y="484280"/>
            <a:ext cx="2108269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BadaBoom BB" panose="020B0603050302020204" pitchFamily="34" charset="0"/>
              </a:rPr>
              <a:t>적합률</a:t>
            </a:r>
            <a:endParaRPr lang="en-US" altLang="ko-KR" sz="5000" b="1" dirty="0">
              <a:solidFill>
                <a:schemeClr val="bg1"/>
              </a:solidFill>
              <a:latin typeface="BadaBoom BB" panose="020B0603050302020204" pitchFamily="34" charset="0"/>
            </a:endParaRPr>
          </a:p>
          <a:p>
            <a:pPr algn="ctr">
              <a:lnSpc>
                <a:spcPts val="5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BadaBoom BB" panose="020B0603050302020204" pitchFamily="34" charset="0"/>
              </a:rPr>
              <a:t>검사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6A6A6-2B5C-4428-A972-847A75F1B023}"/>
              </a:ext>
            </a:extLst>
          </p:cNvPr>
          <p:cNvSpPr/>
          <p:nvPr/>
        </p:nvSpPr>
        <p:spPr>
          <a:xfrm>
            <a:off x="11870808" y="0"/>
            <a:ext cx="321192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34C5F-49E9-4896-A3EA-C3EC39281B3D}"/>
              </a:ext>
            </a:extLst>
          </p:cNvPr>
          <p:cNvSpPr/>
          <p:nvPr/>
        </p:nvSpPr>
        <p:spPr>
          <a:xfrm>
            <a:off x="11622980" y="0"/>
            <a:ext cx="7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0CFF6-D96D-413B-BEDB-2491A711E48D}"/>
              </a:ext>
            </a:extLst>
          </p:cNvPr>
          <p:cNvSpPr/>
          <p:nvPr/>
        </p:nvSpPr>
        <p:spPr>
          <a:xfrm>
            <a:off x="2679700" y="0"/>
            <a:ext cx="752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F1345-D74C-4805-A4AB-4CEAE2E4F943}"/>
              </a:ext>
            </a:extLst>
          </p:cNvPr>
          <p:cNvSpPr txBox="1"/>
          <p:nvPr/>
        </p:nvSpPr>
        <p:spPr>
          <a:xfrm>
            <a:off x="2754944" y="3646049"/>
            <a:ext cx="886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추출된 명사와 </a:t>
            </a:r>
            <a:r>
              <a:rPr lang="ko-KR" altLang="en-US" sz="20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기업키워드간</a:t>
            </a:r>
            <a:r>
              <a:rPr lang="ko-KR" alt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편집거리 비교 후 저장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445FB-E8FE-4972-B215-017947B78241}"/>
              </a:ext>
            </a:extLst>
          </p:cNvPr>
          <p:cNvSpPr txBox="1"/>
          <p:nvPr/>
        </p:nvSpPr>
        <p:spPr>
          <a:xfrm>
            <a:off x="2754943" y="2405155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사용자 자소서의 명사추출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19CB-1330-4F06-ACF9-8F587111576B}"/>
              </a:ext>
            </a:extLst>
          </p:cNvPr>
          <p:cNvSpPr txBox="1"/>
          <p:nvPr/>
        </p:nvSpPr>
        <p:spPr>
          <a:xfrm>
            <a:off x="2756523" y="1164261"/>
            <a:ext cx="886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Konlpy-Mecab</a:t>
            </a:r>
            <a:r>
              <a:rPr lang="en-US" altLang="ko-KR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, </a:t>
            </a:r>
            <a:r>
              <a:rPr lang="en-US" altLang="ko-KR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nltk</a:t>
            </a:r>
            <a:r>
              <a:rPr lang="en-US" altLang="ko-KR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, </a:t>
            </a:r>
            <a:r>
              <a:rPr lang="en-US" altLang="ko-KR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sklearn-CountVectorizer</a:t>
            </a:r>
            <a:endParaRPr lang="ko-KR" altLang="en-US" sz="2000" b="1" spc="5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BC6C-FF82-44CD-8967-B922B49ABA85}"/>
              </a:ext>
            </a:extLst>
          </p:cNvPr>
          <p:cNvSpPr txBox="1"/>
          <p:nvPr/>
        </p:nvSpPr>
        <p:spPr>
          <a:xfrm>
            <a:off x="2717322" y="4886944"/>
            <a:ext cx="886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저장된 키워드와 </a:t>
            </a:r>
            <a:r>
              <a:rPr lang="ko-KR" altLang="en-US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기업키워드</a:t>
            </a:r>
            <a:r>
              <a:rPr lang="ko-KR" altLang="en-US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ko-KR" altLang="en-US" sz="2000" b="1" spc="5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코사인유사도로</a:t>
            </a:r>
            <a:r>
              <a:rPr lang="ko-KR" altLang="en-US" sz="2000" b="1" spc="5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223196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14:flythroug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C3B287-04F0-4D1A-B928-63792C558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35F13-9249-4DD3-BB34-29ECC5BF4A0B}"/>
              </a:ext>
            </a:extLst>
          </p:cNvPr>
          <p:cNvSpPr txBox="1"/>
          <p:nvPr/>
        </p:nvSpPr>
        <p:spPr>
          <a:xfrm>
            <a:off x="3536371" y="2130193"/>
            <a:ext cx="4836581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AI </a:t>
            </a:r>
            <a:r>
              <a:rPr lang="ko-KR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자소서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4D790-FC47-47DD-A9F8-8B3A67C1E219}"/>
              </a:ext>
            </a:extLst>
          </p:cNvPr>
          <p:cNvSpPr txBox="1"/>
          <p:nvPr/>
        </p:nvSpPr>
        <p:spPr>
          <a:xfrm>
            <a:off x="4672901" y="3800381"/>
            <a:ext cx="2563522" cy="63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ko-KR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BadaBoom BB" panose="020B0603050302020204" pitchFamily="34" charset="0"/>
              </a:rPr>
              <a:t>지금</a:t>
            </a:r>
            <a:r>
              <a:rPr lang="en-US" altLang="ko-K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BadaBoom BB" panose="020B0603050302020204" pitchFamily="34" charset="0"/>
              </a:rPr>
              <a:t>, </a:t>
            </a:r>
            <a:r>
              <a:rPr lang="ko-KR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BadaBoom BB" panose="020B0603050302020204" pitchFamily="34" charset="0"/>
              </a:rPr>
              <a:t>시작하세요</a:t>
            </a:r>
            <a:r>
              <a:rPr lang="en-US" altLang="ko-K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BadaBoom BB" panose="020B0603050302020204" pitchFamily="34" charset="0"/>
              </a:rPr>
              <a:t>.</a:t>
            </a:r>
            <a:endParaRPr lang="ko-KR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BadaBoom BB" panose="020B06030503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42C3-D20E-47AC-AFAD-BA44B8D1F0AE}"/>
              </a:ext>
            </a:extLst>
          </p:cNvPr>
          <p:cNvSpPr txBox="1"/>
          <p:nvPr/>
        </p:nvSpPr>
        <p:spPr>
          <a:xfrm>
            <a:off x="3801768" y="2965287"/>
            <a:ext cx="4305794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Deep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daBoom BB" panose="020B0603050302020204" pitchFamily="34" charset="0"/>
              </a:rPr>
              <a:t>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Square</a:t>
            </a:r>
            <a:endParaRPr lang="ko-KR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9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 dir="ou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7" grpId="0"/>
      <p:bldP spid="58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8653-15A7-4CBA-BB18-8A8BE1B6B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DBA32-7EFD-4756-A3CB-74ABF69E2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9724C-64B0-45AE-9361-C14A302DB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88281C-AFAF-4972-A257-EBF335EA83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CDA31F-F3B1-4DB9-8AD7-8B373C4CC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9DF35-22A8-4D74-A167-22D9215DC8F2}"/>
              </a:ext>
            </a:extLst>
          </p:cNvPr>
          <p:cNvSpPr/>
          <p:nvPr/>
        </p:nvSpPr>
        <p:spPr>
          <a:xfrm>
            <a:off x="-484392" y="-3151392"/>
            <a:ext cx="13160784" cy="13160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7C728-EF76-4E67-97DA-84AF75505412}"/>
              </a:ext>
            </a:extLst>
          </p:cNvPr>
          <p:cNvSpPr txBox="1"/>
          <p:nvPr/>
        </p:nvSpPr>
        <p:spPr>
          <a:xfrm>
            <a:off x="4259600" y="2741633"/>
            <a:ext cx="3672801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Thanks</a:t>
            </a:r>
          </a:p>
          <a:p>
            <a:pPr algn="ctr">
              <a:lnSpc>
                <a:spcPts val="5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BadaBoom BB" panose="020B0603050302020204" pitchFamily="34" charset="0"/>
              </a:rPr>
              <a:t>For watching!</a:t>
            </a:r>
            <a:endParaRPr lang="ko-KR" alt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8182"/>
                                  </p:iterate>
                                  <p:childTnLst>
                                    <p:set>
                                      <p:cBhvr override="childStyle">
                                        <p:cTn id="27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5" grpId="0" animBg="1"/>
      <p:bldP spid="5" grpId="1" animBg="1"/>
      <p:bldP spid="5" grpId="2" animBg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1374D-2EE5-4034-99D7-9AF015242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81E48-647E-47DC-A656-4E55CFC4C1E2}"/>
              </a:ext>
            </a:extLst>
          </p:cNvPr>
          <p:cNvSpPr txBox="1"/>
          <p:nvPr/>
        </p:nvSpPr>
        <p:spPr>
          <a:xfrm>
            <a:off x="3886133" y="2921169"/>
            <a:ext cx="4613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DeepSquare</a:t>
            </a:r>
            <a:endParaRPr lang="ko-KR" altLang="en-US" sz="6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7ABDC1-A54A-48F1-BE67-09D05B112B16}"/>
              </a:ext>
            </a:extLst>
          </p:cNvPr>
          <p:cNvSpPr txBox="1"/>
          <p:nvPr/>
        </p:nvSpPr>
        <p:spPr>
          <a:xfrm>
            <a:off x="3886133" y="2921168"/>
            <a:ext cx="4613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5">
                        <a:tint val="66000"/>
                        <a:satMod val="160000"/>
                      </a:schemeClr>
                    </a:gs>
                    <a:gs pos="50000">
                      <a:schemeClr val="accent5">
                        <a:tint val="44500"/>
                        <a:satMod val="160000"/>
                      </a:schemeClr>
                    </a:gs>
                    <a:gs pos="100000">
                      <a:schemeClr val="accent5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DeepSquare</a:t>
            </a:r>
            <a:endParaRPr lang="ko-KR" altLang="en-US" sz="6000" b="1" dirty="0">
              <a:ln w="9525">
                <a:solidFill>
                  <a:srgbClr val="2C3E50"/>
                </a:solidFill>
                <a:prstDash val="solid"/>
              </a:ln>
              <a:gradFill flip="none" rotWithShape="1">
                <a:gsLst>
                  <a:gs pos="0">
                    <a:schemeClr val="accent5">
                      <a:tint val="66000"/>
                      <a:satMod val="160000"/>
                    </a:schemeClr>
                  </a:gs>
                  <a:gs pos="50000">
                    <a:schemeClr val="accent5">
                      <a:tint val="44500"/>
                      <a:satMod val="160000"/>
                    </a:schemeClr>
                  </a:gs>
                  <a:gs pos="100000">
                    <a:schemeClr val="accent5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4974539" y="2143581"/>
            <a:ext cx="224292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코로나 시대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C32FB-83F5-4EB2-A2E5-3CF1D366032F}"/>
              </a:ext>
            </a:extLst>
          </p:cNvPr>
          <p:cNvSpPr txBox="1"/>
          <p:nvPr/>
        </p:nvSpPr>
        <p:spPr>
          <a:xfrm>
            <a:off x="4075259" y="3229235"/>
            <a:ext cx="404149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 err="1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비대면</a:t>
            </a:r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면접이 트렌드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ko-KR" altLang="en-US" sz="3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8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4334937" y="2690336"/>
            <a:ext cx="3522118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인공지능을 활용한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9F202-9DA9-4416-ABFC-E5C0DFD59376}"/>
              </a:ext>
            </a:extLst>
          </p:cNvPr>
          <p:cNvSpPr txBox="1"/>
          <p:nvPr/>
        </p:nvSpPr>
        <p:spPr>
          <a:xfrm>
            <a:off x="3620797" y="3613667"/>
            <a:ext cx="4950394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AI </a:t>
            </a:r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자기소개서 첨삭 서비스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ko-KR" altLang="en-US" sz="3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65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4714848" y="2690336"/>
            <a:ext cx="2762295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동일 직종 지원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D7E19-D87F-4FC1-8EEC-809C22B21044}"/>
              </a:ext>
            </a:extLst>
          </p:cNvPr>
          <p:cNvSpPr txBox="1"/>
          <p:nvPr/>
        </p:nvSpPr>
        <p:spPr>
          <a:xfrm>
            <a:off x="2828919" y="3606307"/>
            <a:ext cx="6534160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지원회사는 다른데 자소서는 똑같이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ko-KR" altLang="en-US" sz="3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8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2526753" y="3152001"/>
            <a:ext cx="7138494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기업별 인재상에 따른 기업 적합도 분석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ko-KR" altLang="en-US" sz="3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1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2957159" y="3152001"/>
            <a:ext cx="627768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회사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/</a:t>
            </a:r>
            <a:r>
              <a:rPr lang="ko-KR" altLang="en-US" sz="3000" b="1" dirty="0" err="1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직무별</a:t>
            </a:r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비교를 통한 분석 제공</a:t>
            </a:r>
          </a:p>
        </p:txBody>
      </p:sp>
    </p:spTree>
    <p:extLst>
      <p:ext uri="{BB962C8B-B14F-4D97-AF65-F5344CB8AC3E}">
        <p14:creationId xmlns:p14="http://schemas.microsoft.com/office/powerpoint/2010/main" val="21624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939BF-E7D6-4F89-B236-4A7F09788981}"/>
              </a:ext>
            </a:extLst>
          </p:cNvPr>
          <p:cNvSpPr txBox="1"/>
          <p:nvPr/>
        </p:nvSpPr>
        <p:spPr>
          <a:xfrm>
            <a:off x="2978800" y="3152001"/>
            <a:ext cx="6234399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보다 세밀하고 보다 실용적인 분석</a:t>
            </a:r>
            <a:r>
              <a:rPr lang="en-US" altLang="ko-KR" sz="3000" b="1" dirty="0">
                <a:ln w="9525">
                  <a:solidFill>
                    <a:srgbClr val="2C3E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ko-KR" altLang="en-US" sz="3000" b="1" dirty="0">
              <a:ln w="9525">
                <a:solidFill>
                  <a:srgbClr val="2C3E5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56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332</Words>
  <Application>Microsoft Office PowerPoint</Application>
  <PresentationFormat>와이드스크린</PresentationFormat>
  <Paragraphs>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맑은 고딕</vt:lpstr>
      <vt:lpstr>BadaBoom BB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Windows 사용자</cp:lastModifiedBy>
  <cp:revision>94</cp:revision>
  <dcterms:created xsi:type="dcterms:W3CDTF">2018-06-07T11:44:34Z</dcterms:created>
  <dcterms:modified xsi:type="dcterms:W3CDTF">2020-09-28T09:18:15Z</dcterms:modified>
</cp:coreProperties>
</file>