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82" r:id="rId4"/>
    <p:sldId id="296" r:id="rId5"/>
    <p:sldId id="297" r:id="rId6"/>
    <p:sldId id="298" r:id="rId7"/>
    <p:sldId id="260" r:id="rId8"/>
    <p:sldId id="258" r:id="rId9"/>
    <p:sldId id="259" r:id="rId10"/>
    <p:sldId id="278" r:id="rId11"/>
    <p:sldId id="267" r:id="rId12"/>
    <p:sldId id="268" r:id="rId13"/>
    <p:sldId id="277" r:id="rId14"/>
    <p:sldId id="286" r:id="rId15"/>
    <p:sldId id="265" r:id="rId16"/>
    <p:sldId id="271" r:id="rId17"/>
    <p:sldId id="275" r:id="rId18"/>
    <p:sldId id="276" r:id="rId19"/>
    <p:sldId id="272" r:id="rId20"/>
    <p:sldId id="273" r:id="rId21"/>
    <p:sldId id="274" r:id="rId22"/>
    <p:sldId id="289" r:id="rId23"/>
    <p:sldId id="280" r:id="rId24"/>
    <p:sldId id="283" r:id="rId25"/>
    <p:sldId id="284" r:id="rId26"/>
    <p:sldId id="291" r:id="rId27"/>
    <p:sldId id="290" r:id="rId28"/>
    <p:sldId id="292" r:id="rId29"/>
    <p:sldId id="294" r:id="rId30"/>
    <p:sldId id="295" r:id="rId31"/>
    <p:sldId id="309" r:id="rId32"/>
    <p:sldId id="299" r:id="rId33"/>
    <p:sldId id="304" r:id="rId34"/>
    <p:sldId id="308" r:id="rId35"/>
    <p:sldId id="320" r:id="rId36"/>
    <p:sldId id="305" r:id="rId37"/>
    <p:sldId id="310" r:id="rId38"/>
    <p:sldId id="311" r:id="rId39"/>
    <p:sldId id="312" r:id="rId40"/>
    <p:sldId id="314" r:id="rId41"/>
    <p:sldId id="306" r:id="rId42"/>
    <p:sldId id="315" r:id="rId43"/>
    <p:sldId id="316" r:id="rId44"/>
    <p:sldId id="317" r:id="rId45"/>
    <p:sldId id="318" r:id="rId46"/>
    <p:sldId id="332" r:id="rId47"/>
    <p:sldId id="321" r:id="rId48"/>
    <p:sldId id="319" r:id="rId49"/>
    <p:sldId id="327" r:id="rId50"/>
    <p:sldId id="329" r:id="rId51"/>
    <p:sldId id="328" r:id="rId52"/>
    <p:sldId id="307" r:id="rId53"/>
    <p:sldId id="325" r:id="rId54"/>
    <p:sldId id="326" r:id="rId55"/>
    <p:sldId id="330" r:id="rId56"/>
    <p:sldId id="331" r:id="rId57"/>
    <p:sldId id="333" r:id="rId58"/>
    <p:sldId id="335" r:id="rId59"/>
    <p:sldId id="336" r:id="rId60"/>
    <p:sldId id="337" r:id="rId61"/>
    <p:sldId id="338" r:id="rId62"/>
    <p:sldId id="339" r:id="rId63"/>
    <p:sldId id="341" r:id="rId64"/>
    <p:sldId id="342" r:id="rId65"/>
    <p:sldId id="340" r:id="rId66"/>
    <p:sldId id="324" r:id="rId67"/>
    <p:sldId id="344" r:id="rId68"/>
    <p:sldId id="343" r:id="rId69"/>
    <p:sldId id="334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6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130-236F-4EDF-8712-32721307A68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3F0B-1397-4E23-BFE6-6548AA0C5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(1</a:t>
            </a:r>
            <a:r>
              <a:rPr lang="en-US" altLang="ko-KR" sz="3500" b="1" baseline="30000" dirty="0"/>
              <a:t>st</a:t>
            </a:r>
            <a:r>
              <a:rPr lang="en-US" altLang="ko-KR" sz="3500" b="1" dirty="0"/>
              <a:t> Week)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970002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2/3 - 2/4 : Team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–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Building</a:t>
            </a:r>
          </a:p>
          <a:p>
            <a:endParaRPr lang="ko-KR" altLang="en-US" sz="2500" b="1" dirty="0"/>
          </a:p>
          <a:p>
            <a:r>
              <a:rPr lang="en-US" altLang="ko-KR" sz="2500" b="1" dirty="0"/>
              <a:t>2/5 - 2/7 : Idea Conference &amp; Idea Select (Architecture Making)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2-8 - 2/10 : Web Crawling for collecting Data (Temporary Complete)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2/11 : Extracting Top 10 Frequently Words (Temporary Complete)</a:t>
            </a:r>
          </a:p>
        </p:txBody>
      </p:sp>
    </p:spTree>
    <p:extLst>
      <p:ext uri="{BB962C8B-B14F-4D97-AF65-F5344CB8AC3E}">
        <p14:creationId xmlns:p14="http://schemas.microsoft.com/office/powerpoint/2010/main" val="232688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Web Crawling for collecting Data (</a:t>
            </a:r>
            <a:r>
              <a:rPr lang="en-US" altLang="ko-KR" sz="2500" b="1" dirty="0"/>
              <a:t>Temporary Complete</a:t>
            </a:r>
            <a:r>
              <a:rPr lang="en-US" altLang="ko-KR" sz="3600" b="1" dirty="0"/>
              <a:t>)</a:t>
            </a:r>
            <a:endParaRPr lang="ko-KR" altLang="en-US" sz="35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57CD2B-811F-402B-85F6-B90CCB7B5C32}"/>
              </a:ext>
            </a:extLst>
          </p:cNvPr>
          <p:cNvGrpSpPr/>
          <p:nvPr/>
        </p:nvGrpSpPr>
        <p:grpSpPr>
          <a:xfrm>
            <a:off x="1111401" y="870202"/>
            <a:ext cx="9969198" cy="5677525"/>
            <a:chOff x="551910" y="870202"/>
            <a:chExt cx="8021983" cy="456857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D75CB48-D469-4BC0-B8A2-3498FBFD5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910" y="870202"/>
              <a:ext cx="8021983" cy="456857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FE0295-3C2C-4A0B-998F-F0E3BE348C2A}"/>
                </a:ext>
              </a:extLst>
            </p:cNvPr>
            <p:cNvSpPr/>
            <p:nvPr/>
          </p:nvSpPr>
          <p:spPr>
            <a:xfrm>
              <a:off x="551910" y="4104948"/>
              <a:ext cx="8021983" cy="13338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03FCF-BB1A-4A02-981E-B254273614D1}"/>
                </a:ext>
              </a:extLst>
            </p:cNvPr>
            <p:cNvSpPr/>
            <p:nvPr/>
          </p:nvSpPr>
          <p:spPr>
            <a:xfrm>
              <a:off x="551910" y="2140496"/>
              <a:ext cx="8021983" cy="13551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FE0D79-E6EE-438B-BEF4-1606F7D97412}"/>
                </a:ext>
              </a:extLst>
            </p:cNvPr>
            <p:cNvSpPr/>
            <p:nvPr/>
          </p:nvSpPr>
          <p:spPr>
            <a:xfrm>
              <a:off x="551910" y="1284372"/>
              <a:ext cx="8021983" cy="7063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82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Web Crawling for collecting Data (</a:t>
            </a:r>
            <a:r>
              <a:rPr lang="en-US" altLang="ko-KR" sz="2500" b="1" dirty="0"/>
              <a:t>Temporary Complete</a:t>
            </a:r>
            <a:r>
              <a:rPr lang="en-US" altLang="ko-KR" sz="3600" b="1" dirty="0"/>
              <a:t>)</a:t>
            </a:r>
            <a:endParaRPr lang="ko-KR" altLang="en-US" sz="35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047360-D9B3-4A3C-8309-5EF9F0D5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5" y="895219"/>
            <a:ext cx="10680630" cy="55165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7AA8F-E65D-4B50-B585-45E8589A7517}"/>
              </a:ext>
            </a:extLst>
          </p:cNvPr>
          <p:cNvSpPr/>
          <p:nvPr/>
        </p:nvSpPr>
        <p:spPr>
          <a:xfrm>
            <a:off x="755685" y="1432322"/>
            <a:ext cx="1987515" cy="407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73CB58-B21A-4B1B-A749-6038B1FCCAAF}"/>
              </a:ext>
            </a:extLst>
          </p:cNvPr>
          <p:cNvSpPr/>
          <p:nvPr/>
        </p:nvSpPr>
        <p:spPr>
          <a:xfrm>
            <a:off x="755685" y="1834156"/>
            <a:ext cx="7990382" cy="254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B95B5D-7A54-44FA-980C-8320359EAEAB}"/>
              </a:ext>
            </a:extLst>
          </p:cNvPr>
          <p:cNvSpPr/>
          <p:nvPr/>
        </p:nvSpPr>
        <p:spPr>
          <a:xfrm>
            <a:off x="755685" y="2094410"/>
            <a:ext cx="10515498" cy="17917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Extracting Top 10 Frequently Words (</a:t>
            </a:r>
            <a:r>
              <a:rPr lang="en-US" altLang="ko-KR" sz="2500" b="1" dirty="0"/>
              <a:t>Temporary Complete</a:t>
            </a:r>
            <a:r>
              <a:rPr lang="en-US" altLang="ko-KR" sz="3600" b="1" dirty="0"/>
              <a:t>)</a:t>
            </a:r>
            <a:endParaRPr lang="ko-KR" altLang="en-US" sz="3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80BAD-0BB3-4909-8887-F6EF168270A7}"/>
              </a:ext>
            </a:extLst>
          </p:cNvPr>
          <p:cNvSpPr txBox="1"/>
          <p:nvPr/>
        </p:nvSpPr>
        <p:spPr>
          <a:xfrm>
            <a:off x="6488935" y="914271"/>
            <a:ext cx="5703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Okt</a:t>
            </a:r>
            <a:r>
              <a:rPr lang="en-US" altLang="ko-KR" sz="2500" b="1" dirty="0"/>
              <a:t>() : </a:t>
            </a:r>
            <a:r>
              <a:rPr lang="ko-KR" altLang="en-US" sz="2500" b="1" dirty="0"/>
              <a:t>한국어 형태소 분리</a:t>
            </a:r>
            <a:endParaRPr lang="en-US" altLang="ko-KR" sz="2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77E136-0FD3-4DE2-8FCD-AFF03EAB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5" y="914270"/>
            <a:ext cx="5808495" cy="56554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FE0295-3C2C-4A0B-998F-F0E3BE348C2A}"/>
              </a:ext>
            </a:extLst>
          </p:cNvPr>
          <p:cNvSpPr/>
          <p:nvPr/>
        </p:nvSpPr>
        <p:spPr>
          <a:xfrm>
            <a:off x="287505" y="1167788"/>
            <a:ext cx="5808495" cy="2264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03FCF-BB1A-4A02-981E-B254273614D1}"/>
              </a:ext>
            </a:extLst>
          </p:cNvPr>
          <p:cNvSpPr/>
          <p:nvPr/>
        </p:nvSpPr>
        <p:spPr>
          <a:xfrm>
            <a:off x="287505" y="5690212"/>
            <a:ext cx="5808495" cy="8457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E0D79-E6EE-438B-BEF4-1606F7D97412}"/>
              </a:ext>
            </a:extLst>
          </p:cNvPr>
          <p:cNvSpPr/>
          <p:nvPr/>
        </p:nvSpPr>
        <p:spPr>
          <a:xfrm>
            <a:off x="287505" y="2897564"/>
            <a:ext cx="5808495" cy="2588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Extracting Top 10 Frequently Words (</a:t>
            </a:r>
            <a:r>
              <a:rPr lang="en-US" altLang="ko-KR" sz="2500" b="1" dirty="0"/>
              <a:t>Temporary Complete</a:t>
            </a:r>
            <a:r>
              <a:rPr lang="en-US" altLang="ko-KR" sz="3600" b="1" dirty="0"/>
              <a:t>)</a:t>
            </a:r>
            <a:endParaRPr lang="ko-KR" altLang="en-US" sz="3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80BAD-0BB3-4909-8887-F6EF168270A7}"/>
              </a:ext>
            </a:extLst>
          </p:cNvPr>
          <p:cNvSpPr txBox="1"/>
          <p:nvPr/>
        </p:nvSpPr>
        <p:spPr>
          <a:xfrm>
            <a:off x="287505" y="3872474"/>
            <a:ext cx="57030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Saramin.txt </a:t>
            </a:r>
            <a:r>
              <a:rPr lang="ko-KR" altLang="en-US" sz="2500" b="1" dirty="0"/>
              <a:t>파일로부터 추출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빈도수가 높은 상위 </a:t>
            </a:r>
            <a:r>
              <a:rPr lang="en-US" altLang="ko-KR" sz="2500" b="1" dirty="0"/>
              <a:t>10</a:t>
            </a:r>
            <a:r>
              <a:rPr lang="ko-KR" altLang="en-US" sz="2500" b="1" dirty="0"/>
              <a:t>개 단어 출력</a:t>
            </a:r>
            <a:endParaRPr lang="en-US" altLang="ko-KR" sz="25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CF70A-66E2-4D1C-B62E-BF4E1566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5" y="1385885"/>
            <a:ext cx="11451056" cy="2224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FE0D79-E6EE-438B-BEF4-1606F7D97412}"/>
              </a:ext>
            </a:extLst>
          </p:cNvPr>
          <p:cNvSpPr/>
          <p:nvPr/>
        </p:nvSpPr>
        <p:spPr>
          <a:xfrm>
            <a:off x="287505" y="2838450"/>
            <a:ext cx="11451056" cy="771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9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(2</a:t>
            </a:r>
            <a:r>
              <a:rPr lang="en-US" altLang="ko-KR" sz="3500" b="1" baseline="30000" dirty="0"/>
              <a:t>nd</a:t>
            </a:r>
            <a:r>
              <a:rPr lang="en-US" altLang="ko-KR" sz="3500" b="1" dirty="0"/>
              <a:t> Week)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970002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2/13 : Pass &amp; Fail Model Conference, Research model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         Web Crawling Edit (Cause of shape of model input data)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2/14 - 2/16 : Grammar Check Programming Proceeding,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                  Model Programming Proceeding (Clustering Model)</a:t>
            </a:r>
          </a:p>
        </p:txBody>
      </p:sp>
    </p:spTree>
    <p:extLst>
      <p:ext uri="{BB962C8B-B14F-4D97-AF65-F5344CB8AC3E}">
        <p14:creationId xmlns:p14="http://schemas.microsoft.com/office/powerpoint/2010/main" val="6876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Pass &amp; Fail Model Conference, Research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1413064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모델 회의 결과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이진분류 합격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불합격 판단 모델의 문제점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   1. </a:t>
            </a:r>
            <a:r>
              <a:rPr lang="ko-KR" altLang="en-US" sz="2500" b="1" dirty="0"/>
              <a:t>불합격 데이터 없음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이진분류 과대적합 문제발생</a:t>
            </a:r>
            <a:r>
              <a:rPr lang="en-US" altLang="ko-KR" sz="2500" b="1" dirty="0"/>
              <a:t>)</a:t>
            </a:r>
          </a:p>
          <a:p>
            <a:endParaRPr lang="ko-KR" altLang="en-US" sz="2500" b="1" dirty="0"/>
          </a:p>
          <a:p>
            <a:r>
              <a:rPr lang="ko-KR" altLang="en-US" sz="2500" b="1" dirty="0"/>
              <a:t>   </a:t>
            </a:r>
            <a:r>
              <a:rPr lang="en-US" altLang="ko-KR" sz="2500" b="1" dirty="0"/>
              <a:t>2. </a:t>
            </a:r>
            <a:r>
              <a:rPr lang="ko-KR" altLang="en-US" sz="2500" b="1" dirty="0"/>
              <a:t>비지도 학습으로 방향 수정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클러스터링을 통한 일치도 비교</a:t>
            </a:r>
            <a:r>
              <a:rPr lang="en-US" altLang="ko-KR" sz="2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78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Pass &amp; Fail Model Conference, Research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1041589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수정된 모델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비지도</a:t>
            </a:r>
            <a:endParaRPr lang="en-US" altLang="ko-KR" sz="2500" b="1" dirty="0"/>
          </a:p>
          <a:p>
            <a:r>
              <a:rPr lang="ko-KR" altLang="en-US" sz="2300" b="1" dirty="0"/>
              <a:t>   </a:t>
            </a:r>
            <a:r>
              <a:rPr lang="en-US" altLang="ko-KR" sz="2300" b="1" dirty="0"/>
              <a:t>1. </a:t>
            </a:r>
            <a:r>
              <a:rPr lang="ko-KR" altLang="en-US" sz="2300" b="1" dirty="0"/>
              <a:t>질문을 학습하여 클러스터링</a:t>
            </a:r>
            <a:endParaRPr lang="en-US" altLang="ko-KR" sz="2300" b="1" dirty="0"/>
          </a:p>
          <a:p>
            <a:r>
              <a:rPr lang="en-US" altLang="ko-KR" sz="2300" b="1" dirty="0"/>
              <a:t>      -&gt; </a:t>
            </a:r>
            <a:r>
              <a:rPr lang="ko-KR" altLang="en-US" sz="2300" b="1" dirty="0"/>
              <a:t>비슷한 질문끼리 매칭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ko-KR" altLang="en-US" sz="2300" b="1" dirty="0"/>
              <a:t>   </a:t>
            </a:r>
            <a:r>
              <a:rPr lang="en-US" altLang="ko-KR" sz="2300" b="1" dirty="0"/>
              <a:t>2. </a:t>
            </a:r>
            <a:r>
              <a:rPr lang="ko-KR" altLang="en-US" sz="2300" b="1" dirty="0" err="1"/>
              <a:t>군집화된</a:t>
            </a:r>
            <a:r>
              <a:rPr lang="ko-KR" altLang="en-US" sz="2300" b="1" dirty="0"/>
              <a:t> 질문에 대한 답변을 학습하여 클러스터링</a:t>
            </a:r>
            <a:endParaRPr lang="en-US" altLang="ko-KR" sz="2300" b="1" dirty="0"/>
          </a:p>
          <a:p>
            <a:r>
              <a:rPr lang="en-US" altLang="ko-KR" sz="2300" b="1" dirty="0"/>
              <a:t>      -&gt; </a:t>
            </a:r>
            <a:r>
              <a:rPr lang="ko-KR" altLang="en-US" sz="2300" b="1" dirty="0"/>
              <a:t>각 질문에 대해 비슷한 답변끼리 매칭</a:t>
            </a:r>
          </a:p>
          <a:p>
            <a:endParaRPr lang="en-US" altLang="ko-KR" sz="2300" b="1" dirty="0"/>
          </a:p>
          <a:p>
            <a:r>
              <a:rPr lang="ko-KR" altLang="en-US" sz="2300" b="1" dirty="0"/>
              <a:t>   </a:t>
            </a:r>
            <a:r>
              <a:rPr lang="en-US" altLang="ko-KR" sz="2300" b="1" dirty="0"/>
              <a:t>3. </a:t>
            </a:r>
            <a:r>
              <a:rPr lang="ko-KR" altLang="en-US" sz="2300" b="1" dirty="0"/>
              <a:t>사용자의 질문과 답변을 입력</a:t>
            </a:r>
          </a:p>
          <a:p>
            <a:r>
              <a:rPr lang="ko-KR" altLang="en-US" sz="2300" b="1" dirty="0"/>
              <a:t>      </a:t>
            </a:r>
            <a:r>
              <a:rPr lang="en-US" altLang="ko-KR" sz="2300" b="1" dirty="0"/>
              <a:t>1) </a:t>
            </a:r>
            <a:r>
              <a:rPr lang="ko-KR" altLang="en-US" sz="2300" b="1" dirty="0"/>
              <a:t>질문이 어떤 질문 군집에 해당되는지 출력</a:t>
            </a:r>
            <a:r>
              <a:rPr lang="en-US" altLang="ko-KR" sz="2300" b="1" dirty="0"/>
              <a:t>(ex. </a:t>
            </a:r>
            <a:r>
              <a:rPr lang="ko-KR" altLang="en-US" sz="2300" b="1" dirty="0"/>
              <a:t>지원동기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포부 등</a:t>
            </a:r>
            <a:r>
              <a:rPr lang="en-US" altLang="ko-KR" sz="2300" b="1" dirty="0"/>
              <a:t>)</a:t>
            </a:r>
          </a:p>
          <a:p>
            <a:r>
              <a:rPr lang="en-US" altLang="ko-KR" sz="2300" b="1" dirty="0"/>
              <a:t>      2) </a:t>
            </a:r>
            <a:r>
              <a:rPr lang="ko-KR" altLang="en-US" sz="2300" b="1" dirty="0"/>
              <a:t>답변이 출력된 군집의 어떤 답변 군집에 해당되는지 출력 </a:t>
            </a:r>
          </a:p>
          <a:p>
            <a:endParaRPr lang="en-US" altLang="ko-KR" sz="2300" b="1" dirty="0"/>
          </a:p>
          <a:p>
            <a:r>
              <a:rPr lang="ko-KR" altLang="en-US" sz="2300" b="1" dirty="0"/>
              <a:t>   </a:t>
            </a:r>
            <a:r>
              <a:rPr lang="en-US" altLang="ko-KR" sz="2300" b="1" dirty="0"/>
              <a:t>4. </a:t>
            </a:r>
            <a:r>
              <a:rPr lang="ko-KR" altLang="en-US" sz="2300" b="1" dirty="0"/>
              <a:t>출력된 질문유형과 그에 대한 답변에 대해 입력된 답변과 일치도 검사</a:t>
            </a:r>
            <a:endParaRPr lang="en-US" altLang="ko-KR" sz="2300" b="1" dirty="0"/>
          </a:p>
          <a:p>
            <a:r>
              <a:rPr lang="en-US" altLang="ko-KR" sz="2300" b="1" dirty="0"/>
              <a:t>      1) </a:t>
            </a:r>
            <a:r>
              <a:rPr lang="ko-KR" altLang="en-US" sz="2300" b="1" dirty="0"/>
              <a:t>입력한 질문과 답변에 대해 합격자소서 중 가장 유사한 답변을 출력</a:t>
            </a:r>
          </a:p>
          <a:p>
            <a:r>
              <a:rPr lang="ko-KR" altLang="en-US" sz="2300" b="1" dirty="0"/>
              <a:t>      </a:t>
            </a:r>
            <a:r>
              <a:rPr lang="en-US" altLang="ko-KR" sz="2300" b="1" dirty="0"/>
              <a:t>2) </a:t>
            </a:r>
            <a:r>
              <a:rPr lang="ko-KR" altLang="en-US" sz="2300" b="1" dirty="0"/>
              <a:t>출력된 답변과 사용자의 답변을 비교</a:t>
            </a:r>
          </a:p>
          <a:p>
            <a:r>
              <a:rPr lang="ko-KR" altLang="en-US" sz="2300" b="1" dirty="0"/>
              <a:t>      </a:t>
            </a:r>
            <a:r>
              <a:rPr lang="en-US" altLang="ko-KR" sz="2300" b="1" dirty="0"/>
              <a:t>3) </a:t>
            </a:r>
            <a:r>
              <a:rPr lang="ko-KR" altLang="en-US" sz="2300" b="1" dirty="0"/>
              <a:t>일치도가 특정</a:t>
            </a:r>
            <a:r>
              <a:rPr lang="en-US" altLang="ko-KR" sz="2300" b="1" dirty="0"/>
              <a:t>%</a:t>
            </a:r>
            <a:r>
              <a:rPr lang="ko-KR" altLang="en-US" sz="2300" b="1" dirty="0"/>
              <a:t>이상이면 합격 출력</a:t>
            </a: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305086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Pass &amp; Fail Model Conference, Research model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9426B7-1217-47CC-BD2B-7188AD970D9D}"/>
              </a:ext>
            </a:extLst>
          </p:cNvPr>
          <p:cNvGrpSpPr/>
          <p:nvPr/>
        </p:nvGrpSpPr>
        <p:grpSpPr>
          <a:xfrm>
            <a:off x="2554955" y="1001723"/>
            <a:ext cx="7280388" cy="5489264"/>
            <a:chOff x="2554955" y="1001723"/>
            <a:chExt cx="7280388" cy="54892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27C3EC-993F-40CF-BCCE-3FE646E2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955" y="1001723"/>
              <a:ext cx="7280388" cy="54892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66CDCA-3397-4F86-B22E-4073DB9386A7}"/>
                </a:ext>
              </a:extLst>
            </p:cNvPr>
            <p:cNvSpPr txBox="1"/>
            <p:nvPr/>
          </p:nvSpPr>
          <p:spPr>
            <a:xfrm>
              <a:off x="7219950" y="1524000"/>
              <a:ext cx="1731243" cy="4770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Clustering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30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Pass &amp; Fail Model Conference, Research model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9426B7-1217-47CC-BD2B-7188AD970D9D}"/>
              </a:ext>
            </a:extLst>
          </p:cNvPr>
          <p:cNvGrpSpPr/>
          <p:nvPr/>
        </p:nvGrpSpPr>
        <p:grpSpPr>
          <a:xfrm>
            <a:off x="2554955" y="1001723"/>
            <a:ext cx="7280388" cy="5489264"/>
            <a:chOff x="2554955" y="1001723"/>
            <a:chExt cx="7280388" cy="54892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27C3EC-993F-40CF-BCCE-3FE646E2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955" y="1001723"/>
              <a:ext cx="7280388" cy="54892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66CDCA-3397-4F86-B22E-4073DB9386A7}"/>
                </a:ext>
              </a:extLst>
            </p:cNvPr>
            <p:cNvSpPr txBox="1"/>
            <p:nvPr/>
          </p:nvSpPr>
          <p:spPr>
            <a:xfrm>
              <a:off x="7219950" y="1524000"/>
              <a:ext cx="1731243" cy="4770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Clustering</a:t>
              </a:r>
              <a:endParaRPr lang="ko-KR" altLang="en-US" sz="25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A61AF83-BB36-443A-A1DF-9C02C3C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852" y="3216090"/>
            <a:ext cx="1101174" cy="11287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9CD317-D849-419F-AA28-6D001B2A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51" y="2267136"/>
            <a:ext cx="1101174" cy="11287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0EC0E2-FA97-4FB8-9870-E95777AE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91" y="2267136"/>
            <a:ext cx="1101174" cy="11287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5480A5-31B6-4D8C-B707-37672C9D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51" y="4135862"/>
            <a:ext cx="1101174" cy="11287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574DF14-1485-4780-8518-526BF7F0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91" y="4135861"/>
            <a:ext cx="1101174" cy="11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8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Web Crawling Edit (</a:t>
            </a:r>
            <a:r>
              <a:rPr lang="en-US" altLang="ko-KR" sz="2500" b="1" dirty="0"/>
              <a:t>Cause of shape of model input data</a:t>
            </a:r>
            <a:r>
              <a:rPr lang="en-US" altLang="ko-KR" sz="3600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1413064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Web Crawling </a:t>
            </a:r>
            <a:r>
              <a:rPr lang="ko-KR" altLang="en-US" sz="2500" b="1" dirty="0"/>
              <a:t>코드 수정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수정된 모델에 따라 입력 데이터의 형태가 질문과 답변으로 나뉨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훈련 데이터와 테스트 데이터로 분리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각각의 데이터에 대해 질문과 답변을 분리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1840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(2</a:t>
            </a:r>
            <a:r>
              <a:rPr lang="en-US" altLang="ko-KR" sz="3500" b="1" baseline="30000" dirty="0"/>
              <a:t>nd</a:t>
            </a:r>
            <a:r>
              <a:rPr lang="en-US" altLang="ko-KR" sz="3500" b="1" dirty="0"/>
              <a:t> Week)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970002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2/13 : Pass &amp; Fail Model Conference, Research model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         Web Crawling Edit (Cause of shape of model input data)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2/14 - 2/16 : Grammar Check Programming Proceeding,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                  Model Programming Proceeding (Clustering Model)</a:t>
            </a:r>
          </a:p>
        </p:txBody>
      </p:sp>
    </p:spTree>
    <p:extLst>
      <p:ext uri="{BB962C8B-B14F-4D97-AF65-F5344CB8AC3E}">
        <p14:creationId xmlns:p14="http://schemas.microsoft.com/office/powerpoint/2010/main" val="113826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0633D7F-2623-4E58-BFAC-2D80C3BD4644}"/>
              </a:ext>
            </a:extLst>
          </p:cNvPr>
          <p:cNvGrpSpPr/>
          <p:nvPr/>
        </p:nvGrpSpPr>
        <p:grpSpPr>
          <a:xfrm>
            <a:off x="551910" y="870202"/>
            <a:ext cx="8085896" cy="5717883"/>
            <a:chOff x="287505" y="914271"/>
            <a:chExt cx="7112366" cy="502945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780D26D-F9AA-4FDD-9086-A5BC2FC5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" y="914271"/>
              <a:ext cx="7112366" cy="50294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FE0295-3C2C-4A0B-998F-F0E3BE348C2A}"/>
                </a:ext>
              </a:extLst>
            </p:cNvPr>
            <p:cNvSpPr/>
            <p:nvPr/>
          </p:nvSpPr>
          <p:spPr>
            <a:xfrm>
              <a:off x="1241659" y="914271"/>
              <a:ext cx="6158212" cy="2600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03FCF-BB1A-4A02-981E-B254273614D1}"/>
                </a:ext>
              </a:extLst>
            </p:cNvPr>
            <p:cNvSpPr/>
            <p:nvPr/>
          </p:nvSpPr>
          <p:spPr>
            <a:xfrm>
              <a:off x="287505" y="1515887"/>
              <a:ext cx="7112366" cy="19131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FE0D79-E6EE-438B-BEF4-1606F7D97412}"/>
                </a:ext>
              </a:extLst>
            </p:cNvPr>
            <p:cNvSpPr/>
            <p:nvPr/>
          </p:nvSpPr>
          <p:spPr>
            <a:xfrm>
              <a:off x="287505" y="3583715"/>
              <a:ext cx="7112366" cy="23600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19ED4DB-BF02-48F8-8B35-A1E5F59B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164" y="3583715"/>
            <a:ext cx="1948247" cy="25164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Web Crawling Edit (</a:t>
            </a:r>
            <a:r>
              <a:rPr lang="en-US" altLang="ko-KR" sz="2500" b="1" dirty="0"/>
              <a:t>Cause of shape of model input data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70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6B6C452-A615-4FC4-95A4-3C0B8557462F}"/>
              </a:ext>
            </a:extLst>
          </p:cNvPr>
          <p:cNvGrpSpPr/>
          <p:nvPr/>
        </p:nvGrpSpPr>
        <p:grpSpPr>
          <a:xfrm>
            <a:off x="1553931" y="1024439"/>
            <a:ext cx="9084137" cy="5185929"/>
            <a:chOff x="287504" y="914271"/>
            <a:chExt cx="9084137" cy="518592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C1C273-FA58-4D4E-99EA-EF083D4F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4" y="914271"/>
              <a:ext cx="9084137" cy="518592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FE0295-3C2C-4A0B-998F-F0E3BE348C2A}"/>
                </a:ext>
              </a:extLst>
            </p:cNvPr>
            <p:cNvSpPr/>
            <p:nvPr/>
          </p:nvSpPr>
          <p:spPr>
            <a:xfrm>
              <a:off x="2287606" y="941413"/>
              <a:ext cx="2775282" cy="2809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03FCF-BB1A-4A02-981E-B254273614D1}"/>
                </a:ext>
              </a:extLst>
            </p:cNvPr>
            <p:cNvSpPr/>
            <p:nvPr/>
          </p:nvSpPr>
          <p:spPr>
            <a:xfrm>
              <a:off x="365760" y="2348564"/>
              <a:ext cx="8662737" cy="16074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9ED4DB-BF02-48F8-8B35-A1E5F59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4254" y="3427244"/>
              <a:ext cx="1948247" cy="25164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A87128-D5F6-43B5-81A5-248C4273BD2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Web Crawling Edit (</a:t>
            </a:r>
            <a:r>
              <a:rPr lang="en-US" altLang="ko-KR" sz="2500" b="1" dirty="0"/>
              <a:t>Cause of shape of model input data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61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(3</a:t>
            </a:r>
            <a:r>
              <a:rPr lang="en-US" altLang="ko-KR" sz="3500" b="1" baseline="30000" dirty="0"/>
              <a:t>rd</a:t>
            </a:r>
            <a:r>
              <a:rPr lang="en-US" altLang="ko-KR" sz="3500" b="1" dirty="0"/>
              <a:t> Week)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970002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2/17 : Grammar Check, Plagiarism Check,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2/18 : </a:t>
            </a:r>
            <a:r>
              <a:rPr lang="en-US" altLang="ko-KR" sz="2500" b="1" dirty="0" err="1"/>
              <a:t>Data_Preprocess</a:t>
            </a:r>
            <a:r>
              <a:rPr lang="en-US" altLang="ko-KR" sz="2500" b="1" dirty="0"/>
              <a:t>(Delete_0Byte, </a:t>
            </a:r>
            <a:r>
              <a:rPr lang="en-US" altLang="ko-KR" sz="2500" b="1" dirty="0" err="1"/>
              <a:t>Rename_files</a:t>
            </a:r>
            <a:r>
              <a:rPr lang="en-US" altLang="ko-KR" sz="2500" b="1" dirty="0"/>
              <a:t>),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         </a:t>
            </a:r>
            <a:r>
              <a:rPr lang="en-US" altLang="ko-KR" sz="2500" b="1" dirty="0" err="1"/>
              <a:t>Data_Categorize</a:t>
            </a:r>
            <a:r>
              <a:rPr lang="en-US" altLang="ko-KR" sz="2500" b="1" dirty="0"/>
              <a:t> Proceeding ,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2/20 : </a:t>
            </a:r>
            <a:r>
              <a:rPr lang="en-US" altLang="ko-KR" sz="2500" b="1" dirty="0" err="1"/>
              <a:t>Data_Categorize</a:t>
            </a:r>
            <a:r>
              <a:rPr lang="en-US" altLang="ko-KR" sz="2500" b="1" dirty="0"/>
              <a:t>, Web Programming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5485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Grammar Check Programming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38AE7-DA06-4ECD-86E0-FB66AF6A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9" y="870201"/>
            <a:ext cx="6073767" cy="57178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FE0295-3C2C-4A0B-998F-F0E3BE348C2A}"/>
              </a:ext>
            </a:extLst>
          </p:cNvPr>
          <p:cNvSpPr/>
          <p:nvPr/>
        </p:nvSpPr>
        <p:spPr>
          <a:xfrm>
            <a:off x="551908" y="870200"/>
            <a:ext cx="6073767" cy="245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03FCF-BB1A-4A02-981E-B254273614D1}"/>
              </a:ext>
            </a:extLst>
          </p:cNvPr>
          <p:cNvSpPr/>
          <p:nvPr/>
        </p:nvSpPr>
        <p:spPr>
          <a:xfrm>
            <a:off x="551910" y="1811708"/>
            <a:ext cx="6073765" cy="12305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E0D79-E6EE-438B-BEF4-1606F7D97412}"/>
              </a:ext>
            </a:extLst>
          </p:cNvPr>
          <p:cNvSpPr/>
          <p:nvPr/>
        </p:nvSpPr>
        <p:spPr>
          <a:xfrm>
            <a:off x="551910" y="3255948"/>
            <a:ext cx="6073765" cy="21108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10C354-4E76-48DA-87AE-3D9BD053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84" y="700812"/>
            <a:ext cx="7487695" cy="58872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BFE058-7BBB-47DF-A63D-6AF7A1F91932}"/>
              </a:ext>
            </a:extLst>
          </p:cNvPr>
          <p:cNvSpPr/>
          <p:nvPr/>
        </p:nvSpPr>
        <p:spPr>
          <a:xfrm>
            <a:off x="4291484" y="3306416"/>
            <a:ext cx="7487695" cy="245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8CB0E-C130-4623-AC9A-C25B774FF000}"/>
              </a:ext>
            </a:extLst>
          </p:cNvPr>
          <p:cNvSpPr/>
          <p:nvPr/>
        </p:nvSpPr>
        <p:spPr>
          <a:xfrm>
            <a:off x="4291484" y="5810787"/>
            <a:ext cx="7487695" cy="245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2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Plagiarism Check Programming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F23691-F4ED-465A-8A8D-641A164E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8" y="875819"/>
            <a:ext cx="6291019" cy="55438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FE0295-3C2C-4A0B-998F-F0E3BE348C2A}"/>
              </a:ext>
            </a:extLst>
          </p:cNvPr>
          <p:cNvSpPr/>
          <p:nvPr/>
        </p:nvSpPr>
        <p:spPr>
          <a:xfrm>
            <a:off x="551908" y="870200"/>
            <a:ext cx="6291019" cy="29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03FCF-BB1A-4A02-981E-B254273614D1}"/>
              </a:ext>
            </a:extLst>
          </p:cNvPr>
          <p:cNvSpPr/>
          <p:nvPr/>
        </p:nvSpPr>
        <p:spPr>
          <a:xfrm>
            <a:off x="551910" y="1412568"/>
            <a:ext cx="6291017" cy="1288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E0D79-E6EE-438B-BEF4-1606F7D97412}"/>
              </a:ext>
            </a:extLst>
          </p:cNvPr>
          <p:cNvSpPr/>
          <p:nvPr/>
        </p:nvSpPr>
        <p:spPr>
          <a:xfrm>
            <a:off x="551910" y="2783394"/>
            <a:ext cx="6291017" cy="25824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10960-98B6-4216-AA20-C8E8785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71" y="385337"/>
            <a:ext cx="8049748" cy="6087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55069D-B023-4FFB-A96C-C7233AE1A587}"/>
              </a:ext>
            </a:extLst>
          </p:cNvPr>
          <p:cNvSpPr/>
          <p:nvPr/>
        </p:nvSpPr>
        <p:spPr>
          <a:xfrm>
            <a:off x="3930071" y="369792"/>
            <a:ext cx="8049748" cy="26849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D187F-316E-4A67-B0A3-B75107801843}"/>
              </a:ext>
            </a:extLst>
          </p:cNvPr>
          <p:cNvSpPr/>
          <p:nvPr/>
        </p:nvSpPr>
        <p:spPr>
          <a:xfrm>
            <a:off x="3943227" y="4582048"/>
            <a:ext cx="8049748" cy="1878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Plagiarism Check Programming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BBBCA-B19B-4BC9-B130-0CE8C993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7" y="870200"/>
            <a:ext cx="8708089" cy="27371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FE0295-3C2C-4A0B-998F-F0E3BE348C2A}"/>
              </a:ext>
            </a:extLst>
          </p:cNvPr>
          <p:cNvSpPr/>
          <p:nvPr/>
        </p:nvSpPr>
        <p:spPr>
          <a:xfrm>
            <a:off x="551908" y="870200"/>
            <a:ext cx="8708088" cy="1461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03FCF-BB1A-4A02-981E-B254273614D1}"/>
              </a:ext>
            </a:extLst>
          </p:cNvPr>
          <p:cNvSpPr/>
          <p:nvPr/>
        </p:nvSpPr>
        <p:spPr>
          <a:xfrm>
            <a:off x="551910" y="2324925"/>
            <a:ext cx="8708086" cy="1288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CE3E8E-69E2-4728-9484-ECE7F2E3DAD3}"/>
              </a:ext>
            </a:extLst>
          </p:cNvPr>
          <p:cNvSpPr/>
          <p:nvPr/>
        </p:nvSpPr>
        <p:spPr>
          <a:xfrm>
            <a:off x="551910" y="2906460"/>
            <a:ext cx="2944916" cy="4446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CE29F2-A7E0-4188-82E6-E33849A332B4}"/>
              </a:ext>
            </a:extLst>
          </p:cNvPr>
          <p:cNvSpPr/>
          <p:nvPr/>
        </p:nvSpPr>
        <p:spPr>
          <a:xfrm>
            <a:off x="549791" y="1331729"/>
            <a:ext cx="2944916" cy="4446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01E128-4450-4A13-A80A-1828E549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342" y="646332"/>
            <a:ext cx="8049748" cy="57062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FE0D79-E6EE-438B-BEF4-1606F7D97412}"/>
              </a:ext>
            </a:extLst>
          </p:cNvPr>
          <p:cNvSpPr/>
          <p:nvPr/>
        </p:nvSpPr>
        <p:spPr>
          <a:xfrm>
            <a:off x="3590341" y="646331"/>
            <a:ext cx="8049748" cy="28605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18E0B-F09B-4E5D-85F7-8BF3021C678E}"/>
              </a:ext>
            </a:extLst>
          </p:cNvPr>
          <p:cNvSpPr/>
          <p:nvPr/>
        </p:nvSpPr>
        <p:spPr>
          <a:xfrm>
            <a:off x="3590341" y="3506876"/>
            <a:ext cx="8049748" cy="2845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A2D25B-83BA-43F9-9CA6-37CEDAEF0793}"/>
              </a:ext>
            </a:extLst>
          </p:cNvPr>
          <p:cNvSpPr/>
          <p:nvPr/>
        </p:nvSpPr>
        <p:spPr>
          <a:xfrm>
            <a:off x="3590340" y="3277134"/>
            <a:ext cx="1514223" cy="2234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C8210F-E1F5-41E7-927E-D600145B5A3F}"/>
              </a:ext>
            </a:extLst>
          </p:cNvPr>
          <p:cNvSpPr/>
          <p:nvPr/>
        </p:nvSpPr>
        <p:spPr>
          <a:xfrm>
            <a:off x="3590339" y="6132302"/>
            <a:ext cx="1514223" cy="2234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4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Data_Preprocess</a:t>
            </a:r>
            <a:r>
              <a:rPr lang="en-US" altLang="ko-KR" sz="3600" b="1" dirty="0"/>
              <a:t>(Delete_0Byte, </a:t>
            </a:r>
            <a:r>
              <a:rPr lang="en-US" altLang="ko-KR" sz="3600" b="1" dirty="0" err="1"/>
              <a:t>Rename_files</a:t>
            </a:r>
            <a:r>
              <a:rPr lang="en-US" altLang="ko-KR" sz="3600" b="1" dirty="0"/>
              <a:t>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39CF6D-8696-4F47-A6CC-CB9AEA06BF80}"/>
              </a:ext>
            </a:extLst>
          </p:cNvPr>
          <p:cNvGrpSpPr/>
          <p:nvPr/>
        </p:nvGrpSpPr>
        <p:grpSpPr>
          <a:xfrm>
            <a:off x="551908" y="870200"/>
            <a:ext cx="5888669" cy="3942960"/>
            <a:chOff x="551908" y="870200"/>
            <a:chExt cx="5888669" cy="39429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780209A-71A2-4D95-BD7B-DF4ECB0BB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908" y="870200"/>
              <a:ext cx="5888669" cy="394296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FE0295-3C2C-4A0B-998F-F0E3BE348C2A}"/>
                </a:ext>
              </a:extLst>
            </p:cNvPr>
            <p:cNvSpPr/>
            <p:nvPr/>
          </p:nvSpPr>
          <p:spPr>
            <a:xfrm>
              <a:off x="551908" y="870200"/>
              <a:ext cx="5888669" cy="2451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103FCF-BB1A-4A02-981E-B254273614D1}"/>
                </a:ext>
              </a:extLst>
            </p:cNvPr>
            <p:cNvSpPr/>
            <p:nvPr/>
          </p:nvSpPr>
          <p:spPr>
            <a:xfrm>
              <a:off x="551910" y="1396131"/>
              <a:ext cx="5888667" cy="10054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FE0D79-E6EE-438B-BEF4-1606F7D97412}"/>
                </a:ext>
              </a:extLst>
            </p:cNvPr>
            <p:cNvSpPr/>
            <p:nvPr/>
          </p:nvSpPr>
          <p:spPr>
            <a:xfrm>
              <a:off x="551909" y="2682534"/>
              <a:ext cx="5888668" cy="21306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1BF385-9022-49C4-BC22-79694508FD93}"/>
                </a:ext>
              </a:extLst>
            </p:cNvPr>
            <p:cNvSpPr/>
            <p:nvPr/>
          </p:nvSpPr>
          <p:spPr>
            <a:xfrm>
              <a:off x="948037" y="3962895"/>
              <a:ext cx="1797730" cy="5198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080DCB-DB26-46FD-B9E8-EDAC344F060F}"/>
              </a:ext>
            </a:extLst>
          </p:cNvPr>
          <p:cNvGrpSpPr/>
          <p:nvPr/>
        </p:nvGrpSpPr>
        <p:grpSpPr>
          <a:xfrm>
            <a:off x="4731204" y="759768"/>
            <a:ext cx="7060908" cy="5616671"/>
            <a:chOff x="4579182" y="883593"/>
            <a:chExt cx="7060908" cy="56166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89A9165-0B8E-4D45-ACA6-42FC7604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9184" y="883593"/>
              <a:ext cx="7060906" cy="561098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E86295-2073-4C95-912E-E4FA24BDFF5C}"/>
                </a:ext>
              </a:extLst>
            </p:cNvPr>
            <p:cNvSpPr/>
            <p:nvPr/>
          </p:nvSpPr>
          <p:spPr>
            <a:xfrm>
              <a:off x="4579183" y="1092680"/>
              <a:ext cx="7060905" cy="25984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E5FA34-7088-4003-ADA0-C2A853054E84}"/>
                </a:ext>
              </a:extLst>
            </p:cNvPr>
            <p:cNvSpPr/>
            <p:nvPr/>
          </p:nvSpPr>
          <p:spPr>
            <a:xfrm>
              <a:off x="4579182" y="3821720"/>
              <a:ext cx="7060905" cy="26785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B3121C-55BE-4351-8D2E-88A7112CB6A3}"/>
                </a:ext>
              </a:extLst>
            </p:cNvPr>
            <p:cNvSpPr/>
            <p:nvPr/>
          </p:nvSpPr>
          <p:spPr>
            <a:xfrm>
              <a:off x="4846706" y="2462371"/>
              <a:ext cx="2780794" cy="10054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9DDB08-5510-43DB-A0A9-BA9ADC87814D}"/>
                </a:ext>
              </a:extLst>
            </p:cNvPr>
            <p:cNvSpPr/>
            <p:nvPr/>
          </p:nvSpPr>
          <p:spPr>
            <a:xfrm>
              <a:off x="4846706" y="5258259"/>
              <a:ext cx="2780794" cy="97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C1CF55-2E75-47AC-A8E7-2B1C3B6BAD61}"/>
              </a:ext>
            </a:extLst>
          </p:cNvPr>
          <p:cNvGrpSpPr/>
          <p:nvPr/>
        </p:nvGrpSpPr>
        <p:grpSpPr>
          <a:xfrm>
            <a:off x="689167" y="1568380"/>
            <a:ext cx="3904777" cy="4023577"/>
            <a:chOff x="1334512" y="2716682"/>
            <a:chExt cx="3904777" cy="40235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62D1B9-266C-46CA-92BF-AE4DC840C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2716682"/>
              <a:ext cx="3867689" cy="183740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C732FC-60D5-477D-B7A9-6C0B5AE24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1600" y="4878419"/>
              <a:ext cx="3867689" cy="186184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07921-76DB-421E-903D-7B0B6C527A3A}"/>
                </a:ext>
              </a:extLst>
            </p:cNvPr>
            <p:cNvSpPr/>
            <p:nvPr/>
          </p:nvSpPr>
          <p:spPr>
            <a:xfrm>
              <a:off x="1369876" y="2732688"/>
              <a:ext cx="3867690" cy="59098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3BF7D0-B69D-4224-9041-0F893FC989AB}"/>
                </a:ext>
              </a:extLst>
            </p:cNvPr>
            <p:cNvSpPr/>
            <p:nvPr/>
          </p:nvSpPr>
          <p:spPr>
            <a:xfrm>
              <a:off x="1334512" y="4878419"/>
              <a:ext cx="3904777" cy="59098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22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Data_Preprocess</a:t>
            </a:r>
            <a:r>
              <a:rPr lang="en-US" altLang="ko-KR" sz="3600" b="1" dirty="0"/>
              <a:t>(Delete_0Byte, </a:t>
            </a:r>
            <a:r>
              <a:rPr lang="en-US" altLang="ko-KR" sz="3600" b="1" dirty="0" err="1"/>
              <a:t>Rename_files</a:t>
            </a:r>
            <a:r>
              <a:rPr lang="en-US" altLang="ko-KR" sz="3600" b="1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A7DF83-8DB1-4396-9ACC-7ACE7AB5191B}"/>
              </a:ext>
            </a:extLst>
          </p:cNvPr>
          <p:cNvGrpSpPr/>
          <p:nvPr/>
        </p:nvGrpSpPr>
        <p:grpSpPr>
          <a:xfrm>
            <a:off x="1500546" y="870200"/>
            <a:ext cx="9190909" cy="5448849"/>
            <a:chOff x="551907" y="870200"/>
            <a:chExt cx="9190909" cy="54488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CE6A88-AD76-42E7-B3C8-DFED23EE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908" y="870200"/>
              <a:ext cx="3924145" cy="251509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FE0295-3C2C-4A0B-998F-F0E3BE348C2A}"/>
                </a:ext>
              </a:extLst>
            </p:cNvPr>
            <p:cNvSpPr/>
            <p:nvPr/>
          </p:nvSpPr>
          <p:spPr>
            <a:xfrm>
              <a:off x="551909" y="3140911"/>
              <a:ext cx="1286940" cy="2451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1BF385-9022-49C4-BC22-79694508FD93}"/>
                </a:ext>
              </a:extLst>
            </p:cNvPr>
            <p:cNvSpPr/>
            <p:nvPr/>
          </p:nvSpPr>
          <p:spPr>
            <a:xfrm>
              <a:off x="3189112" y="2753646"/>
              <a:ext cx="1286941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B57956F-8FA6-48A9-A780-3E39B78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8670" y="870200"/>
              <a:ext cx="3855467" cy="251509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7A61E00-56D4-4058-83C0-A7BBDD601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7211" y="3793254"/>
              <a:ext cx="3757484" cy="251509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52AF874-A2CC-4543-A6A2-B1C9ACC91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7307" y="3793254"/>
              <a:ext cx="3565509" cy="251509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2B9889-1463-482F-98ED-F7DE51337F6B}"/>
                </a:ext>
              </a:extLst>
            </p:cNvPr>
            <p:cNvSpPr/>
            <p:nvPr/>
          </p:nvSpPr>
          <p:spPr>
            <a:xfrm>
              <a:off x="7295103" y="2778356"/>
              <a:ext cx="1199034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62DC89-2138-4265-AAAF-D12DEDEC4C9D}"/>
                </a:ext>
              </a:extLst>
            </p:cNvPr>
            <p:cNvSpPr/>
            <p:nvPr/>
          </p:nvSpPr>
          <p:spPr>
            <a:xfrm>
              <a:off x="4638670" y="3089457"/>
              <a:ext cx="1328217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009878-596A-49A4-8327-E881EC24E6BF}"/>
                </a:ext>
              </a:extLst>
            </p:cNvPr>
            <p:cNvSpPr/>
            <p:nvPr/>
          </p:nvSpPr>
          <p:spPr>
            <a:xfrm>
              <a:off x="4767852" y="5676699"/>
              <a:ext cx="1246841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ACAA37-0D5C-4AD1-BB55-956ACE26C7D1}"/>
                </a:ext>
              </a:extLst>
            </p:cNvPr>
            <p:cNvSpPr/>
            <p:nvPr/>
          </p:nvSpPr>
          <p:spPr>
            <a:xfrm>
              <a:off x="2257211" y="6007948"/>
              <a:ext cx="1246841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F80160-3A36-423A-9218-3CB170F96E65}"/>
                </a:ext>
              </a:extLst>
            </p:cNvPr>
            <p:cNvSpPr/>
            <p:nvPr/>
          </p:nvSpPr>
          <p:spPr>
            <a:xfrm>
              <a:off x="8601389" y="5676698"/>
              <a:ext cx="1139589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A3BB757-1CEF-4D5A-9217-922B99F2FB75}"/>
                </a:ext>
              </a:extLst>
            </p:cNvPr>
            <p:cNvSpPr/>
            <p:nvPr/>
          </p:nvSpPr>
          <p:spPr>
            <a:xfrm>
              <a:off x="6177307" y="6007948"/>
              <a:ext cx="1246841" cy="311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779F5D0-E85C-4EC2-B033-C8061E1BBAA6}"/>
                </a:ext>
              </a:extLst>
            </p:cNvPr>
            <p:cNvSpPr/>
            <p:nvPr/>
          </p:nvSpPr>
          <p:spPr>
            <a:xfrm>
              <a:off x="2257211" y="3808050"/>
              <a:ext cx="1953049" cy="10654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8CFE54-9E38-4920-92F3-F8750378118A}"/>
                </a:ext>
              </a:extLst>
            </p:cNvPr>
            <p:cNvSpPr/>
            <p:nvPr/>
          </p:nvSpPr>
          <p:spPr>
            <a:xfrm>
              <a:off x="6168934" y="3793254"/>
              <a:ext cx="1953049" cy="10654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19ADEE-A3D5-432A-A0F9-FDC66E9FF470}"/>
                </a:ext>
              </a:extLst>
            </p:cNvPr>
            <p:cNvSpPr/>
            <p:nvPr/>
          </p:nvSpPr>
          <p:spPr>
            <a:xfrm>
              <a:off x="551907" y="1991171"/>
              <a:ext cx="2090809" cy="10654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40F0AF-CB6D-4BD9-AC4A-AAF6AA340122}"/>
                </a:ext>
              </a:extLst>
            </p:cNvPr>
            <p:cNvSpPr/>
            <p:nvPr/>
          </p:nvSpPr>
          <p:spPr>
            <a:xfrm>
              <a:off x="4638670" y="1982110"/>
              <a:ext cx="2123871" cy="10654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96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Data_Categorize</a:t>
            </a:r>
            <a:endParaRPr lang="en-US" altLang="ko-KR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B1651F-191D-4FAF-A87B-939C019C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4" y="970002"/>
            <a:ext cx="6742325" cy="56410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D7615A-0278-4E1C-BA9C-7CDBE0D7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63" y="952318"/>
            <a:ext cx="6742325" cy="56587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51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Data_Categorize</a:t>
            </a:r>
            <a:endParaRPr lang="en-US" altLang="ko-KR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591F7-E527-4145-8FFB-4DFB4AC5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4" y="877403"/>
            <a:ext cx="8059275" cy="38105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197C3D-3828-42EE-8BB5-E10CB7C7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7" y="366285"/>
            <a:ext cx="8021169" cy="61254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(3</a:t>
            </a:r>
            <a:r>
              <a:rPr lang="en-US" altLang="ko-KR" sz="3500" b="1" baseline="30000" dirty="0"/>
              <a:t>rd</a:t>
            </a:r>
            <a:r>
              <a:rPr lang="en-US" altLang="ko-KR" sz="3500" b="1" dirty="0"/>
              <a:t> Week)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970002"/>
            <a:ext cx="1219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2/17 : Grammar Check, Plagiarism Check,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2/18 : </a:t>
            </a:r>
            <a:r>
              <a:rPr lang="en-US" altLang="ko-KR" sz="2500" b="1" dirty="0" err="1"/>
              <a:t>Data_Preprocess</a:t>
            </a:r>
            <a:r>
              <a:rPr lang="en-US" altLang="ko-KR" sz="2500" b="1" dirty="0"/>
              <a:t>(Delete_0Byte, </a:t>
            </a:r>
            <a:r>
              <a:rPr lang="en-US" altLang="ko-KR" sz="2500" b="1" dirty="0" err="1"/>
              <a:t>Rename_files</a:t>
            </a:r>
            <a:r>
              <a:rPr lang="en-US" altLang="ko-KR" sz="2500" b="1" dirty="0"/>
              <a:t>),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         </a:t>
            </a:r>
            <a:r>
              <a:rPr lang="en-US" altLang="ko-KR" sz="2500" b="1" dirty="0" err="1"/>
              <a:t>Data_Categorize</a:t>
            </a:r>
            <a:r>
              <a:rPr lang="en-US" altLang="ko-KR" sz="2500" b="1" dirty="0"/>
              <a:t> Proceeding ,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2/20 : </a:t>
            </a:r>
            <a:r>
              <a:rPr lang="en-US" altLang="ko-KR" sz="2500" b="1" dirty="0" err="1"/>
              <a:t>Data_Categorize</a:t>
            </a:r>
            <a:r>
              <a:rPr lang="en-US" altLang="ko-KR" sz="2500" b="1" dirty="0"/>
              <a:t>,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2/21 – 2/22 : Model Conference, </a:t>
            </a:r>
            <a:r>
              <a:rPr lang="en-US" altLang="ko-KR" sz="2500" b="1" dirty="0" err="1"/>
              <a:t>SIDB_Preprocess</a:t>
            </a:r>
            <a:r>
              <a:rPr lang="en-US" altLang="ko-KR" sz="2500" b="1" dirty="0"/>
              <a:t>,</a:t>
            </a:r>
          </a:p>
          <a:p>
            <a:r>
              <a:rPr lang="en-US" altLang="ko-KR" sz="2500" b="1" dirty="0"/>
              <a:t>                  Web Programming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6367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Data_Categorize</a:t>
            </a:r>
            <a:endParaRPr lang="en-US" altLang="ko-KR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591F7-E527-4145-8FFB-4DFB4AC5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4" y="877403"/>
            <a:ext cx="8059275" cy="38105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197C3D-3828-42EE-8BB5-E10CB7C7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7" y="366285"/>
            <a:ext cx="8021169" cy="61254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SIDB_Preprocess</a:t>
            </a: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D955-FEF1-4317-9545-010BE6035FAA}"/>
              </a:ext>
            </a:extLst>
          </p:cNvPr>
          <p:cNvSpPr txBox="1"/>
          <p:nvPr/>
        </p:nvSpPr>
        <p:spPr>
          <a:xfrm>
            <a:off x="0" y="970002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데이터 전처리는 데이터가 가진 각각의 단어에 대해</a:t>
            </a:r>
            <a:endParaRPr lang="en-US" altLang="ko-KR" sz="2500" b="1" dirty="0"/>
          </a:p>
          <a:p>
            <a:r>
              <a:rPr lang="ko-KR" altLang="en-US" sz="2500" b="1" dirty="0"/>
              <a:t>고유 인덱스를 매핑하는 정수 인코딩 방식을 거쳤으며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모델 회의 결과 사용자의 질문과 답변이 들어오면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먼저 질문이 어떤 카테고리에 분류되는지 파악하고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 해당 카테고리에 대해서 정답이라고 학습된 모델을 선택하여</a:t>
            </a:r>
            <a:r>
              <a:rPr lang="en-US" altLang="ko-KR" sz="2500" b="1" dirty="0"/>
              <a:t>, </a:t>
            </a:r>
          </a:p>
          <a:p>
            <a:r>
              <a:rPr lang="ko-KR" altLang="en-US" sz="2500" b="1" dirty="0"/>
              <a:t>사용자의 답변이 선택된 학습된 모델과 일치할 확률을 구하는 원리이므로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수동 카테고리화를 통해 분류된 각각의 데이터들에 대하여</a:t>
            </a:r>
            <a:endParaRPr lang="en-US" altLang="ko-KR" sz="2500" b="1" dirty="0"/>
          </a:p>
          <a:p>
            <a:r>
              <a:rPr lang="ko-KR" altLang="en-US" sz="2500" b="1" dirty="0"/>
              <a:t>각각의 카테고리의 데이터들의 라벨이 </a:t>
            </a:r>
            <a:r>
              <a:rPr lang="en-US" altLang="ko-KR" sz="2500" b="1" dirty="0"/>
              <a:t>1</a:t>
            </a:r>
            <a:r>
              <a:rPr lang="ko-KR" altLang="en-US" sz="2500" b="1" dirty="0"/>
              <a:t>인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24</a:t>
            </a:r>
            <a:r>
              <a:rPr lang="ko-KR" altLang="en-US" sz="2500" b="1" dirty="0"/>
              <a:t>가지 경우에 대한 </a:t>
            </a:r>
            <a:r>
              <a:rPr lang="ko-KR" altLang="en-US" sz="2500" b="1" dirty="0" err="1"/>
              <a:t>라벨링</a:t>
            </a:r>
            <a:r>
              <a:rPr lang="ko-KR" altLang="en-US" sz="2500" b="1" dirty="0"/>
              <a:t> 처리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상기 데이터 </a:t>
            </a:r>
            <a:r>
              <a:rPr lang="ko-KR" altLang="en-US" sz="2500" b="1" dirty="0" err="1"/>
              <a:t>전처리</a:t>
            </a:r>
            <a:r>
              <a:rPr lang="ko-KR" altLang="en-US" sz="2500" b="1" dirty="0"/>
              <a:t> 과정을 거쳐 </a:t>
            </a:r>
            <a:r>
              <a:rPr lang="en-US" altLang="ko-KR" sz="2500" b="1" dirty="0"/>
              <a:t>.bin </a:t>
            </a:r>
            <a:r>
              <a:rPr lang="ko-KR" altLang="en-US" sz="2500" b="1" dirty="0"/>
              <a:t>확장자 파일로 저장</a:t>
            </a:r>
            <a:r>
              <a:rPr lang="en-US" altLang="ko-KR" sz="2500" b="1" dirty="0"/>
              <a:t>,</a:t>
            </a:r>
          </a:p>
          <a:p>
            <a:r>
              <a:rPr lang="ko-KR" altLang="en-US" sz="2500" b="1" dirty="0"/>
              <a:t>이후 각각의 모델에서 원</a:t>
            </a:r>
            <a:r>
              <a:rPr lang="en-US" altLang="ko-KR" sz="2500" b="1" dirty="0"/>
              <a:t>-</a:t>
            </a:r>
            <a:r>
              <a:rPr lang="ko-KR" altLang="en-US" sz="2500" b="1" dirty="0"/>
              <a:t>핫 인코딩을 통한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차 전처리가 수행됩니다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162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SIDB_Preprocess</a:t>
            </a:r>
            <a:endParaRPr lang="en-US" altLang="ko-KR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98650-C36D-42CA-87FA-56E808B2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9" y="1099530"/>
            <a:ext cx="7120227" cy="50020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1630BB-55D8-4110-8FA2-045D83D0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78" y="1780945"/>
            <a:ext cx="4677428" cy="32961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3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SIDB_Preprocess</a:t>
            </a:r>
            <a:endParaRPr lang="en-US" altLang="ko-KR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C05CF9-60B3-4E32-A571-7CDCCADE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2" y="1414181"/>
            <a:ext cx="7259063" cy="40296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BE264A-225D-46A6-97E3-6A41F1B5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46" y="1028364"/>
            <a:ext cx="5372850" cy="48012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21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SIDB_Preprocess</a:t>
            </a:r>
            <a:endParaRPr lang="en-US" altLang="ko-KR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582A2-89BD-4238-A681-6839701E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3" y="852128"/>
            <a:ext cx="7735380" cy="51537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B5903A-E211-4B01-BB91-60E168F6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35" y="3296940"/>
            <a:ext cx="5210902" cy="25149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07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COVID-19 Occurs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D955-FEF1-4317-9545-010BE6035FAA}"/>
              </a:ext>
            </a:extLst>
          </p:cNvPr>
          <p:cNvSpPr txBox="1"/>
          <p:nvPr/>
        </p:nvSpPr>
        <p:spPr>
          <a:xfrm>
            <a:off x="0" y="970002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코로나</a:t>
            </a:r>
            <a:r>
              <a:rPr lang="en-US" altLang="ko-KR" sz="2500" b="1" dirty="0"/>
              <a:t>19 </a:t>
            </a:r>
            <a:r>
              <a:rPr lang="ko-KR" altLang="en-US" sz="2500" b="1" dirty="0"/>
              <a:t>바이러스 심각단계 격상으로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정부와 교육청에서 휴교와 외출자제를 권고하는 상황이 되어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스터디 모임이 </a:t>
            </a:r>
            <a:r>
              <a:rPr lang="en-US" altLang="ko-KR" sz="2500" b="1" dirty="0"/>
              <a:t>Cancel</a:t>
            </a:r>
            <a:r>
              <a:rPr lang="ko-KR" altLang="en-US" sz="2500" b="1" dirty="0"/>
              <a:t>되는 상황이 발생했습니다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때문에 이후 프로젝트 진행사항은 부득이하게 팀원 간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각자 개인 자택에서 </a:t>
            </a:r>
            <a:r>
              <a:rPr lang="en-US" altLang="ko-KR" sz="2500" b="1" dirty="0" err="1"/>
              <a:t>Kakao</a:t>
            </a:r>
            <a:r>
              <a:rPr lang="en-US" altLang="ko-KR" sz="2500" b="1" dirty="0"/>
              <a:t> Talk Messenger</a:t>
            </a:r>
            <a:r>
              <a:rPr lang="ko-KR" altLang="en-US" sz="2500" b="1" dirty="0"/>
              <a:t>로 연락을 하며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프로젝트를 진행하게 되었습니다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0370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Temp_Model1_Basic Test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F7586-1DCA-431E-AC2E-81871499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8" y="976225"/>
            <a:ext cx="5210902" cy="12479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835252-E358-4805-8A70-C2C145C0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8" y="2554068"/>
            <a:ext cx="4191585" cy="3553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38D27C-3CE4-4D37-B2C7-8EBD5BC2A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73" y="1245996"/>
            <a:ext cx="6011300" cy="48613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19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92AAD6-D0DB-4B0B-8F9F-523EE165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0" y="1066926"/>
            <a:ext cx="9173855" cy="18385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Temp_Model1_Basic 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0A74D-F182-4D9D-B368-5C7C27F5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0" y="3326103"/>
            <a:ext cx="3733800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3302A3-B37F-4C36-9690-457C8AE9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87" y="3326103"/>
            <a:ext cx="3790950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8B3063-AB43-4206-83D4-962EFFE933C6}"/>
              </a:ext>
            </a:extLst>
          </p:cNvPr>
          <p:cNvSpPr/>
          <p:nvPr/>
        </p:nvSpPr>
        <p:spPr>
          <a:xfrm>
            <a:off x="8159261" y="1416819"/>
            <a:ext cx="1465513" cy="1488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C8C186-FD9E-430C-86B7-E6C5AA2E735A}"/>
              </a:ext>
            </a:extLst>
          </p:cNvPr>
          <p:cNvSpPr/>
          <p:nvPr/>
        </p:nvSpPr>
        <p:spPr>
          <a:xfrm>
            <a:off x="5295981" y="4480094"/>
            <a:ext cx="3153508" cy="259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3014F3-3B59-462F-8825-495201A42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15788"/>
              </p:ext>
            </p:extLst>
          </p:nvPr>
        </p:nvGraphicFramePr>
        <p:xfrm>
          <a:off x="3547146" y="2120658"/>
          <a:ext cx="8193934" cy="435134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84894">
                  <a:extLst>
                    <a:ext uri="{9D8B030D-6E8A-4147-A177-3AD203B41FA5}">
                      <a16:colId xmlns:a16="http://schemas.microsoft.com/office/drawing/2014/main" val="3371376190"/>
                    </a:ext>
                  </a:extLst>
                </a:gridCol>
                <a:gridCol w="1223946">
                  <a:extLst>
                    <a:ext uri="{9D8B030D-6E8A-4147-A177-3AD203B41FA5}">
                      <a16:colId xmlns:a16="http://schemas.microsoft.com/office/drawing/2014/main" val="1288805847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3682253291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1399218004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48618955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1608465733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4277098635"/>
                    </a:ext>
                  </a:extLst>
                </a:gridCol>
                <a:gridCol w="666130">
                  <a:extLst>
                    <a:ext uri="{9D8B030D-6E8A-4147-A177-3AD203B41FA5}">
                      <a16:colId xmlns:a16="http://schemas.microsoft.com/office/drawing/2014/main" val="3998584338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2147738407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375090016"/>
                    </a:ext>
                  </a:extLst>
                </a:gridCol>
                <a:gridCol w="584894">
                  <a:extLst>
                    <a:ext uri="{9D8B030D-6E8A-4147-A177-3AD203B41FA5}">
                      <a16:colId xmlns:a16="http://schemas.microsoft.com/office/drawing/2014/main" val="105451957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287054131"/>
                    </a:ext>
                  </a:extLst>
                </a:gridCol>
              </a:tblGrid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endParaRPr 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Accuracy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3865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교외활동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사회경험 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Layer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Node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Epoch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Batch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Validation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Test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Category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Index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9665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기업문화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 err="1">
                          <a:ln>
                            <a:noFill/>
                          </a:ln>
                          <a:effectLst/>
                        </a:rPr>
                        <a:t>인재상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22.95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22.95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10.52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8888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생활신조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좌우명   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9.69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9.69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9.69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8711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성장과정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28.46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28.46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13.02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3821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성취경험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보람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22.82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22.82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22.82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292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스펙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수상내역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31.96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31.96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14.14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4801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실패경험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극복과정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33.92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33.92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14.59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6658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어학연수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해외경험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40.36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40.36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27.99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7994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이직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전직 사유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128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43.16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43.16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33.29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6637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입사 후 포부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256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48.1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48.1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46.44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주요실적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5178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자기개발 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512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48.62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48.62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46.94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72826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자기소개 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1024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49.61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49.65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49.17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주요실적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5674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장점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단점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16.94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16.94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9.18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성장과정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9323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전공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적성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21.46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21.46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10.33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생활신조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좌우명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6614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조직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단체생활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20.15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20.15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11.21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입사 후 포부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3662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주요실적 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24.6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24.6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10.31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1124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지원동기 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25.47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25.47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10.24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8635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직무경험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경력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31.46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31.46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13.17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33351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직무준비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34.17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34.17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15.16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08409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128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38.07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38.07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20.59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9362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학교생활 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256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41.44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41.44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27.53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취미</a:t>
                      </a:r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특기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199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핵심 역량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512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3247"/>
                  </a:ext>
                </a:extLst>
              </a:tr>
              <a:tr h="18671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>
                          <a:ln>
                            <a:noFill/>
                          </a:ln>
                          <a:effectLst/>
                        </a:rPr>
                        <a:t>희망업무          </a:t>
                      </a:r>
                      <a:endParaRPr lang="ko-KR" altLang="en-US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1024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48.58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ln>
                            <a:noFill/>
                          </a:ln>
                          <a:effectLst/>
                        </a:rPr>
                        <a:t>48.58</a:t>
                      </a:r>
                      <a:endParaRPr lang="en-US" altLang="ko-KR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45.81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ln>
                            <a:noFill/>
                          </a:ln>
                          <a:effectLst/>
                        </a:rPr>
                        <a:t>주요실적</a:t>
                      </a:r>
                      <a:endParaRPr lang="ko-KR" altLang="en-US" sz="9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8847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9DDFBC-98AC-419B-A643-87859919F122}"/>
              </a:ext>
            </a:extLst>
          </p:cNvPr>
          <p:cNvSpPr/>
          <p:nvPr/>
        </p:nvSpPr>
        <p:spPr>
          <a:xfrm>
            <a:off x="10108642" y="2126811"/>
            <a:ext cx="1632438" cy="43513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9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Temp_Model2_Embedding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C06676-10DE-4765-988C-91AAFD1B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9865"/>
            <a:ext cx="4039164" cy="22196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9CFCE0-9EB1-4F61-A6A7-EF799BA5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78" y="1080932"/>
            <a:ext cx="5238750" cy="1238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349172-F0BD-4816-A45C-E6946A433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8" y="2753783"/>
            <a:ext cx="4229100" cy="2971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51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5E9F4B-FA6F-4417-BBF2-E005D44A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0" y="1080269"/>
            <a:ext cx="9278645" cy="19147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Temp_Model2_Embedding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F7429D-E3BC-4357-B905-CADCB22BA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0" y="3429000"/>
            <a:ext cx="3733800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FB2E4C-0A2C-4CE9-8637-B70870E5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24" y="3429000"/>
            <a:ext cx="3790950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8D70E3-8C08-41A5-900A-7460F96505C9}"/>
              </a:ext>
            </a:extLst>
          </p:cNvPr>
          <p:cNvSpPr/>
          <p:nvPr/>
        </p:nvSpPr>
        <p:spPr>
          <a:xfrm>
            <a:off x="8139165" y="1376625"/>
            <a:ext cx="1590400" cy="16184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6DE3B6-A36C-46BF-836F-9DCD82EF9463}"/>
              </a:ext>
            </a:extLst>
          </p:cNvPr>
          <p:cNvSpPr/>
          <p:nvPr/>
        </p:nvSpPr>
        <p:spPr>
          <a:xfrm>
            <a:off x="5377543" y="3820049"/>
            <a:ext cx="3153508" cy="259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(4</a:t>
            </a:r>
            <a:r>
              <a:rPr lang="en-US" altLang="ko-KR" sz="3500" b="1" baseline="30000" dirty="0"/>
              <a:t>th</a:t>
            </a:r>
            <a:r>
              <a:rPr lang="en-US" altLang="ko-KR" sz="3500" b="1" dirty="0"/>
              <a:t> Week), COVID-19 Occurs </a:t>
            </a:r>
            <a:endParaRPr lang="ko-KR" altLang="en-US" sz="3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970002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2/23 : Temp_Model1_Basic Test,</a:t>
            </a:r>
          </a:p>
          <a:p>
            <a:r>
              <a:rPr lang="en-US" altLang="ko-KR" sz="2500" b="1" dirty="0"/>
              <a:t>        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2/24 : Temp_Model2_Embedding Test,</a:t>
            </a:r>
          </a:p>
          <a:p>
            <a:r>
              <a:rPr lang="en-US" altLang="ko-KR" sz="2500" b="1" dirty="0"/>
              <a:t>        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2/25 – 2/26 : Temp_Model3_K_Cross_Fold Test,</a:t>
            </a:r>
          </a:p>
          <a:p>
            <a:r>
              <a:rPr lang="en-US" altLang="ko-KR" sz="2500" b="1" dirty="0"/>
              <a:t>                  Web Programming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2/27 – 2/28 : Temp_Model4_L2_Regularizer_K_Cross_Fold Test,</a:t>
            </a:r>
          </a:p>
          <a:p>
            <a:r>
              <a:rPr lang="en-US" altLang="ko-KR" sz="2500" b="1" dirty="0"/>
              <a:t>                  Web Programming, Build Co-Development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22297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Temp_Model3_K_Cross_Fold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F7586-1DCA-431E-AC2E-81871499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8" y="976225"/>
            <a:ext cx="5210902" cy="12479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95BB8D-7876-4419-BF2D-A54D37CA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7" y="2330359"/>
            <a:ext cx="4688387" cy="42849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871072-9AB2-4FCA-B7D1-C824FB1B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348" y="242730"/>
            <a:ext cx="7783011" cy="63921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41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Temp_Model3_K_Cross_Fold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CA808-E062-46C4-B7BF-9AE3115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32" y="1307043"/>
            <a:ext cx="6354062" cy="48870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690431-67B6-45E9-B79C-E95658E1780E}"/>
              </a:ext>
            </a:extLst>
          </p:cNvPr>
          <p:cNvSpPr/>
          <p:nvPr/>
        </p:nvSpPr>
        <p:spPr>
          <a:xfrm>
            <a:off x="6812779" y="4330839"/>
            <a:ext cx="1143915" cy="1863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0C962-21C0-4C63-B341-8F6562DC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97" y="1164148"/>
            <a:ext cx="6315956" cy="50299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E7B4DD-1E4F-4BC0-8A4A-2423AC1CCB14}"/>
              </a:ext>
            </a:extLst>
          </p:cNvPr>
          <p:cNvSpPr/>
          <p:nvPr/>
        </p:nvSpPr>
        <p:spPr>
          <a:xfrm>
            <a:off x="7627737" y="4672483"/>
            <a:ext cx="1143915" cy="1521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7258CF-691C-4DA8-831B-86378282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183" y="1154622"/>
            <a:ext cx="6344535" cy="50394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AABFF5-D7A3-41D7-A968-77ABE28D154B}"/>
              </a:ext>
            </a:extLst>
          </p:cNvPr>
          <p:cNvSpPr/>
          <p:nvPr/>
        </p:nvSpPr>
        <p:spPr>
          <a:xfrm>
            <a:off x="8461043" y="4672483"/>
            <a:ext cx="1143916" cy="1521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E841EB-EC86-40C6-8429-550A1720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669" y="1154622"/>
            <a:ext cx="6344535" cy="50394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67DE85-78F6-4056-932E-69A2A50B2342}"/>
              </a:ext>
            </a:extLst>
          </p:cNvPr>
          <p:cNvSpPr/>
          <p:nvPr/>
        </p:nvSpPr>
        <p:spPr>
          <a:xfrm>
            <a:off x="9276000" y="4672483"/>
            <a:ext cx="1183083" cy="1521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1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Temp_Model3_K_Cross_Fold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AFC6DE-E35B-474E-8C56-C567A12A802F}"/>
              </a:ext>
            </a:extLst>
          </p:cNvPr>
          <p:cNvGrpSpPr/>
          <p:nvPr/>
        </p:nvGrpSpPr>
        <p:grpSpPr>
          <a:xfrm>
            <a:off x="2118921" y="1371496"/>
            <a:ext cx="7954158" cy="2647950"/>
            <a:chOff x="281669" y="1029851"/>
            <a:chExt cx="7954158" cy="264795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0DE2721-AD85-43A5-B1AF-CEDF46FCE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69" y="1029851"/>
              <a:ext cx="3790950" cy="2647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03A0FA7B-8CA8-4CF3-B6A5-9CCD37729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202" y="1029851"/>
              <a:ext cx="3857625" cy="2647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A1D843-AA7D-4C7A-A18A-F8F04423A8A4}"/>
              </a:ext>
            </a:extLst>
          </p:cNvPr>
          <p:cNvSpPr/>
          <p:nvPr/>
        </p:nvSpPr>
        <p:spPr>
          <a:xfrm>
            <a:off x="6804106" y="1567543"/>
            <a:ext cx="3183956" cy="3315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06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Temp_Model4_L2_Regularizers_K_Cross_Fold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F7586-1DCA-431E-AC2E-81871499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8" y="976225"/>
            <a:ext cx="5210902" cy="12479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95BB8D-7876-4419-BF2D-A54D37CA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7" y="2330359"/>
            <a:ext cx="4688387" cy="42849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282788-E13B-4907-BEEC-E2176A2DC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617" y="936666"/>
            <a:ext cx="6172085" cy="56786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620925-5FF3-4B15-98E1-7A5A323925C8}"/>
              </a:ext>
            </a:extLst>
          </p:cNvPr>
          <p:cNvSpPr/>
          <p:nvPr/>
        </p:nvSpPr>
        <p:spPr>
          <a:xfrm>
            <a:off x="5402150" y="1185705"/>
            <a:ext cx="1702035" cy="17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6D96A-5621-459B-866F-2C281E7AA72F}"/>
              </a:ext>
            </a:extLst>
          </p:cNvPr>
          <p:cNvSpPr/>
          <p:nvPr/>
        </p:nvSpPr>
        <p:spPr>
          <a:xfrm>
            <a:off x="6991464" y="3729665"/>
            <a:ext cx="2232923" cy="17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6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Temp_Model4_L2_Regularizers_K_Cross_Fold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B50CE-618A-4D9D-BB34-C2504B6D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8" y="1135862"/>
            <a:ext cx="9269119" cy="40486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620925-5FF3-4B15-98E1-7A5A323925C8}"/>
              </a:ext>
            </a:extLst>
          </p:cNvPr>
          <p:cNvSpPr/>
          <p:nvPr/>
        </p:nvSpPr>
        <p:spPr>
          <a:xfrm>
            <a:off x="8058778" y="1588036"/>
            <a:ext cx="1526269" cy="3596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6D96A-5621-459B-866F-2C281E7AA72F}"/>
              </a:ext>
            </a:extLst>
          </p:cNvPr>
          <p:cNvSpPr/>
          <p:nvPr/>
        </p:nvSpPr>
        <p:spPr>
          <a:xfrm>
            <a:off x="9815050" y="6241753"/>
            <a:ext cx="2232923" cy="17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Temp_Model4_L2_Regularizers_K_Cross_Fold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429EBF-4923-4EF1-9D56-31C11A90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03" y="1693043"/>
            <a:ext cx="3733800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2188C26-E510-4CBE-8C04-C3A63976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07" y="1693043"/>
            <a:ext cx="3790950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16D96A-5621-459B-866F-2C281E7AA72F}"/>
              </a:ext>
            </a:extLst>
          </p:cNvPr>
          <p:cNvSpPr/>
          <p:nvPr/>
        </p:nvSpPr>
        <p:spPr>
          <a:xfrm>
            <a:off x="6971366" y="1910912"/>
            <a:ext cx="3177469" cy="199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83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Problem Check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B5906-CADE-4866-9342-3203BA984881}"/>
              </a:ext>
            </a:extLst>
          </p:cNvPr>
          <p:cNvSpPr txBox="1"/>
          <p:nvPr/>
        </p:nvSpPr>
        <p:spPr>
          <a:xfrm>
            <a:off x="0" y="970002"/>
            <a:ext cx="12192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4</a:t>
            </a:r>
            <a:r>
              <a:rPr lang="ko-KR" altLang="en-US" sz="2500" b="1" dirty="0"/>
              <a:t>가지 모델 모두 공통적인 결과</a:t>
            </a:r>
            <a:endParaRPr lang="en-US" altLang="ko-KR" sz="2500" b="1" dirty="0"/>
          </a:p>
          <a:p>
            <a:endParaRPr lang="en-US" altLang="ko-KR" sz="2500" b="1" dirty="0"/>
          </a:p>
          <a:p>
            <a:pPr marL="457200" indent="-457200">
              <a:buAutoNum type="arabicPeriod"/>
            </a:pPr>
            <a:r>
              <a:rPr lang="ko-KR" altLang="en-US" sz="2500" b="1" dirty="0"/>
              <a:t>검증손실이 </a:t>
            </a:r>
            <a:r>
              <a:rPr lang="ko-KR" altLang="en-US" sz="2500" b="1" dirty="0" err="1"/>
              <a:t>낮은상태로</a:t>
            </a:r>
            <a:r>
              <a:rPr lang="ko-KR" altLang="en-US" sz="2500" b="1" dirty="0"/>
              <a:t> 고정이다</a:t>
            </a:r>
            <a:r>
              <a:rPr lang="en-US" altLang="ko-KR" sz="2500" b="1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b="1" dirty="0" err="1"/>
              <a:t>검증정확도가</a:t>
            </a:r>
            <a:r>
              <a:rPr lang="ko-KR" altLang="en-US" sz="2500" b="1" dirty="0"/>
              <a:t> </a:t>
            </a:r>
            <a:r>
              <a:rPr lang="ko-KR" altLang="en-US" sz="2500" b="1" dirty="0" err="1"/>
              <a:t>높은상태로</a:t>
            </a:r>
            <a:r>
              <a:rPr lang="ko-KR" altLang="en-US" sz="2500" b="1" dirty="0"/>
              <a:t> 고정이다</a:t>
            </a:r>
            <a:r>
              <a:rPr lang="en-US" altLang="ko-KR" sz="2500" b="1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b="1" dirty="0"/>
              <a:t>테스트데이터 예측결과 엉뚱한 데이터를 </a:t>
            </a:r>
            <a:r>
              <a:rPr lang="ko-KR" altLang="en-US" sz="2500" b="1" dirty="0" err="1"/>
              <a:t>가르킨다</a:t>
            </a:r>
            <a:r>
              <a:rPr lang="en-US" altLang="ko-KR" sz="2500" b="1" dirty="0"/>
              <a:t>.</a:t>
            </a:r>
          </a:p>
          <a:p>
            <a:pPr marL="457200" indent="-457200">
              <a:buAutoNum type="arabicPeriod"/>
            </a:pPr>
            <a:endParaRPr lang="en-US" altLang="ko-KR" sz="2500" b="1" dirty="0"/>
          </a:p>
          <a:p>
            <a:r>
              <a:rPr lang="ko-KR" altLang="en-US" sz="2500" b="1" dirty="0"/>
              <a:t>이후 </a:t>
            </a:r>
            <a:r>
              <a:rPr lang="ko-KR" altLang="en-US" sz="2500" b="1" dirty="0" err="1"/>
              <a:t>하이퍼파라미터</a:t>
            </a:r>
            <a:r>
              <a:rPr lang="ko-KR" altLang="en-US" sz="2500" b="1" dirty="0"/>
              <a:t> 조정과정을 거쳤으나 문제점이 해결되지 않았습니다</a:t>
            </a:r>
            <a:r>
              <a:rPr lang="en-US" altLang="ko-KR" sz="2500" b="1" dirty="0"/>
              <a:t>.</a:t>
            </a:r>
          </a:p>
          <a:p>
            <a:r>
              <a:rPr lang="ko-KR" altLang="en-US" sz="2500" b="1" dirty="0"/>
              <a:t>팀원들과 긴 토의를 거친 결과</a:t>
            </a:r>
            <a:r>
              <a:rPr lang="en-US" altLang="ko-KR" sz="2500" b="1" dirty="0"/>
              <a:t>,</a:t>
            </a:r>
          </a:p>
          <a:p>
            <a:r>
              <a:rPr lang="en-US" altLang="ko-KR" sz="2500" b="1" dirty="0"/>
              <a:t>‘</a:t>
            </a:r>
            <a:r>
              <a:rPr lang="ko-KR" altLang="en-US" sz="2500" b="1" dirty="0"/>
              <a:t>경험</a:t>
            </a:r>
            <a:r>
              <a:rPr lang="en-US" altLang="ko-KR" sz="2500" b="1" dirty="0"/>
              <a:t>’</a:t>
            </a:r>
            <a:r>
              <a:rPr lang="ko-KR" altLang="en-US" sz="2500" b="1" dirty="0"/>
              <a:t> 등과 같은 중복되는 데이터가 각각의 카테고리에 존재하는 점과</a:t>
            </a:r>
            <a:r>
              <a:rPr lang="en-US" altLang="ko-KR" sz="2500" b="1" dirty="0"/>
              <a:t>,</a:t>
            </a:r>
          </a:p>
          <a:p>
            <a:r>
              <a:rPr lang="ko-KR" altLang="en-US" sz="2500" b="1" dirty="0"/>
              <a:t>데이터 전처리과정에 문제가 있는 것으로 판단하고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K-</a:t>
            </a:r>
            <a:r>
              <a:rPr lang="ko-KR" altLang="en-US" sz="2500" b="1" dirty="0"/>
              <a:t>평균 클러스터링을 통해 카테고리화를 진행하고</a:t>
            </a:r>
            <a:endParaRPr lang="en-US" altLang="ko-KR" sz="2500" b="1" dirty="0"/>
          </a:p>
          <a:p>
            <a:r>
              <a:rPr lang="ko-KR" altLang="en-US" sz="2500" b="1" dirty="0"/>
              <a:t>데이터 전처리를 </a:t>
            </a:r>
            <a:r>
              <a:rPr lang="en-US" altLang="ko-KR" sz="2500" b="1" dirty="0"/>
              <a:t>Word2Vec</a:t>
            </a:r>
            <a:r>
              <a:rPr lang="ko-KR" altLang="en-US" sz="2500" b="1" dirty="0"/>
              <a:t>로 변경하기로 결정하였습니다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22631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COVID-19 Occurs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D955-FEF1-4317-9545-010BE6035FAA}"/>
              </a:ext>
            </a:extLst>
          </p:cNvPr>
          <p:cNvSpPr txBox="1"/>
          <p:nvPr/>
        </p:nvSpPr>
        <p:spPr>
          <a:xfrm>
            <a:off x="0" y="970002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코로나</a:t>
            </a:r>
            <a:r>
              <a:rPr lang="en-US" altLang="ko-KR" sz="2500" b="1" dirty="0"/>
              <a:t>19 </a:t>
            </a:r>
            <a:r>
              <a:rPr lang="ko-KR" altLang="en-US" sz="2500" b="1" dirty="0"/>
              <a:t>바이러스 최고단계 </a:t>
            </a:r>
            <a:r>
              <a:rPr lang="ko-KR" altLang="en-US" sz="2500" b="1" dirty="0" err="1"/>
              <a:t>심각격상으로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정부와 교육청에서 휴교와 외출자제를 권고하는 상황이 되어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스터디 모임이 연속해서 </a:t>
            </a:r>
            <a:r>
              <a:rPr lang="en-US" altLang="ko-KR" sz="2500" b="1" dirty="0"/>
              <a:t>Cancel</a:t>
            </a:r>
            <a:r>
              <a:rPr lang="ko-KR" altLang="en-US" sz="2500" b="1" dirty="0"/>
              <a:t>되는 상황이 발생했습니다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때문에 이후 프로젝트 진행사항은 체계적인 원격 개발환경이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필요하다고 사료되어 팀원들과 토의한 결과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음성지원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화면공유가 가능한 </a:t>
            </a:r>
            <a:r>
              <a:rPr lang="en-US" altLang="ko-KR" sz="2500" b="1" dirty="0"/>
              <a:t>Discord</a:t>
            </a:r>
            <a:r>
              <a:rPr lang="ko-KR" altLang="en-US" sz="2500" b="1" dirty="0"/>
              <a:t>를 사용하여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프로젝트를 진행하기로 하였습니다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80394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COVID-19 Occurs</a:t>
            </a:r>
          </a:p>
          <a:p>
            <a:r>
              <a:rPr lang="en-US" altLang="ko-KR" sz="2500" b="1" dirty="0"/>
              <a:t>Build Co-Development Environment(Discord Screen Sharing)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9DE1B-334C-4DA1-B06C-4A7DC9D4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95" y="1347245"/>
            <a:ext cx="9836209" cy="53213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799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K-Mean-Clustering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1B611-54C1-452D-9EEE-81663F43A035}"/>
              </a:ext>
            </a:extLst>
          </p:cNvPr>
          <p:cNvSpPr txBox="1"/>
          <p:nvPr/>
        </p:nvSpPr>
        <p:spPr>
          <a:xfrm>
            <a:off x="0" y="4084677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From </a:t>
            </a:r>
            <a:r>
              <a:rPr lang="en-US" altLang="ko-KR" sz="2500" b="1" dirty="0" err="1"/>
              <a:t>gensim.models</a:t>
            </a:r>
            <a:r>
              <a:rPr lang="en-US" altLang="ko-KR" sz="2500" b="1" dirty="0"/>
              <a:t> import Word2Vec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Word2Vec : </a:t>
            </a:r>
            <a:r>
              <a:rPr lang="ko-KR" altLang="en-US" sz="2500" b="1" dirty="0"/>
              <a:t>단어의 문맥적 의미를 보존하면서 벡터로 변환하는 기법</a:t>
            </a:r>
            <a:endParaRPr lang="en-US" altLang="ko-KR" sz="2500" b="1" dirty="0"/>
          </a:p>
          <a:p>
            <a:r>
              <a:rPr lang="en-US" altLang="ko-KR" sz="2500" b="1" dirty="0"/>
              <a:t>                 </a:t>
            </a:r>
            <a:r>
              <a:rPr lang="ko-KR" altLang="en-US" sz="2500" b="1" dirty="0"/>
              <a:t>입력 데이터 형태는 </a:t>
            </a:r>
            <a:r>
              <a:rPr lang="en-US" altLang="ko-KR" sz="2500" b="1" dirty="0"/>
              <a:t>[[tokens], [tokens], [tokens], …]</a:t>
            </a:r>
          </a:p>
          <a:p>
            <a:r>
              <a:rPr lang="ko-KR" altLang="en-US" sz="2500" b="1" dirty="0"/>
              <a:t>                 데이터 한 개 </a:t>
            </a:r>
            <a:r>
              <a:rPr lang="en-US" altLang="ko-KR" sz="2500" b="1" dirty="0"/>
              <a:t>[[tokens]]</a:t>
            </a:r>
            <a:r>
              <a:rPr lang="ko-KR" altLang="en-US" sz="2500" b="1" dirty="0"/>
              <a:t>는 작동하지 않음</a:t>
            </a:r>
            <a:endParaRPr lang="en-US" altLang="ko-KR" sz="2500" b="1" dirty="0"/>
          </a:p>
          <a:p>
            <a:r>
              <a:rPr lang="en-US" altLang="ko-KR" sz="2500" b="1" dirty="0"/>
              <a:t>                 </a:t>
            </a:r>
            <a:r>
              <a:rPr lang="ko-KR" altLang="en-US" sz="2500" b="1" dirty="0"/>
              <a:t>ㄴ 각각의 </a:t>
            </a:r>
            <a:r>
              <a:rPr lang="en-US" altLang="ko-KR" sz="2500" b="1" dirty="0"/>
              <a:t>tokens</a:t>
            </a:r>
            <a:r>
              <a:rPr lang="ko-KR" altLang="en-US" sz="2500" b="1" dirty="0" err="1"/>
              <a:t>들간의</a:t>
            </a:r>
            <a:r>
              <a:rPr lang="ko-KR" altLang="en-US" sz="2500" b="1" dirty="0"/>
              <a:t> 문맥적 의미를 찾는 함수이기 때문</a:t>
            </a:r>
            <a:endParaRPr lang="en-US" altLang="ko-KR" sz="2500" b="1" dirty="0"/>
          </a:p>
          <a:p>
            <a:endParaRPr lang="ko-KR" altLang="en-US" sz="2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BD0D6-535B-4258-AA75-A801E346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2" y="970002"/>
            <a:ext cx="6991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(5</a:t>
            </a:r>
            <a:r>
              <a:rPr lang="en-US" altLang="ko-KR" sz="3500" b="1" baseline="30000" dirty="0"/>
              <a:t>th</a:t>
            </a:r>
            <a:r>
              <a:rPr lang="en-US" altLang="ko-KR" sz="3500" b="1" dirty="0"/>
              <a:t> Week) , COVID-19 Occurs</a:t>
            </a:r>
          </a:p>
          <a:p>
            <a:r>
              <a:rPr lang="en-US" altLang="ko-KR" sz="2500" b="1" dirty="0"/>
              <a:t>Co-Development Environment(Discord, </a:t>
            </a:r>
            <a:r>
              <a:rPr lang="en-US" altLang="ko-KR" sz="2500" b="1" dirty="0" err="1"/>
              <a:t>Kakao</a:t>
            </a:r>
            <a:r>
              <a:rPr lang="en-US" altLang="ko-KR" sz="2500" b="1" dirty="0"/>
              <a:t>-Talk)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1277650"/>
            <a:ext cx="12192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2/29 – 3/1 : Word2Vec K-Mean-Clustering,</a:t>
            </a:r>
          </a:p>
          <a:p>
            <a:r>
              <a:rPr lang="en-US" altLang="ko-KR" sz="2500" b="1" dirty="0"/>
              <a:t>                 Word2Vec Preprocess Dataset Create,</a:t>
            </a:r>
          </a:p>
          <a:p>
            <a:r>
              <a:rPr lang="en-US" altLang="ko-KR" sz="2500" b="1" dirty="0"/>
              <a:t>                 Web Programming, Backend Study</a:t>
            </a:r>
          </a:p>
          <a:p>
            <a:r>
              <a:rPr lang="en-US" altLang="ko-KR" sz="2500" b="1" dirty="0"/>
              <a:t>3/2 – 3/4 : Temp_Model1_Basic Test,</a:t>
            </a:r>
          </a:p>
          <a:p>
            <a:r>
              <a:rPr lang="en-US" altLang="ko-KR" sz="2500" b="1" dirty="0"/>
              <a:t>               Temp_Model2_Embedding Test,</a:t>
            </a:r>
          </a:p>
          <a:p>
            <a:r>
              <a:rPr lang="en-US" altLang="ko-KR" sz="2500" b="1" dirty="0"/>
              <a:t>               Temp_Model3_K_Cross_Fold Test,</a:t>
            </a:r>
          </a:p>
          <a:p>
            <a:r>
              <a:rPr lang="en-US" altLang="ko-KR" sz="2500" b="1" dirty="0"/>
              <a:t>               Temp_Model4_L2_Regularizer_K_Cross_Fold Test,</a:t>
            </a:r>
          </a:p>
          <a:p>
            <a:r>
              <a:rPr lang="en-US" altLang="ko-KR" sz="2500" b="1" dirty="0"/>
              <a:t>               Web Programming, Backend Study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3/5 : Temp_Model5_Naver_IMDB Test, Succeed</a:t>
            </a:r>
          </a:p>
          <a:p>
            <a:r>
              <a:rPr lang="en-US" altLang="ko-KR" sz="2500" b="1" dirty="0"/>
              <a:t>        Web Programming, Backend Study</a:t>
            </a:r>
          </a:p>
          <a:p>
            <a:r>
              <a:rPr lang="en-US" altLang="ko-KR" sz="2500" b="1" dirty="0"/>
              <a:t>3/6 : Combine Train &amp; Test Data and Clustering Whole Data</a:t>
            </a:r>
          </a:p>
          <a:p>
            <a:r>
              <a:rPr lang="en-US" altLang="ko-KR" sz="2500" b="1" dirty="0"/>
              <a:t>        Web Programming, Backend Study</a:t>
            </a:r>
          </a:p>
        </p:txBody>
      </p:sp>
    </p:spTree>
    <p:extLst>
      <p:ext uri="{BB962C8B-B14F-4D97-AF65-F5344CB8AC3E}">
        <p14:creationId xmlns:p14="http://schemas.microsoft.com/office/powerpoint/2010/main" val="3432030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K-Mean-Clustering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1B611-54C1-452D-9EEE-81663F43A035}"/>
              </a:ext>
            </a:extLst>
          </p:cNvPr>
          <p:cNvSpPr txBox="1"/>
          <p:nvPr/>
        </p:nvSpPr>
        <p:spPr>
          <a:xfrm>
            <a:off x="0" y="970002"/>
            <a:ext cx="121920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학습 시 필요한 </a:t>
            </a:r>
            <a:r>
              <a:rPr lang="en-US" altLang="ko-KR" sz="2500" b="1" dirty="0"/>
              <a:t>Word2Vec </a:t>
            </a:r>
            <a:r>
              <a:rPr lang="ko-KR" altLang="en-US" sz="2500" b="1" dirty="0"/>
              <a:t>파라미터</a:t>
            </a:r>
            <a:endParaRPr lang="en-US" altLang="ko-KR" sz="2500" b="1" dirty="0"/>
          </a:p>
          <a:p>
            <a:r>
              <a:rPr lang="en-US" altLang="ko-KR" sz="2500" b="1" dirty="0"/>
              <a:t>Word2Vec(sentences, size=100, window=4, sg=1)</a:t>
            </a:r>
          </a:p>
          <a:p>
            <a:endParaRPr lang="ko-KR" altLang="en-US" sz="2500" b="1" dirty="0"/>
          </a:p>
          <a:p>
            <a:r>
              <a:rPr lang="en-US" altLang="ko-KR" sz="2000" b="1" dirty="0"/>
              <a:t># size = 100               # </a:t>
            </a:r>
            <a:r>
              <a:rPr lang="ko-KR" altLang="en-US" sz="2000" b="1" dirty="0"/>
              <a:t>각 단어에 대해 몇 차원의 벡터로 바꿀 것인지 지정</a:t>
            </a:r>
          </a:p>
          <a:p>
            <a:r>
              <a:rPr lang="en-US" altLang="ko-KR" sz="2000" b="1" dirty="0"/>
              <a:t># window = 4             # </a:t>
            </a:r>
            <a:r>
              <a:rPr lang="ko-KR" altLang="en-US" sz="2000" b="1" dirty="0"/>
              <a:t>주변 단어는 앞뒤로 몇 개 까지 볼 것인지 지정</a:t>
            </a:r>
          </a:p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min_count</a:t>
            </a:r>
            <a:r>
              <a:rPr lang="en-US" altLang="ko-KR" sz="2000" b="1" dirty="0"/>
              <a:t> = 50        # </a:t>
            </a:r>
            <a:r>
              <a:rPr lang="ko-KR" altLang="en-US" sz="2000" b="1" dirty="0"/>
              <a:t>분석에서 제외할 단어의 최소 출현 빈도 지정</a:t>
            </a:r>
            <a:r>
              <a:rPr lang="en-US" altLang="ko-KR" sz="2000" b="1" dirty="0"/>
              <a:t>, </a:t>
            </a:r>
          </a:p>
          <a:p>
            <a:r>
              <a:rPr lang="en-US" altLang="ko-KR" sz="2000" b="1" dirty="0"/>
              <a:t>                                   </a:t>
            </a:r>
            <a:r>
              <a:rPr lang="ko-KR" altLang="en-US" sz="2000" b="1" dirty="0" err="1"/>
              <a:t>의미있는</a:t>
            </a:r>
            <a:r>
              <a:rPr lang="ko-KR" altLang="en-US" sz="2000" b="1" dirty="0"/>
              <a:t> 단어를 학습하기 위해 </a:t>
            </a:r>
            <a:endParaRPr lang="en-US" altLang="ko-KR" sz="2000" b="1" dirty="0"/>
          </a:p>
          <a:p>
            <a:r>
              <a:rPr lang="en-US" altLang="ko-KR" sz="2000" b="1" dirty="0"/>
              <a:t>                                   </a:t>
            </a:r>
            <a:r>
              <a:rPr lang="ko-KR" altLang="en-US" sz="2000" b="1" dirty="0"/>
              <a:t>적은 빈도 수의 단어들은 학습하지 않는다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# workers = 4             # </a:t>
            </a:r>
            <a:r>
              <a:rPr lang="ko-KR" altLang="en-US" sz="2000" b="1" dirty="0"/>
              <a:t>사용할 </a:t>
            </a:r>
            <a:r>
              <a:rPr lang="en-US" altLang="ko-KR" sz="2000" b="1" dirty="0"/>
              <a:t>CPU </a:t>
            </a:r>
            <a:r>
              <a:rPr lang="ko-KR" altLang="en-US" sz="2000" b="1" dirty="0"/>
              <a:t>코어 개수</a:t>
            </a:r>
          </a:p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iter</a:t>
            </a:r>
            <a:r>
              <a:rPr lang="en-US" altLang="ko-KR" sz="2000" b="1" dirty="0"/>
              <a:t> = 100                # </a:t>
            </a:r>
            <a:r>
              <a:rPr lang="ko-KR" altLang="en-US" sz="2000" b="1" dirty="0"/>
              <a:t>학습 횟수</a:t>
            </a:r>
          </a:p>
          <a:p>
            <a:r>
              <a:rPr lang="en-US" altLang="ko-KR" sz="2000" b="1" dirty="0"/>
              <a:t># sample = 0.001         # </a:t>
            </a:r>
            <a:r>
              <a:rPr lang="ko-KR" altLang="en-US" sz="2000" b="1" dirty="0"/>
              <a:t>정답 단어 라벨의 다운 샘플링 비율</a:t>
            </a:r>
            <a:r>
              <a:rPr lang="en-US" altLang="ko-KR" sz="2000" b="1" dirty="0"/>
              <a:t>,</a:t>
            </a:r>
          </a:p>
          <a:p>
            <a:r>
              <a:rPr lang="en-US" altLang="ko-KR" sz="2000" b="1" dirty="0"/>
              <a:t>                                   </a:t>
            </a:r>
            <a:r>
              <a:rPr lang="ko-KR" altLang="en-US" sz="2000" b="1" dirty="0"/>
              <a:t>더 빠른 학습을 위해 지정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보통 </a:t>
            </a:r>
            <a:r>
              <a:rPr lang="en-US" altLang="ko-KR" sz="2000" b="1" dirty="0"/>
              <a:t>0.001</a:t>
            </a:r>
            <a:r>
              <a:rPr lang="ko-KR" altLang="en-US" sz="2000" b="1" dirty="0"/>
              <a:t>이 좋은 성능</a:t>
            </a:r>
            <a:r>
              <a:rPr lang="en-US" altLang="ko-KR" sz="2000" b="1" dirty="0"/>
              <a:t>)  </a:t>
            </a:r>
          </a:p>
          <a:p>
            <a:r>
              <a:rPr lang="en-US" altLang="ko-KR" sz="2000" b="1" dirty="0"/>
              <a:t># sg = 1                     # CBOW(0)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Skip-Gram(1) </a:t>
            </a:r>
            <a:r>
              <a:rPr lang="ko-KR" altLang="en-US" sz="2000" b="1" dirty="0"/>
              <a:t>중 선택</a:t>
            </a:r>
            <a:endParaRPr lang="en-US" altLang="ko-KR" sz="20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Skip-Gram : </a:t>
            </a:r>
            <a:r>
              <a:rPr lang="ko-KR" altLang="en-US" sz="2500" b="1" dirty="0"/>
              <a:t>중심단어로 주변단어를 예측하는 기법</a:t>
            </a:r>
            <a:endParaRPr lang="en-US" altLang="ko-KR" sz="2500" b="1" dirty="0"/>
          </a:p>
          <a:p>
            <a:r>
              <a:rPr lang="en-US" altLang="ko-KR" sz="2500" b="1" dirty="0"/>
              <a:t>    </a:t>
            </a:r>
            <a:r>
              <a:rPr lang="ko-KR" altLang="en-US" sz="2500" b="1" dirty="0"/>
              <a:t>현재 </a:t>
            </a:r>
            <a:r>
              <a:rPr lang="en-US" altLang="ko-KR" sz="2500" b="1" dirty="0"/>
              <a:t>Bag of words</a:t>
            </a:r>
            <a:r>
              <a:rPr lang="ko-KR" altLang="en-US" sz="2500" b="1" dirty="0"/>
              <a:t>의 일종인 </a:t>
            </a:r>
            <a:r>
              <a:rPr lang="en-US" altLang="ko-KR" sz="2500" b="1" dirty="0"/>
              <a:t>CBOW</a:t>
            </a:r>
            <a:r>
              <a:rPr lang="ko-KR" altLang="en-US" sz="2500" b="1" dirty="0"/>
              <a:t>보다 성능이 더 좋다고 알려져 있음</a:t>
            </a:r>
            <a:endParaRPr lang="en-US" altLang="ko-KR" sz="2500" b="1" dirty="0"/>
          </a:p>
          <a:p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6009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K-Mean-Clustering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1B611-54C1-452D-9EEE-81663F43A035}"/>
              </a:ext>
            </a:extLst>
          </p:cNvPr>
          <p:cNvSpPr txBox="1"/>
          <p:nvPr/>
        </p:nvSpPr>
        <p:spPr>
          <a:xfrm>
            <a:off x="0" y="970002"/>
            <a:ext cx="1219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데이터 군집화를 위해 </a:t>
            </a:r>
            <a:r>
              <a:rPr lang="en-US" altLang="ko-KR" sz="2500" b="1" dirty="0"/>
              <a:t>K-</a:t>
            </a:r>
            <a:r>
              <a:rPr lang="ko-KR" altLang="en-US" sz="2500" b="1" dirty="0"/>
              <a:t>평균 클러스터링 사용</a:t>
            </a:r>
            <a:endParaRPr lang="en-US" altLang="ko-KR" sz="2500" b="1" dirty="0"/>
          </a:p>
          <a:p>
            <a:r>
              <a:rPr lang="en-US" altLang="ko-KR" sz="2500" b="1" dirty="0"/>
              <a:t>From </a:t>
            </a:r>
            <a:r>
              <a:rPr lang="en-US" altLang="ko-KR" sz="2500" b="1" dirty="0" err="1"/>
              <a:t>sklearn.cluster</a:t>
            </a:r>
            <a:r>
              <a:rPr lang="en-US" altLang="ko-KR" sz="2500" b="1" dirty="0"/>
              <a:t> import </a:t>
            </a:r>
            <a:r>
              <a:rPr lang="en-US" altLang="ko-KR" sz="2500" b="1" dirty="0" err="1"/>
              <a:t>Kmeans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x, </a:t>
            </a:r>
            <a:r>
              <a:rPr lang="en-US" altLang="ko-KR" sz="2500" b="1" dirty="0" err="1"/>
              <a:t>words_vector</a:t>
            </a:r>
            <a:r>
              <a:rPr lang="en-US" altLang="ko-KR" sz="2500" b="1" dirty="0"/>
              <a:t> = </a:t>
            </a:r>
            <a:r>
              <a:rPr lang="en-US" altLang="ko-KR" sz="2500" b="1" dirty="0" err="1"/>
              <a:t>embedding_folder</a:t>
            </a:r>
            <a:r>
              <a:rPr lang="en-US" altLang="ko-KR" sz="2500" b="1" dirty="0"/>
              <a:t>(origin_path1)</a:t>
            </a:r>
          </a:p>
          <a:p>
            <a:r>
              <a:rPr lang="en-US" altLang="ko-KR" sz="2500" b="1" dirty="0" err="1"/>
              <a:t>kmeans</a:t>
            </a:r>
            <a:r>
              <a:rPr lang="en-US" altLang="ko-KR" sz="2500" b="1" dirty="0"/>
              <a:t> = </a:t>
            </a:r>
            <a:r>
              <a:rPr lang="en-US" altLang="ko-KR" sz="2500" b="1" dirty="0" err="1"/>
              <a:t>KMeans</a:t>
            </a:r>
            <a:r>
              <a:rPr lang="en-US" altLang="ko-KR" sz="2500" b="1" dirty="0"/>
              <a:t>(</a:t>
            </a:r>
            <a:r>
              <a:rPr lang="en-US" altLang="ko-KR" sz="2500" b="1" dirty="0" err="1"/>
              <a:t>n_clusters</a:t>
            </a:r>
            <a:r>
              <a:rPr lang="en-US" altLang="ko-KR" sz="2500" b="1" dirty="0"/>
              <a:t>=24)</a:t>
            </a:r>
          </a:p>
          <a:p>
            <a:r>
              <a:rPr lang="en-US" altLang="ko-KR" sz="2500" b="1" dirty="0" err="1"/>
              <a:t>kmeans.fit</a:t>
            </a:r>
            <a:r>
              <a:rPr lang="en-US" altLang="ko-KR" sz="2500" b="1" dirty="0"/>
              <a:t>(x)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X : </a:t>
            </a:r>
            <a:r>
              <a:rPr lang="ko-KR" altLang="en-US" sz="2500" b="1" dirty="0"/>
              <a:t>각각의 데이터에 대하여 </a:t>
            </a:r>
            <a:r>
              <a:rPr lang="ko-KR" altLang="en-US" sz="2500" b="1" dirty="0" err="1"/>
              <a:t>토큰화한</a:t>
            </a:r>
            <a:r>
              <a:rPr lang="ko-KR" altLang="en-US" sz="2500" b="1" dirty="0"/>
              <a:t> 단어가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전체데이터의 단어들을 </a:t>
            </a:r>
            <a:r>
              <a:rPr lang="ko-KR" altLang="en-US" sz="2500" b="1" dirty="0" err="1"/>
              <a:t>벡터화한</a:t>
            </a:r>
            <a:endParaRPr lang="en-US" altLang="ko-KR" sz="2500" b="1" dirty="0"/>
          </a:p>
          <a:p>
            <a:r>
              <a:rPr lang="ko-KR" altLang="en-US" sz="2500" b="1" dirty="0"/>
              <a:t>     </a:t>
            </a:r>
            <a:r>
              <a:rPr lang="ko-KR" altLang="en-US" sz="2500" b="1" dirty="0" err="1"/>
              <a:t>단어벡터사전에</a:t>
            </a:r>
            <a:r>
              <a:rPr lang="ko-KR" altLang="en-US" sz="2500" b="1" dirty="0"/>
              <a:t> 있으면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 해당 단어벡터의 값을 해당 데이터의 단어개수로</a:t>
            </a:r>
            <a:endParaRPr lang="en-US" altLang="ko-KR" sz="2500" b="1" dirty="0"/>
          </a:p>
          <a:p>
            <a:r>
              <a:rPr lang="ko-KR" altLang="en-US" sz="2500" b="1" dirty="0"/>
              <a:t>     나누어 </a:t>
            </a:r>
            <a:r>
              <a:rPr lang="ko-KR" altLang="en-US" sz="2500" b="1" dirty="0" err="1"/>
              <a:t>벡터평균값을</a:t>
            </a:r>
            <a:r>
              <a:rPr lang="ko-KR" altLang="en-US" sz="2500" b="1" dirty="0"/>
              <a:t> 데이터로 사용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864888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K-Mean-Clustering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BE30F-7098-4F87-A382-45F12F3D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6" y="646331"/>
            <a:ext cx="7192379" cy="5925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452BBB-6A39-4942-AC73-A62835D3074F}"/>
              </a:ext>
            </a:extLst>
          </p:cNvPr>
          <p:cNvSpPr/>
          <p:nvPr/>
        </p:nvSpPr>
        <p:spPr>
          <a:xfrm>
            <a:off x="218835" y="1032816"/>
            <a:ext cx="3110669" cy="1794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99F5A2-098C-4D0E-8EDB-657335649101}"/>
              </a:ext>
            </a:extLst>
          </p:cNvPr>
          <p:cNvGrpSpPr/>
          <p:nvPr/>
        </p:nvGrpSpPr>
        <p:grpSpPr>
          <a:xfrm>
            <a:off x="2347764" y="727304"/>
            <a:ext cx="9612066" cy="5763429"/>
            <a:chOff x="7696911" y="1008657"/>
            <a:chExt cx="9612066" cy="57634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A38B36B-15EA-4974-AE02-4FF69D763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6911" y="1008657"/>
              <a:ext cx="9612066" cy="576342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521690-7240-40CB-82F8-561D4656EEC4}"/>
                </a:ext>
              </a:extLst>
            </p:cNvPr>
            <p:cNvSpPr/>
            <p:nvPr/>
          </p:nvSpPr>
          <p:spPr>
            <a:xfrm>
              <a:off x="8898656" y="5981398"/>
              <a:ext cx="3110669" cy="1794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8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K-Mean-Clustering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0581E-C629-4351-9502-39B4E1CA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8" y="800151"/>
            <a:ext cx="9974067" cy="50013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813B6D-CBB1-4A7E-8A48-E0C786C0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30" y="2247734"/>
            <a:ext cx="8888065" cy="23625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15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K-Mean-Clustering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90694-1225-4E29-8EB0-331EFD5B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3" y="1010567"/>
            <a:ext cx="4839375" cy="40677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8BD383-2BBA-43B9-B689-3803D48F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92" y="1010567"/>
            <a:ext cx="5106113" cy="53442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E8B856-709E-4613-9160-1D8F77E2C7B2}"/>
              </a:ext>
            </a:extLst>
          </p:cNvPr>
          <p:cNvSpPr/>
          <p:nvPr/>
        </p:nvSpPr>
        <p:spPr>
          <a:xfrm>
            <a:off x="620769" y="2158231"/>
            <a:ext cx="4202440" cy="5648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4E234-7493-4016-A353-DD66A9B172D9}"/>
              </a:ext>
            </a:extLst>
          </p:cNvPr>
          <p:cNvSpPr/>
          <p:nvPr/>
        </p:nvSpPr>
        <p:spPr>
          <a:xfrm>
            <a:off x="3697793" y="3305895"/>
            <a:ext cx="907920" cy="361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63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Word2Vec Preprocess Dataset Create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01976-9D76-4D38-97A2-E9B319B3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19" y="904523"/>
            <a:ext cx="5239481" cy="25244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D4479D-F211-4B5C-926B-8E973EA8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81" y="986671"/>
            <a:ext cx="4210638" cy="4563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485B4-E179-4A37-95E1-10782D512E55}"/>
              </a:ext>
            </a:extLst>
          </p:cNvPr>
          <p:cNvSpPr txBox="1"/>
          <p:nvPr/>
        </p:nvSpPr>
        <p:spPr>
          <a:xfrm>
            <a:off x="0" y="3769340"/>
            <a:ext cx="1219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Pickle</a:t>
            </a:r>
            <a:r>
              <a:rPr lang="ko-KR" altLang="en-US" sz="2500" b="1" dirty="0"/>
              <a:t> 모듈을 이용하여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Word2Vec</a:t>
            </a:r>
            <a:r>
              <a:rPr lang="ko-KR" altLang="en-US" sz="2500" b="1" dirty="0"/>
              <a:t>로 </a:t>
            </a:r>
            <a:r>
              <a:rPr lang="ko-KR" altLang="en-US" sz="2500" b="1" dirty="0" err="1"/>
              <a:t>전처리된</a:t>
            </a:r>
            <a:r>
              <a:rPr lang="ko-KR" altLang="en-US" sz="2500" b="1" dirty="0"/>
              <a:t> 데이터들을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.bin </a:t>
            </a:r>
            <a:r>
              <a:rPr lang="ko-KR" altLang="en-US" sz="2500" b="1" dirty="0"/>
              <a:t>파일로 저장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890829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Use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Word2Vec Preprocess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AF581-C506-43E0-BBB4-77CBDB190E59}"/>
              </a:ext>
            </a:extLst>
          </p:cNvPr>
          <p:cNvSpPr txBox="1"/>
          <p:nvPr/>
        </p:nvSpPr>
        <p:spPr>
          <a:xfrm>
            <a:off x="0" y="970002"/>
            <a:ext cx="1219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Word2Vec</a:t>
            </a:r>
            <a:r>
              <a:rPr lang="ko-KR" altLang="en-US" sz="2500" b="1" dirty="0"/>
              <a:t>로 </a:t>
            </a:r>
            <a:r>
              <a:rPr lang="ko-KR" altLang="en-US" sz="2500" b="1" dirty="0" err="1"/>
              <a:t>전처리된</a:t>
            </a:r>
            <a:r>
              <a:rPr lang="ko-KR" altLang="en-US" sz="2500" b="1" dirty="0"/>
              <a:t> 데이터를 사용하여 아래 </a:t>
            </a:r>
            <a:r>
              <a:rPr lang="en-US" altLang="ko-KR" sz="2500" b="1" dirty="0"/>
              <a:t>4</a:t>
            </a:r>
            <a:r>
              <a:rPr lang="ko-KR" altLang="en-US" sz="2500" b="1" dirty="0"/>
              <a:t>개 모델 테스트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Temp_Model1_Basic Test</a:t>
            </a:r>
          </a:p>
          <a:p>
            <a:r>
              <a:rPr lang="en-US" altLang="ko-KR" sz="2500" b="1" dirty="0"/>
              <a:t>Temp_Model2_Embedding Test</a:t>
            </a:r>
          </a:p>
          <a:p>
            <a:r>
              <a:rPr lang="en-US" altLang="ko-KR" sz="2500" b="1" dirty="0"/>
              <a:t>Temp_Model3_K_Cross_Fold Test</a:t>
            </a:r>
          </a:p>
          <a:p>
            <a:r>
              <a:rPr lang="en-US" altLang="ko-KR" sz="2500" b="1" dirty="0"/>
              <a:t>Temp_Model4_L2_Regularizer_K_Cross_Fold Test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테스트 결과</a:t>
            </a:r>
            <a:r>
              <a:rPr lang="en-US" altLang="ko-KR" sz="2500" b="1" dirty="0"/>
              <a:t>:</a:t>
            </a:r>
          </a:p>
          <a:p>
            <a:r>
              <a:rPr lang="ko-KR" altLang="en-US" sz="2500" b="1" dirty="0"/>
              <a:t>    검증 정확도가 고정이며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테스트 데이터를 예측하지 못하는 등</a:t>
            </a:r>
            <a:endParaRPr lang="en-US" altLang="ko-KR" sz="2500" b="1" dirty="0"/>
          </a:p>
          <a:p>
            <a:r>
              <a:rPr lang="ko-KR" altLang="en-US" sz="2500" b="1" dirty="0"/>
              <a:t>    이전과 같은 결과를 보임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801205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Use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Word2Vec Preprocess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AF581-C506-43E0-BBB4-77CBDB190E59}"/>
              </a:ext>
            </a:extLst>
          </p:cNvPr>
          <p:cNvSpPr txBox="1"/>
          <p:nvPr/>
        </p:nvSpPr>
        <p:spPr>
          <a:xfrm>
            <a:off x="0" y="970002"/>
            <a:ext cx="1219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Word2Vec</a:t>
            </a:r>
            <a:r>
              <a:rPr lang="ko-KR" altLang="en-US" sz="2500" b="1" dirty="0"/>
              <a:t>로 </a:t>
            </a:r>
            <a:r>
              <a:rPr lang="ko-KR" altLang="en-US" sz="2500" b="1" dirty="0" err="1"/>
              <a:t>전처리된</a:t>
            </a:r>
            <a:r>
              <a:rPr lang="ko-KR" altLang="en-US" sz="2500" b="1" dirty="0"/>
              <a:t> 데이터를 사용하여 아래 </a:t>
            </a:r>
            <a:r>
              <a:rPr lang="en-US" altLang="ko-KR" sz="2500" b="1" dirty="0"/>
              <a:t>4</a:t>
            </a:r>
            <a:r>
              <a:rPr lang="ko-KR" altLang="en-US" sz="2500" b="1" dirty="0"/>
              <a:t>개 모델 테스트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Temp_Model1_Basic Test</a:t>
            </a:r>
          </a:p>
          <a:p>
            <a:r>
              <a:rPr lang="en-US" altLang="ko-KR" sz="2500" b="1" dirty="0"/>
              <a:t>Temp_Model2_Embedding Test</a:t>
            </a:r>
          </a:p>
          <a:p>
            <a:r>
              <a:rPr lang="en-US" altLang="ko-KR" sz="2500" b="1" dirty="0"/>
              <a:t>Temp_Model3_K_Cross_Fold Test</a:t>
            </a:r>
          </a:p>
          <a:p>
            <a:r>
              <a:rPr lang="en-US" altLang="ko-KR" sz="2500" b="1" dirty="0"/>
              <a:t>Temp_Model4_L2_Regularizer_K_Cross_Fold Test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테스트 결과</a:t>
            </a:r>
            <a:r>
              <a:rPr lang="en-US" altLang="ko-KR" sz="2500" b="1" dirty="0"/>
              <a:t>:</a:t>
            </a:r>
          </a:p>
          <a:p>
            <a:r>
              <a:rPr lang="ko-KR" altLang="en-US" sz="2500" b="1" dirty="0"/>
              <a:t>    검증 정확도가 고정이며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테스트 데이터를 예측하지 못하는 등</a:t>
            </a:r>
            <a:endParaRPr lang="en-US" altLang="ko-KR" sz="2500" b="1" dirty="0"/>
          </a:p>
          <a:p>
            <a:r>
              <a:rPr lang="ko-KR" altLang="en-US" sz="2500" b="1" dirty="0"/>
              <a:t>    이전과 같은 결과를 보임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663623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AF581-C506-43E0-BBB4-77CBDB190E59}"/>
              </a:ext>
            </a:extLst>
          </p:cNvPr>
          <p:cNvSpPr txBox="1"/>
          <p:nvPr/>
        </p:nvSpPr>
        <p:spPr>
          <a:xfrm>
            <a:off x="0" y="970002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한국어 감성분류와 관련된 모델 중 네이버 영화리뷰 분류가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본 팀의 데이터에 가장 적합하다고 판단되어 일부 반영하여 사용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 err="1"/>
              <a:t>전처리</a:t>
            </a:r>
            <a:r>
              <a:rPr lang="ko-KR" altLang="en-US" sz="2500" b="1" dirty="0"/>
              <a:t> 방식은 </a:t>
            </a:r>
            <a:r>
              <a:rPr lang="en-US" altLang="ko-KR" sz="2500" b="1" dirty="0"/>
              <a:t>NLTK</a:t>
            </a:r>
            <a:r>
              <a:rPr lang="ko-KR" altLang="en-US" sz="2500" b="1" dirty="0"/>
              <a:t> 모듈을 사용하여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전체데이터의 상위빈도 </a:t>
            </a:r>
            <a:r>
              <a:rPr lang="en-US" altLang="ko-KR" sz="2500" b="1" dirty="0"/>
              <a:t>10000</a:t>
            </a:r>
            <a:r>
              <a:rPr lang="ko-KR" altLang="en-US" sz="2500" b="1" dirty="0"/>
              <a:t>개의 단어를 각 자소서의 평가지표로 삼고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각 자소서에 상위빈도 </a:t>
            </a:r>
            <a:r>
              <a:rPr lang="en-US" altLang="ko-KR" sz="2500" b="1" dirty="0"/>
              <a:t>10000</a:t>
            </a:r>
            <a:r>
              <a:rPr lang="ko-KR" altLang="en-US" sz="2500" b="1" dirty="0"/>
              <a:t>개의 단어의 출현빈도를 사용</a:t>
            </a:r>
            <a:endParaRPr lang="en-US" altLang="ko-KR" sz="2500" b="1" dirty="0"/>
          </a:p>
          <a:p>
            <a:endParaRPr lang="ko-KR" altLang="en-US" sz="2500" b="1" dirty="0"/>
          </a:p>
          <a:p>
            <a:r>
              <a:rPr lang="en-US" altLang="ko-KR" sz="2500" b="1" dirty="0"/>
              <a:t>[[10000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], [10000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], [10000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] …] </a:t>
            </a:r>
            <a:r>
              <a:rPr lang="ko-KR" altLang="en-US" sz="2500" b="1" dirty="0"/>
              <a:t>형태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243846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8916BF-A862-4F2C-A21A-E170AD17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4" y="1021772"/>
            <a:ext cx="7859222" cy="25435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8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0BB94-728C-4AFB-8D35-070CE63A394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Project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Status (6</a:t>
            </a:r>
            <a:r>
              <a:rPr lang="en-US" altLang="ko-KR" sz="3500" b="1" baseline="30000" dirty="0"/>
              <a:t>th</a:t>
            </a:r>
            <a:r>
              <a:rPr lang="en-US" altLang="ko-KR" sz="3500" b="1" dirty="0"/>
              <a:t> Week), COVID-19 Occurs</a:t>
            </a:r>
          </a:p>
          <a:p>
            <a:r>
              <a:rPr lang="en-US" altLang="ko-KR" sz="2500" b="1" dirty="0"/>
              <a:t>Co-Development Environment(Discord, </a:t>
            </a:r>
            <a:r>
              <a:rPr lang="en-US" altLang="ko-KR" sz="2500" b="1" dirty="0" err="1"/>
              <a:t>Kakao</a:t>
            </a:r>
            <a:r>
              <a:rPr lang="en-US" altLang="ko-KR" sz="2500" b="1" dirty="0"/>
              <a:t>-Talk)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8043A-AB97-4961-8E8A-5CD5FB758D7B}"/>
              </a:ext>
            </a:extLst>
          </p:cNvPr>
          <p:cNvSpPr txBox="1"/>
          <p:nvPr/>
        </p:nvSpPr>
        <p:spPr>
          <a:xfrm>
            <a:off x="0" y="1354563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3/7 :  Web Programming, Backend Study,</a:t>
            </a:r>
          </a:p>
          <a:p>
            <a:r>
              <a:rPr lang="en-US" altLang="ko-KR" sz="2500" b="1" dirty="0"/>
              <a:t>        Optimize Function Codes for Connecting Backend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3/8 :  Web Programming, Backend Study,</a:t>
            </a:r>
          </a:p>
          <a:p>
            <a:r>
              <a:rPr lang="en-US" altLang="ko-KR" sz="2500" b="1" dirty="0"/>
              <a:t>        Organize(Summary) Presentation</a:t>
            </a:r>
          </a:p>
          <a:p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083447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E8604-AEEB-42BD-B3E0-40803FD4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63" y="842929"/>
            <a:ext cx="6754168" cy="5734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4F1C16-6C3C-4677-8365-A9027D18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68" y="2133419"/>
            <a:ext cx="5849166" cy="25911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26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00ADCD-E28E-4637-A177-EF49970A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64" y="927554"/>
            <a:ext cx="3315163" cy="42392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A87A02-10ED-48CD-98CA-9D7094F8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23" y="930066"/>
            <a:ext cx="4591691" cy="12662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C9F9E1-FC5A-4770-806C-8EB129EB0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945" y="1765509"/>
            <a:ext cx="8105775" cy="41624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1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9AE1-4EA9-4117-9E45-F07C514C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2" y="882987"/>
            <a:ext cx="8802328" cy="31627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D06AE1-CE0F-4C6B-B47F-CE15B8CA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2" y="4231695"/>
            <a:ext cx="6363588" cy="17433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286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82C93-40B9-4EEA-9E8A-1E04FE00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3" y="898594"/>
            <a:ext cx="5162550" cy="48196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A2939B-68CA-4737-BC28-23EE24EB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89" y="1092026"/>
            <a:ext cx="6706536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311DB71-3FFA-4AD4-8B18-2B99ECD1E9DF}"/>
              </a:ext>
            </a:extLst>
          </p:cNvPr>
          <p:cNvSpPr/>
          <p:nvPr/>
        </p:nvSpPr>
        <p:spPr>
          <a:xfrm>
            <a:off x="9888280" y="1065125"/>
            <a:ext cx="1657978" cy="35169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4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CF2215-9269-46A4-A261-5EF8E097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37" y="979884"/>
            <a:ext cx="9011908" cy="43154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AEDE86-F841-42FE-BD6B-2A9F185A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08" y="646331"/>
            <a:ext cx="2237078" cy="5878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23D4D-074A-45AB-9BC3-2DF12F3BDC61}"/>
              </a:ext>
            </a:extLst>
          </p:cNvPr>
          <p:cNvSpPr/>
          <p:nvPr/>
        </p:nvSpPr>
        <p:spPr>
          <a:xfrm>
            <a:off x="9614207" y="646331"/>
            <a:ext cx="2237077" cy="1182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FD1DA7-BB7E-49C2-9D57-2F69C1DFD188}"/>
              </a:ext>
            </a:extLst>
          </p:cNvPr>
          <p:cNvSpPr/>
          <p:nvPr/>
        </p:nvSpPr>
        <p:spPr>
          <a:xfrm>
            <a:off x="9614206" y="2546363"/>
            <a:ext cx="2237077" cy="2973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Temp_Model5_Naver_IMDB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859F5-D050-47D4-B1A1-4176FDA087F5}"/>
              </a:ext>
            </a:extLst>
          </p:cNvPr>
          <p:cNvSpPr txBox="1"/>
          <p:nvPr/>
        </p:nvSpPr>
        <p:spPr>
          <a:xfrm>
            <a:off x="0" y="97000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테스트 결과 계속 문제가 되어왔던 검증 손실 및 정확도</a:t>
            </a:r>
            <a:r>
              <a:rPr lang="en-US" altLang="ko-KR" sz="2500" b="1" dirty="0"/>
              <a:t>,</a:t>
            </a:r>
          </a:p>
          <a:p>
            <a:r>
              <a:rPr lang="ko-KR" altLang="en-US" sz="2500" b="1" dirty="0"/>
              <a:t>테스트 데이터 예측에서 정상적인 결과가 나왔음을 확인하였습니다</a:t>
            </a:r>
            <a:r>
              <a:rPr lang="en-US" altLang="ko-KR" sz="2500" b="1" dirty="0"/>
              <a:t>.</a:t>
            </a:r>
          </a:p>
          <a:p>
            <a:r>
              <a:rPr lang="ko-KR" altLang="en-US" sz="2500" b="1" dirty="0" err="1"/>
              <a:t>하이퍼</a:t>
            </a:r>
            <a:r>
              <a:rPr lang="ko-KR" altLang="en-US" sz="2500" b="1" dirty="0"/>
              <a:t> 파라미터 조정 과정을 거치면</a:t>
            </a:r>
            <a:endParaRPr lang="en-US" altLang="ko-KR" sz="2500" b="1" dirty="0"/>
          </a:p>
          <a:p>
            <a:r>
              <a:rPr lang="ko-KR" altLang="en-US" sz="2500" b="1" dirty="0"/>
              <a:t>충분한 정확도를 낼 수 있을 것으로 보입니다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추가적으로 데이터 개수를 주피터 노트북에서 쉽게 변경하기 위해</a:t>
            </a:r>
            <a:endParaRPr lang="en-US" altLang="ko-KR" sz="2500" b="1" dirty="0"/>
          </a:p>
          <a:p>
            <a:r>
              <a:rPr lang="en-US" altLang="ko-KR" sz="2500" b="1" dirty="0"/>
              <a:t>Train, Test </a:t>
            </a:r>
            <a:r>
              <a:rPr lang="ko-KR" altLang="en-US" sz="2500" b="1" dirty="0"/>
              <a:t>폴더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개로 나뉘어 있던 데이터를 </a:t>
            </a:r>
            <a:r>
              <a:rPr lang="en-US" altLang="ko-KR" sz="2500" b="1" dirty="0"/>
              <a:t>whole </a:t>
            </a:r>
            <a:r>
              <a:rPr lang="ko-KR" altLang="en-US" sz="2500" b="1" dirty="0"/>
              <a:t>폴더 하나에 합치기로</a:t>
            </a:r>
            <a:endParaRPr lang="en-US" altLang="ko-KR" sz="2500" b="1" dirty="0"/>
          </a:p>
          <a:p>
            <a:r>
              <a:rPr lang="ko-KR" altLang="en-US" sz="2500" b="1" dirty="0"/>
              <a:t>결정하였습니다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8664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Optimize Function Codes for Connecting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67D7C-B171-4D58-9F7C-5ED15D948FD3}"/>
              </a:ext>
            </a:extLst>
          </p:cNvPr>
          <p:cNvSpPr txBox="1"/>
          <p:nvPr/>
        </p:nvSpPr>
        <p:spPr>
          <a:xfrm>
            <a:off x="0" y="970002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이후 </a:t>
            </a:r>
            <a:r>
              <a:rPr lang="en-US" altLang="ko-KR" sz="2500" b="1" dirty="0"/>
              <a:t>Backend</a:t>
            </a:r>
            <a:r>
              <a:rPr lang="ko-KR" altLang="en-US" sz="2500" b="1" dirty="0"/>
              <a:t>를 통해 웹과 쉽게 연결하기위해 </a:t>
            </a:r>
            <a:endParaRPr lang="en-US" altLang="ko-KR" sz="2500" b="1" dirty="0"/>
          </a:p>
          <a:p>
            <a:r>
              <a:rPr lang="ko-KR" altLang="en-US" sz="2500" b="1" dirty="0"/>
              <a:t>지금까지 프로그래밍한 파일들을 정리하고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정리된 파일들의</a:t>
            </a:r>
            <a:endParaRPr lang="en-US" altLang="ko-KR" sz="2500" b="1" dirty="0"/>
          </a:p>
          <a:p>
            <a:r>
              <a:rPr lang="ko-KR" altLang="en-US" sz="2500" b="1" dirty="0"/>
              <a:t>코드를 최적화하는 과정을 진행하였으며</a:t>
            </a:r>
            <a:r>
              <a:rPr lang="en-US" altLang="ko-KR" sz="2500" b="1" dirty="0"/>
              <a:t>,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이 과정에서</a:t>
            </a:r>
            <a:endParaRPr lang="en-US" altLang="ko-KR" sz="2500" b="1" dirty="0"/>
          </a:p>
          <a:p>
            <a:r>
              <a:rPr lang="en-US" altLang="ko-KR" sz="2500" b="1" dirty="0"/>
              <a:t>Web-Crawling</a:t>
            </a:r>
            <a:r>
              <a:rPr lang="ko-KR" altLang="en-US" sz="2500" b="1" dirty="0"/>
              <a:t>을 재시도 한 결과 데이터가 </a:t>
            </a:r>
            <a:r>
              <a:rPr lang="en-US" altLang="ko-KR" sz="2500" b="1" dirty="0"/>
              <a:t>1000</a:t>
            </a:r>
            <a:r>
              <a:rPr lang="ko-KR" altLang="en-US" sz="2500" b="1" dirty="0"/>
              <a:t>개 증가하였고</a:t>
            </a:r>
            <a:r>
              <a:rPr lang="en-US" altLang="ko-KR" sz="2500" b="1" dirty="0"/>
              <a:t>,</a:t>
            </a:r>
          </a:p>
          <a:p>
            <a:r>
              <a:rPr lang="en-US" altLang="ko-KR" sz="2500" b="1" dirty="0"/>
              <a:t>Train, Test </a:t>
            </a:r>
            <a:r>
              <a:rPr lang="ko-KR" altLang="en-US" sz="2500" b="1" dirty="0"/>
              <a:t>데이터셋 폴더를 합치는 과정을 진행하였습니다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428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Optimize Function Codes for Connecting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67D7C-B171-4D58-9F7C-5ED15D948FD3}"/>
              </a:ext>
            </a:extLst>
          </p:cNvPr>
          <p:cNvSpPr txBox="1"/>
          <p:nvPr/>
        </p:nvSpPr>
        <p:spPr>
          <a:xfrm>
            <a:off x="5235191" y="970002"/>
            <a:ext cx="6956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최적화 예</a:t>
            </a:r>
            <a:r>
              <a:rPr lang="en-US" altLang="ko-KR" sz="2500" b="1" dirty="0"/>
              <a:t>) Delete_0Byte.py</a:t>
            </a:r>
          </a:p>
          <a:p>
            <a:r>
              <a:rPr lang="ko-KR" altLang="en-US" sz="2500" b="1" dirty="0"/>
              <a:t>그림과 같이 가독성을 위해 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각각의 기능에 대하여 메소드로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Backend</a:t>
            </a:r>
            <a:r>
              <a:rPr lang="ko-KR" altLang="en-US" sz="2500" b="1" dirty="0"/>
              <a:t>에서 접근 시 </a:t>
            </a:r>
            <a:r>
              <a:rPr lang="en-US" altLang="ko-KR" sz="2500" b="1" dirty="0"/>
              <a:t>run()</a:t>
            </a:r>
            <a:r>
              <a:rPr lang="ko-KR" altLang="en-US" sz="2500" b="1" dirty="0"/>
              <a:t>함수로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실행할 수 있도록 최적화를 진행하였습니다</a:t>
            </a:r>
            <a:r>
              <a:rPr lang="en-US" altLang="ko-KR" sz="25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62BE4-9950-4529-9558-5873B352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2" y="800711"/>
            <a:ext cx="484890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5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Optimize Function Codes for Connecting Backend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67D7C-B171-4D58-9F7C-5ED15D948FD3}"/>
              </a:ext>
            </a:extLst>
          </p:cNvPr>
          <p:cNvSpPr txBox="1"/>
          <p:nvPr/>
        </p:nvSpPr>
        <p:spPr>
          <a:xfrm>
            <a:off x="3336052" y="970002"/>
            <a:ext cx="88559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최적화 예</a:t>
            </a:r>
            <a:r>
              <a:rPr lang="en-US" altLang="ko-KR" sz="2500" b="1" dirty="0"/>
              <a:t>) Main.py</a:t>
            </a:r>
          </a:p>
          <a:p>
            <a:r>
              <a:rPr lang="en-US" altLang="ko-KR" sz="2500" b="1" dirty="0"/>
              <a:t>01_WebCrawling </a:t>
            </a:r>
            <a:r>
              <a:rPr lang="ko-KR" altLang="en-US" sz="2500" b="1" dirty="0"/>
              <a:t>폴더내의 </a:t>
            </a:r>
            <a:r>
              <a:rPr lang="en-US" altLang="ko-KR" sz="2500" b="1" dirty="0"/>
              <a:t>4</a:t>
            </a:r>
            <a:r>
              <a:rPr lang="ko-KR" altLang="en-US" sz="2500" b="1" dirty="0"/>
              <a:t>개의 파일에 대하여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아래와 같이 </a:t>
            </a:r>
            <a:r>
              <a:rPr lang="en-US" altLang="ko-KR" sz="2500" b="1" dirty="0"/>
              <a:t>Main.py</a:t>
            </a:r>
            <a:r>
              <a:rPr lang="ko-KR" altLang="en-US" sz="2500" b="1" dirty="0"/>
              <a:t> 한 개의 파일로 실행하는 등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Backend</a:t>
            </a:r>
            <a:r>
              <a:rPr lang="ko-KR" altLang="en-US" sz="2500" b="1" dirty="0"/>
              <a:t>에서 필요한 기능파일에 더 쉽게 접근할 수 있도록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최적화 하였습니다</a:t>
            </a:r>
            <a:r>
              <a:rPr lang="en-US" altLang="ko-KR" sz="25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A2C98A-84B2-4F7E-B6E8-77D7B25F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2" y="797454"/>
            <a:ext cx="2581635" cy="59158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021EDF-03F5-4EE8-83FE-F5792030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52" y="4463772"/>
            <a:ext cx="2172003" cy="20195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1587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2B217-D9CD-4C88-BC09-FB49608FF1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1E4FA-B0A7-4CBC-BA51-F485C684E3C6}"/>
              </a:ext>
            </a:extLst>
          </p:cNvPr>
          <p:cNvSpPr txBox="1"/>
          <p:nvPr/>
        </p:nvSpPr>
        <p:spPr>
          <a:xfrm>
            <a:off x="0" y="1354563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이후 </a:t>
            </a:r>
            <a:r>
              <a:rPr lang="en-US" altLang="ko-KR" sz="2500" b="1" dirty="0"/>
              <a:t>Backend </a:t>
            </a:r>
            <a:r>
              <a:rPr lang="ko-KR" altLang="en-US" sz="2500" b="1"/>
              <a:t>진행 중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64238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B1E3CB-FA8F-4283-BD98-97936EE21869}"/>
              </a:ext>
            </a:extLst>
          </p:cNvPr>
          <p:cNvGrpSpPr/>
          <p:nvPr/>
        </p:nvGrpSpPr>
        <p:grpSpPr>
          <a:xfrm>
            <a:off x="805734" y="646331"/>
            <a:ext cx="10580531" cy="5734050"/>
            <a:chOff x="614360" y="0"/>
            <a:chExt cx="11375871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3905250" y="0"/>
              <a:ext cx="66677" cy="68580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439150" y="0"/>
              <a:ext cx="0" cy="68580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00200" y="346591"/>
              <a:ext cx="165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098" y="346591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Search Engine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53553" y="346591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Machine Learning</a:t>
              </a:r>
              <a:endParaRPr lang="ko-KR" altLang="en-US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4360" y="1257300"/>
              <a:ext cx="2581275" cy="1600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Django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Bootstrap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943473" y="1257300"/>
              <a:ext cx="2581275" cy="1600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Elasticsearch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80361" y="1854557"/>
              <a:ext cx="330987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</a:t>
              </a:r>
              <a:r>
                <a:rPr lang="ko-KR" altLang="en-US" b="1" dirty="0"/>
                <a:t>이진 분류</a:t>
              </a:r>
              <a:endParaRPr lang="en-US" altLang="ko-KR" b="1" dirty="0"/>
            </a:p>
            <a:p>
              <a:r>
                <a:rPr lang="en-US" altLang="ko-KR" b="1" dirty="0"/>
                <a:t>   - </a:t>
              </a:r>
              <a:r>
                <a:rPr lang="ko-KR" altLang="en-US" b="1" dirty="0"/>
                <a:t>합격 </a:t>
              </a:r>
              <a:r>
                <a:rPr lang="en-US" altLang="ko-KR" b="1" dirty="0"/>
                <a:t>/ </a:t>
              </a:r>
              <a:r>
                <a:rPr lang="ko-KR" altLang="en-US" b="1" dirty="0"/>
                <a:t>불합격</a:t>
              </a:r>
              <a:endParaRPr lang="en-US" altLang="ko-KR" b="1" dirty="0"/>
            </a:p>
            <a:p>
              <a:r>
                <a:rPr lang="en-US" altLang="ko-KR" b="1" dirty="0"/>
                <a:t>   - </a:t>
              </a:r>
              <a:r>
                <a:rPr lang="ko-KR" altLang="en-US" b="1" dirty="0"/>
                <a:t>표절 검사</a:t>
              </a:r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r>
                <a:rPr lang="en-US" altLang="ko-KR" b="1" dirty="0"/>
                <a:t>2. </a:t>
              </a:r>
              <a:r>
                <a:rPr lang="ko-KR" altLang="en-US" b="1" dirty="0"/>
                <a:t>단일 레이블 다중 분류</a:t>
              </a:r>
              <a:endParaRPr lang="en-US" altLang="ko-KR" b="1" dirty="0"/>
            </a:p>
            <a:p>
              <a:r>
                <a:rPr lang="en-US" altLang="ko-KR" b="1" dirty="0"/>
                <a:t>   - </a:t>
              </a:r>
              <a:r>
                <a:rPr lang="ko-KR" altLang="en-US" b="1" dirty="0"/>
                <a:t>빈도가 높은 </a:t>
              </a:r>
              <a:r>
                <a:rPr lang="en-US" altLang="ko-KR" b="1" dirty="0"/>
                <a:t>10</a:t>
              </a:r>
              <a:r>
                <a:rPr lang="ko-KR" altLang="en-US" b="1" dirty="0"/>
                <a:t>개 단어</a:t>
              </a:r>
              <a:endParaRPr lang="en-US" altLang="ko-KR" b="1" dirty="0"/>
            </a:p>
            <a:p>
              <a:r>
                <a:rPr lang="en-US" altLang="ko-KR" b="1" dirty="0"/>
                <a:t>   - BOW(Bag of Word)</a:t>
              </a:r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r>
                <a:rPr lang="en-US" altLang="ko-KR" b="1" dirty="0"/>
                <a:t>3. RNN</a:t>
              </a:r>
            </a:p>
            <a:p>
              <a:r>
                <a:rPr lang="en-US" altLang="ko-KR" b="1" dirty="0"/>
                <a:t>   -  </a:t>
              </a:r>
              <a:r>
                <a:rPr lang="ko-KR" altLang="en-US" b="1" dirty="0"/>
                <a:t>추천 답변 제시</a:t>
              </a:r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943473" y="3830929"/>
              <a:ext cx="2581275" cy="8927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Hadoop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43473" y="5061397"/>
              <a:ext cx="2809609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데이터 수집</a:t>
              </a:r>
              <a:r>
                <a:rPr lang="en-US" altLang="ko-KR" b="1" dirty="0"/>
                <a:t> / </a:t>
              </a:r>
              <a:r>
                <a:rPr lang="ko-KR" altLang="en-US" b="1" dirty="0"/>
                <a:t>저장</a:t>
              </a:r>
              <a:endParaRPr lang="en-US" altLang="ko-KR" b="1" dirty="0"/>
            </a:p>
            <a:p>
              <a:pPr marL="285750" indent="-285750">
                <a:buFontTx/>
                <a:buChar char="-"/>
              </a:pPr>
              <a:r>
                <a:rPr lang="en-US" altLang="ko-KR" b="1" dirty="0"/>
                <a:t>Preprocessing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5036" y="5015231"/>
              <a:ext cx="2809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데이터 분석</a:t>
              </a:r>
              <a:endParaRPr lang="en-US" altLang="ko-KR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38440" y="3830929"/>
              <a:ext cx="2581275" cy="8927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Python Pandas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05532D-D222-4C9F-9932-71827D70D11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Idea Conference &amp; Idea Select (Architecture Making)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80909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39893" y="1061994"/>
            <a:ext cx="10830067" cy="4734012"/>
            <a:chOff x="413321" y="636144"/>
            <a:chExt cx="10830067" cy="4734012"/>
          </a:xfrm>
        </p:grpSpPr>
        <p:grpSp>
          <p:nvGrpSpPr>
            <p:cNvPr id="33" name="그룹 32"/>
            <p:cNvGrpSpPr/>
            <p:nvPr/>
          </p:nvGrpSpPr>
          <p:grpSpPr>
            <a:xfrm>
              <a:off x="413321" y="998039"/>
              <a:ext cx="8654479" cy="4372117"/>
              <a:chOff x="413321" y="998039"/>
              <a:chExt cx="9978454" cy="4372117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413321" y="4691459"/>
                <a:ext cx="2703104" cy="678697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Self-introduction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Text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62622" y="4322127"/>
                <a:ext cx="1689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Test - Input</a:t>
                </a:r>
                <a:endParaRPr lang="ko-KR" altLang="en-US" b="1" dirty="0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413321" y="1367370"/>
                <a:ext cx="2703104" cy="678697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Self-introduction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Text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55051" y="1005476"/>
                <a:ext cx="1619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Train-Input</a:t>
                </a:r>
                <a:endParaRPr lang="ko-KR" altLang="en-US" b="1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1706" y="1540827"/>
                <a:ext cx="6496050" cy="3448050"/>
              </a:xfrm>
              <a:prstGeom prst="rect">
                <a:avLst/>
              </a:prstGeom>
            </p:spPr>
          </p:pic>
          <p:sp>
            <p:nvSpPr>
              <p:cNvPr id="32" name="순서도: 대체 처리 31"/>
              <p:cNvSpPr/>
              <p:nvPr/>
            </p:nvSpPr>
            <p:spPr>
              <a:xfrm>
                <a:off x="3876675" y="998039"/>
                <a:ext cx="6515100" cy="4360170"/>
              </a:xfrm>
              <a:prstGeom prst="flowChartAlternate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6" name="직선 화살표 연결선 25"/>
              <p:cNvCxnSpPr>
                <a:stCxn id="6" idx="6"/>
                <a:endCxn id="24" idx="1"/>
              </p:cNvCxnSpPr>
              <p:nvPr/>
            </p:nvCxnSpPr>
            <p:spPr>
              <a:xfrm>
                <a:off x="3116425" y="1706719"/>
                <a:ext cx="655281" cy="1558133"/>
              </a:xfrm>
              <a:prstGeom prst="straightConnector1">
                <a:avLst/>
              </a:prstGeom>
              <a:ln w="25400">
                <a:solidFill>
                  <a:srgbClr val="F1C672"/>
                </a:solidFill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4" idx="6"/>
                <a:endCxn id="24" idx="1"/>
              </p:cNvCxnSpPr>
              <p:nvPr/>
            </p:nvCxnSpPr>
            <p:spPr>
              <a:xfrm flipV="1">
                <a:off x="3116425" y="3264852"/>
                <a:ext cx="655281" cy="1765956"/>
              </a:xfrm>
              <a:prstGeom prst="straightConnector1">
                <a:avLst/>
              </a:prstGeom>
              <a:ln w="25400">
                <a:solidFill>
                  <a:srgbClr val="F1C672"/>
                </a:solidFill>
                <a:headEnd type="none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5799882" y="636144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Model</a:t>
              </a:r>
              <a:endParaRPr lang="ko-KR" altLang="en-US" b="1" dirty="0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9366821" y="2838846"/>
              <a:ext cx="1876567" cy="678697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t"/>
              <a:r>
                <a:rPr lang="en-US" altLang="ko-KR" b="1" dirty="0">
                  <a:solidFill>
                    <a:schemeClr val="tx1"/>
                  </a:solidFill>
                </a:rPr>
                <a:t>Correction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21638" y="246951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Output</a:t>
              </a:r>
              <a:endParaRPr lang="ko-KR" altLang="en-US" b="1" dirty="0"/>
            </a:p>
          </p:txBody>
        </p:sp>
        <p:cxnSp>
          <p:nvCxnSpPr>
            <p:cNvPr id="19" name="직선 화살표 연결선 18"/>
            <p:cNvCxnSpPr>
              <a:stCxn id="32" idx="3"/>
              <a:endCxn id="37" idx="2"/>
            </p:cNvCxnSpPr>
            <p:nvPr/>
          </p:nvCxnSpPr>
          <p:spPr>
            <a:xfrm>
              <a:off x="9067800" y="3178124"/>
              <a:ext cx="299021" cy="71"/>
            </a:xfrm>
            <a:prstGeom prst="straightConnector1">
              <a:avLst/>
            </a:prstGeom>
            <a:ln w="25400">
              <a:solidFill>
                <a:srgbClr val="F1C672"/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0133CE-6C70-40D1-956A-962EA9590F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DeepLearning</a:t>
            </a:r>
            <a:r>
              <a:rPr lang="en-US" altLang="ko-KR" sz="3600" b="1" dirty="0"/>
              <a:t> Model Concept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17019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49660A6-64BD-4963-A20D-2B2CACD872F6}"/>
              </a:ext>
            </a:extLst>
          </p:cNvPr>
          <p:cNvGrpSpPr/>
          <p:nvPr/>
        </p:nvGrpSpPr>
        <p:grpSpPr>
          <a:xfrm>
            <a:off x="1127073" y="904801"/>
            <a:ext cx="9156803" cy="5734199"/>
            <a:chOff x="1094037" y="449666"/>
            <a:chExt cx="9156803" cy="5734199"/>
          </a:xfrm>
        </p:grpSpPr>
        <p:sp>
          <p:nvSpPr>
            <p:cNvPr id="2" name="직사각형 1"/>
            <p:cNvSpPr/>
            <p:nvPr/>
          </p:nvSpPr>
          <p:spPr>
            <a:xfrm>
              <a:off x="5488921" y="449666"/>
              <a:ext cx="1738185" cy="47779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메인 화면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179103" y="1039686"/>
              <a:ext cx="1721709" cy="568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신규회원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47018" y="1039686"/>
              <a:ext cx="1721709" cy="568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기존회원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Login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화면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88919" y="1720322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Login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완료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09513" y="2623382"/>
              <a:ext cx="1738185" cy="47779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Community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52591" y="2623382"/>
              <a:ext cx="1738185" cy="47779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회원 정보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97788" y="2623382"/>
              <a:ext cx="1738185" cy="47779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자소서 분석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94037" y="3856458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성향 분석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94037" y="3239920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MBTI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검사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09513" y="3239920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자소서 문항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07040" y="3239920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자기 소개서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작성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07039" y="3856458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결과 확인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9513" y="3856458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합격 후기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512655" y="5706071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합격 예측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497787" y="3856458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표절 검사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97787" y="3239920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맞춤법 검사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02743" y="4472996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상위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10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개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단어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507699" y="5089534"/>
              <a:ext cx="1738185" cy="4777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추천 답변</a:t>
              </a:r>
            </a:p>
          </p:txBody>
        </p:sp>
        <p:cxnSp>
          <p:nvCxnSpPr>
            <p:cNvPr id="10" name="꺾인 연결선 9"/>
            <p:cNvCxnSpPr>
              <a:stCxn id="2" idx="1"/>
              <a:endCxn id="3" idx="0"/>
            </p:cNvCxnSpPr>
            <p:nvPr/>
          </p:nvCxnSpPr>
          <p:spPr>
            <a:xfrm rot="10800000" flipV="1">
              <a:off x="5039959" y="688562"/>
              <a:ext cx="448963" cy="351123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8" idx="0"/>
            </p:cNvCxnSpPr>
            <p:nvPr/>
          </p:nvCxnSpPr>
          <p:spPr>
            <a:xfrm rot="16200000" flipV="1">
              <a:off x="7352224" y="584037"/>
              <a:ext cx="351125" cy="560174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/>
            <p:nvPr/>
          </p:nvCxnSpPr>
          <p:spPr>
            <a:xfrm flipV="1">
              <a:off x="7247698" y="1609124"/>
              <a:ext cx="549315" cy="222660"/>
            </a:xfrm>
            <a:prstGeom prst="bentConnector3">
              <a:avLst>
                <a:gd name="adj1" fmla="val 10265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" idx="2"/>
            </p:cNvCxnSpPr>
            <p:nvPr/>
          </p:nvCxnSpPr>
          <p:spPr>
            <a:xfrm rot="16200000" flipH="1">
              <a:off x="5152595" y="1495458"/>
              <a:ext cx="223689" cy="448963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954892" y="3717714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088488" y="3717714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395075" y="3717714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379230" y="3717714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375110" y="4339668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9375110" y="4949279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375110" y="5558875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9375110" y="3095753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390954" y="3103992"/>
              <a:ext cx="0" cy="1387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 6"/>
            <p:cNvCxnSpPr/>
            <p:nvPr/>
          </p:nvCxnSpPr>
          <p:spPr>
            <a:xfrm rot="10800000" flipV="1">
              <a:off x="1943051" y="2870515"/>
              <a:ext cx="246101" cy="377641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22" idx="3"/>
              <a:endCxn id="30" idx="0"/>
            </p:cNvCxnSpPr>
            <p:nvPr/>
          </p:nvCxnSpPr>
          <p:spPr>
            <a:xfrm>
              <a:off x="3890776" y="2862279"/>
              <a:ext cx="185357" cy="377641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395072" y="2193644"/>
              <a:ext cx="0" cy="435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989450" y="2350616"/>
              <a:ext cx="6389780" cy="174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9369702" y="2368078"/>
              <a:ext cx="0" cy="2703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996975" y="2347482"/>
              <a:ext cx="0" cy="2703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E122673-68E1-413B-B947-946666FAAA1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Web Service Architecture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01929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2295</Words>
  <Application>Microsoft Office PowerPoint</Application>
  <PresentationFormat>와이드스크린</PresentationFormat>
  <Paragraphs>575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2016305072</dc:creator>
  <cp:lastModifiedBy>Jo Sihun</cp:lastModifiedBy>
  <cp:revision>139</cp:revision>
  <dcterms:created xsi:type="dcterms:W3CDTF">2020-02-03T04:21:38Z</dcterms:created>
  <dcterms:modified xsi:type="dcterms:W3CDTF">2020-03-08T15:53:13Z</dcterms:modified>
</cp:coreProperties>
</file>