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4" r:id="rId7"/>
    <p:sldId id="261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시각 시스템 세포 비율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시각 시스템 세포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A3F-45F5-B543-ECC1F429A33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EA3F-45F5-B543-ECC1F429A3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A3F-45F5-B543-ECC1F429A337}"/>
              </c:ext>
            </c:extLst>
          </c:dPt>
          <c:dLbls>
            <c:dLbl>
              <c:idx val="0"/>
              <c:layout>
                <c:manualLayout>
                  <c:x val="0"/>
                  <c:y val="9.8034170506716804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256857953032225"/>
                      <c:h val="0.1243548419882303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A3F-45F5-B543-ECC1F429A337}"/>
                </c:ext>
              </c:extLst>
            </c:dLbl>
            <c:dLbl>
              <c:idx val="1"/>
              <c:layout>
                <c:manualLayout>
                  <c:x val="3.9084066441681959E-3"/>
                  <c:y val="-2.660044624039070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2890854513101778"/>
                      <c:h val="0.1321383669863797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EA3F-45F5-B543-ECC1F429A337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EA3F-45F5-B543-ECC1F429A337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P-cells(80%)</c:v>
                </c:pt>
                <c:pt idx="1">
                  <c:v>M-cells(15~20%)</c:v>
                </c:pt>
                <c:pt idx="2">
                  <c:v>etc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80</c:v>
                </c:pt>
                <c:pt idx="1">
                  <c:v>18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6E-4168-BE44-2561F3232716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SlowfAst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연산량</a:t>
            </a:r>
            <a:r>
              <a:rPr lang="ko-KR" altLang="en-US" baseline="0" dirty="0"/>
              <a:t> 비율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SlowFast 연산량 비율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AF3-4B64-AA4F-C08898E09B4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AF3-4B64-AA4F-C08898E09B47}"/>
              </c:ext>
            </c:extLst>
          </c:dPt>
          <c:dLbls>
            <c:dLbl>
              <c:idx val="0"/>
              <c:layout>
                <c:manualLayout>
                  <c:x val="-2.7203476496176004E-2"/>
                  <c:y val="9.8035113395519881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9770197433795185"/>
                      <c:h val="0.1335287483384291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6AF3-4B64-AA4F-C08898E09B47}"/>
                </c:ext>
              </c:extLst>
            </c:dLbl>
            <c:dLbl>
              <c:idx val="1"/>
              <c:layout>
                <c:manualLayout>
                  <c:x val="3.9084066441681959E-3"/>
                  <c:y val="-2.660044624039070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2890854513101778"/>
                      <c:h val="0.1321383669863797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6AF3-4B64-AA4F-C08898E09B47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Slow pathway(80%)</c:v>
                </c:pt>
                <c:pt idx="1">
                  <c:v>Fast pathway (20%)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AF3-4B64-AA4F-C08898E09B47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01E23E-0279-4EAB-B9D8-84B26C6417C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002E630-0E14-4B25-8688-3F4A1DFBF120}">
      <dgm:prSet phldrT="[텍스트]" custT="1"/>
      <dgm:spPr/>
      <dgm:t>
        <a:bodyPr/>
        <a:lstStyle/>
        <a:p>
          <a:pPr latinLnBrk="1"/>
          <a:r>
            <a:rPr lang="en-US" altLang="ko-KR" sz="2800" dirty="0" err="1"/>
            <a:t>SlowFast</a:t>
          </a:r>
          <a:endParaRPr lang="ko-KR" altLang="en-US" sz="2800" dirty="0"/>
        </a:p>
      </dgm:t>
    </dgm:pt>
    <dgm:pt modelId="{91C05F9A-BB35-400F-A0B8-C74CDE5EFFFF}" type="parTrans" cxnId="{0750789C-49FF-4D06-A6BF-11A45A1B4BE7}">
      <dgm:prSet/>
      <dgm:spPr/>
      <dgm:t>
        <a:bodyPr/>
        <a:lstStyle/>
        <a:p>
          <a:pPr latinLnBrk="1"/>
          <a:endParaRPr lang="ko-KR" altLang="en-US" sz="1400"/>
        </a:p>
      </dgm:t>
    </dgm:pt>
    <dgm:pt modelId="{19EFFF2A-4478-4BC9-A19A-D08511C9D323}" type="sibTrans" cxnId="{0750789C-49FF-4D06-A6BF-11A45A1B4BE7}">
      <dgm:prSet/>
      <dgm:spPr/>
      <dgm:t>
        <a:bodyPr/>
        <a:lstStyle/>
        <a:p>
          <a:pPr latinLnBrk="1"/>
          <a:endParaRPr lang="ko-KR" altLang="en-US" sz="1400"/>
        </a:p>
      </dgm:t>
    </dgm:pt>
    <dgm:pt modelId="{17380843-AC8F-4442-BCCD-8EC79FB0A1E0}">
      <dgm:prSet phldrT="[텍스트]" custT="1"/>
      <dgm:spPr/>
      <dgm:t>
        <a:bodyPr/>
        <a:lstStyle/>
        <a:p>
          <a:pPr latinLnBrk="1"/>
          <a:r>
            <a:rPr lang="en-US" altLang="ko-KR" sz="2000" dirty="0"/>
            <a:t>Slow pathway</a:t>
          </a:r>
          <a:endParaRPr lang="ko-KR" altLang="en-US" sz="2000" dirty="0"/>
        </a:p>
      </dgm:t>
    </dgm:pt>
    <dgm:pt modelId="{46CFE9CA-DC96-41FC-A869-934E515E4C3A}" type="parTrans" cxnId="{30B44320-8BD0-4331-95DE-796842B6A2D6}">
      <dgm:prSet custT="1"/>
      <dgm:spPr/>
      <dgm:t>
        <a:bodyPr/>
        <a:lstStyle/>
        <a:p>
          <a:pPr latinLnBrk="1"/>
          <a:endParaRPr lang="ko-KR" altLang="en-US" sz="400"/>
        </a:p>
      </dgm:t>
    </dgm:pt>
    <dgm:pt modelId="{52C8CBA8-049E-43FB-ADC2-89309C140C96}" type="sibTrans" cxnId="{30B44320-8BD0-4331-95DE-796842B6A2D6}">
      <dgm:prSet/>
      <dgm:spPr/>
      <dgm:t>
        <a:bodyPr/>
        <a:lstStyle/>
        <a:p>
          <a:pPr latinLnBrk="1"/>
          <a:endParaRPr lang="ko-KR" altLang="en-US" sz="1400"/>
        </a:p>
      </dgm:t>
    </dgm:pt>
    <dgm:pt modelId="{9B47CC36-B628-4B27-A4D2-CBB5590AAD6F}">
      <dgm:prSet phldrT="[텍스트]" custT="1"/>
      <dgm:spPr/>
      <dgm:t>
        <a:bodyPr/>
        <a:lstStyle/>
        <a:p>
          <a:pPr latinLnBrk="1"/>
          <a:r>
            <a:rPr lang="en-US" altLang="ko-KR" sz="2000" dirty="0"/>
            <a:t>Fast pathway</a:t>
          </a:r>
          <a:endParaRPr lang="ko-KR" altLang="en-US" sz="2000" dirty="0"/>
        </a:p>
      </dgm:t>
    </dgm:pt>
    <dgm:pt modelId="{7BBF211D-E1CF-4D80-85D3-A5C8B3A50830}" type="parTrans" cxnId="{42F64F4A-C468-4C1F-A5A5-76C99EB9FBE1}">
      <dgm:prSet custT="1"/>
      <dgm:spPr/>
      <dgm:t>
        <a:bodyPr/>
        <a:lstStyle/>
        <a:p>
          <a:pPr latinLnBrk="1"/>
          <a:endParaRPr lang="ko-KR" altLang="en-US" sz="400"/>
        </a:p>
      </dgm:t>
    </dgm:pt>
    <dgm:pt modelId="{E7D5EEA3-4640-4766-9C42-899F208729E8}" type="sibTrans" cxnId="{42F64F4A-C468-4C1F-A5A5-76C99EB9FBE1}">
      <dgm:prSet/>
      <dgm:spPr/>
      <dgm:t>
        <a:bodyPr/>
        <a:lstStyle/>
        <a:p>
          <a:pPr latinLnBrk="1"/>
          <a:endParaRPr lang="ko-KR" altLang="en-US" sz="1400"/>
        </a:p>
      </dgm:t>
    </dgm:pt>
    <dgm:pt modelId="{9FCF65A5-D20A-4EC4-8870-03E55C4F1066}" type="pres">
      <dgm:prSet presAssocID="{AC01E23E-0279-4EAB-B9D8-84B26C6417C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3965494-49AE-498F-837D-B62216D69366}" type="pres">
      <dgm:prSet presAssocID="{F002E630-0E14-4B25-8688-3F4A1DFBF120}" presName="root1" presStyleCnt="0"/>
      <dgm:spPr/>
    </dgm:pt>
    <dgm:pt modelId="{9E53714C-65AD-42B9-9132-70FD34B0E1AC}" type="pres">
      <dgm:prSet presAssocID="{F002E630-0E14-4B25-8688-3F4A1DFBF120}" presName="LevelOneTextNode" presStyleLbl="node0" presStyleIdx="0" presStyleCnt="1" custScaleY="56085" custLinFactX="-100000" custLinFactNeighborX="-187402" custLinFactNeighborY="1209">
        <dgm:presLayoutVars>
          <dgm:chPref val="3"/>
        </dgm:presLayoutVars>
      </dgm:prSet>
      <dgm:spPr/>
    </dgm:pt>
    <dgm:pt modelId="{E296FF3F-4FED-40A6-8436-13F6ECB85064}" type="pres">
      <dgm:prSet presAssocID="{F002E630-0E14-4B25-8688-3F4A1DFBF120}" presName="level2hierChild" presStyleCnt="0"/>
      <dgm:spPr/>
    </dgm:pt>
    <dgm:pt modelId="{EA479B0F-B13B-4991-84B4-082BF15471CC}" type="pres">
      <dgm:prSet presAssocID="{46CFE9CA-DC96-41FC-A869-934E515E4C3A}" presName="conn2-1" presStyleLbl="parChTrans1D2" presStyleIdx="0" presStyleCnt="2"/>
      <dgm:spPr/>
    </dgm:pt>
    <dgm:pt modelId="{AB7FB2F5-83A8-4094-B01A-1F20AE18626C}" type="pres">
      <dgm:prSet presAssocID="{46CFE9CA-DC96-41FC-A869-934E515E4C3A}" presName="connTx" presStyleLbl="parChTrans1D2" presStyleIdx="0" presStyleCnt="2"/>
      <dgm:spPr/>
    </dgm:pt>
    <dgm:pt modelId="{46ABAE43-6B8A-4DE0-9A99-B1B646330128}" type="pres">
      <dgm:prSet presAssocID="{17380843-AC8F-4442-BCCD-8EC79FB0A1E0}" presName="root2" presStyleCnt="0"/>
      <dgm:spPr/>
    </dgm:pt>
    <dgm:pt modelId="{8CDF655A-FF61-4EAE-80AE-823AA1BC3759}" type="pres">
      <dgm:prSet presAssocID="{17380843-AC8F-4442-BCCD-8EC79FB0A1E0}" presName="LevelTwoTextNode" presStyleLbl="node2" presStyleIdx="0" presStyleCnt="2" custLinFactNeighborX="404" custLinFactNeighborY="-39393">
        <dgm:presLayoutVars>
          <dgm:chPref val="3"/>
        </dgm:presLayoutVars>
      </dgm:prSet>
      <dgm:spPr/>
    </dgm:pt>
    <dgm:pt modelId="{DC0B4CA1-572B-403E-85C3-EA8D11361A55}" type="pres">
      <dgm:prSet presAssocID="{17380843-AC8F-4442-BCCD-8EC79FB0A1E0}" presName="level3hierChild" presStyleCnt="0"/>
      <dgm:spPr/>
    </dgm:pt>
    <dgm:pt modelId="{C3B5F66E-593F-4157-9CE6-62DE195132DB}" type="pres">
      <dgm:prSet presAssocID="{7BBF211D-E1CF-4D80-85D3-A5C8B3A50830}" presName="conn2-1" presStyleLbl="parChTrans1D2" presStyleIdx="1" presStyleCnt="2"/>
      <dgm:spPr/>
    </dgm:pt>
    <dgm:pt modelId="{F8302D3A-F3EE-438D-BCA6-8011D3F332A1}" type="pres">
      <dgm:prSet presAssocID="{7BBF211D-E1CF-4D80-85D3-A5C8B3A50830}" presName="connTx" presStyleLbl="parChTrans1D2" presStyleIdx="1" presStyleCnt="2"/>
      <dgm:spPr/>
    </dgm:pt>
    <dgm:pt modelId="{62499096-0A4B-4362-BD5B-F27C63F3B007}" type="pres">
      <dgm:prSet presAssocID="{9B47CC36-B628-4B27-A4D2-CBB5590AAD6F}" presName="root2" presStyleCnt="0"/>
      <dgm:spPr/>
    </dgm:pt>
    <dgm:pt modelId="{7B39F006-4E83-4AFD-A2FA-3813890F42D3}" type="pres">
      <dgm:prSet presAssocID="{9B47CC36-B628-4B27-A4D2-CBB5590AAD6F}" presName="LevelTwoTextNode" presStyleLbl="node2" presStyleIdx="1" presStyleCnt="2" custLinFactNeighborX="1213" custLinFactNeighborY="58834">
        <dgm:presLayoutVars>
          <dgm:chPref val="3"/>
        </dgm:presLayoutVars>
      </dgm:prSet>
      <dgm:spPr/>
    </dgm:pt>
    <dgm:pt modelId="{6E991FD8-E8EC-432B-8361-2CB0D501C2B5}" type="pres">
      <dgm:prSet presAssocID="{9B47CC36-B628-4B27-A4D2-CBB5590AAD6F}" presName="level3hierChild" presStyleCnt="0"/>
      <dgm:spPr/>
    </dgm:pt>
  </dgm:ptLst>
  <dgm:cxnLst>
    <dgm:cxn modelId="{30B44320-8BD0-4331-95DE-796842B6A2D6}" srcId="{F002E630-0E14-4B25-8688-3F4A1DFBF120}" destId="{17380843-AC8F-4442-BCCD-8EC79FB0A1E0}" srcOrd="0" destOrd="0" parTransId="{46CFE9CA-DC96-41FC-A869-934E515E4C3A}" sibTransId="{52C8CBA8-049E-43FB-ADC2-89309C140C96}"/>
    <dgm:cxn modelId="{E93BA720-B25D-4933-8A33-2DCC64C56D13}" type="presOf" srcId="{9B47CC36-B628-4B27-A4D2-CBB5590AAD6F}" destId="{7B39F006-4E83-4AFD-A2FA-3813890F42D3}" srcOrd="0" destOrd="0" presId="urn:microsoft.com/office/officeart/2008/layout/HorizontalMultiLevelHierarchy"/>
    <dgm:cxn modelId="{92423527-58A9-4D57-AD89-F0F3313B0F39}" type="presOf" srcId="{AC01E23E-0279-4EAB-B9D8-84B26C6417CF}" destId="{9FCF65A5-D20A-4EC4-8870-03E55C4F1066}" srcOrd="0" destOrd="0" presId="urn:microsoft.com/office/officeart/2008/layout/HorizontalMultiLevelHierarchy"/>
    <dgm:cxn modelId="{42A8EB3E-A8DC-4B0E-9985-EAEC379E8A1A}" type="presOf" srcId="{7BBF211D-E1CF-4D80-85D3-A5C8B3A50830}" destId="{C3B5F66E-593F-4157-9CE6-62DE195132DB}" srcOrd="0" destOrd="0" presId="urn:microsoft.com/office/officeart/2008/layout/HorizontalMultiLevelHierarchy"/>
    <dgm:cxn modelId="{42F64F4A-C468-4C1F-A5A5-76C99EB9FBE1}" srcId="{F002E630-0E14-4B25-8688-3F4A1DFBF120}" destId="{9B47CC36-B628-4B27-A4D2-CBB5590AAD6F}" srcOrd="1" destOrd="0" parTransId="{7BBF211D-E1CF-4D80-85D3-A5C8B3A50830}" sibTransId="{E7D5EEA3-4640-4766-9C42-899F208729E8}"/>
    <dgm:cxn modelId="{AA61EC8B-E261-40B1-BBD5-19200118808F}" type="presOf" srcId="{7BBF211D-E1CF-4D80-85D3-A5C8B3A50830}" destId="{F8302D3A-F3EE-438D-BCA6-8011D3F332A1}" srcOrd="1" destOrd="0" presId="urn:microsoft.com/office/officeart/2008/layout/HorizontalMultiLevelHierarchy"/>
    <dgm:cxn modelId="{1D1CB790-8E2B-4538-B76D-287BE3237180}" type="presOf" srcId="{46CFE9CA-DC96-41FC-A869-934E515E4C3A}" destId="{AB7FB2F5-83A8-4094-B01A-1F20AE18626C}" srcOrd="1" destOrd="0" presId="urn:microsoft.com/office/officeart/2008/layout/HorizontalMultiLevelHierarchy"/>
    <dgm:cxn modelId="{0750789C-49FF-4D06-A6BF-11A45A1B4BE7}" srcId="{AC01E23E-0279-4EAB-B9D8-84B26C6417CF}" destId="{F002E630-0E14-4B25-8688-3F4A1DFBF120}" srcOrd="0" destOrd="0" parTransId="{91C05F9A-BB35-400F-A0B8-C74CDE5EFFFF}" sibTransId="{19EFFF2A-4478-4BC9-A19A-D08511C9D323}"/>
    <dgm:cxn modelId="{59C32ABF-F7F5-4B4A-83EA-2BF2F949F3BE}" type="presOf" srcId="{46CFE9CA-DC96-41FC-A869-934E515E4C3A}" destId="{EA479B0F-B13B-4991-84B4-082BF15471CC}" srcOrd="0" destOrd="0" presId="urn:microsoft.com/office/officeart/2008/layout/HorizontalMultiLevelHierarchy"/>
    <dgm:cxn modelId="{2849F3D6-AD26-4923-A623-67ACB25B6EB1}" type="presOf" srcId="{17380843-AC8F-4442-BCCD-8EC79FB0A1E0}" destId="{8CDF655A-FF61-4EAE-80AE-823AA1BC3759}" srcOrd="0" destOrd="0" presId="urn:microsoft.com/office/officeart/2008/layout/HorizontalMultiLevelHierarchy"/>
    <dgm:cxn modelId="{380F89F4-9DC0-4FE2-AE45-317BC6D6711F}" type="presOf" srcId="{F002E630-0E14-4B25-8688-3F4A1DFBF120}" destId="{9E53714C-65AD-42B9-9132-70FD34B0E1AC}" srcOrd="0" destOrd="0" presId="urn:microsoft.com/office/officeart/2008/layout/HorizontalMultiLevelHierarchy"/>
    <dgm:cxn modelId="{77D57A27-55B2-4855-8BFA-C68F4CC4888C}" type="presParOf" srcId="{9FCF65A5-D20A-4EC4-8870-03E55C4F1066}" destId="{B3965494-49AE-498F-837D-B62216D69366}" srcOrd="0" destOrd="0" presId="urn:microsoft.com/office/officeart/2008/layout/HorizontalMultiLevelHierarchy"/>
    <dgm:cxn modelId="{FD24EAAB-C5A5-46A3-85E9-F969993FFD52}" type="presParOf" srcId="{B3965494-49AE-498F-837D-B62216D69366}" destId="{9E53714C-65AD-42B9-9132-70FD34B0E1AC}" srcOrd="0" destOrd="0" presId="urn:microsoft.com/office/officeart/2008/layout/HorizontalMultiLevelHierarchy"/>
    <dgm:cxn modelId="{C5029810-D18A-4AA1-982A-8320270CB3ED}" type="presParOf" srcId="{B3965494-49AE-498F-837D-B62216D69366}" destId="{E296FF3F-4FED-40A6-8436-13F6ECB85064}" srcOrd="1" destOrd="0" presId="urn:microsoft.com/office/officeart/2008/layout/HorizontalMultiLevelHierarchy"/>
    <dgm:cxn modelId="{C8257749-D510-496F-9346-B5F3D736491F}" type="presParOf" srcId="{E296FF3F-4FED-40A6-8436-13F6ECB85064}" destId="{EA479B0F-B13B-4991-84B4-082BF15471CC}" srcOrd="0" destOrd="0" presId="urn:microsoft.com/office/officeart/2008/layout/HorizontalMultiLevelHierarchy"/>
    <dgm:cxn modelId="{810FE029-C06C-4BE3-97C5-B0A978270865}" type="presParOf" srcId="{EA479B0F-B13B-4991-84B4-082BF15471CC}" destId="{AB7FB2F5-83A8-4094-B01A-1F20AE18626C}" srcOrd="0" destOrd="0" presId="urn:microsoft.com/office/officeart/2008/layout/HorizontalMultiLevelHierarchy"/>
    <dgm:cxn modelId="{E7633AA0-16F0-4010-88AF-8F661A8877B7}" type="presParOf" srcId="{E296FF3F-4FED-40A6-8436-13F6ECB85064}" destId="{46ABAE43-6B8A-4DE0-9A99-B1B646330128}" srcOrd="1" destOrd="0" presId="urn:microsoft.com/office/officeart/2008/layout/HorizontalMultiLevelHierarchy"/>
    <dgm:cxn modelId="{B2B125E6-697A-4280-BC45-FBC8930991EC}" type="presParOf" srcId="{46ABAE43-6B8A-4DE0-9A99-B1B646330128}" destId="{8CDF655A-FF61-4EAE-80AE-823AA1BC3759}" srcOrd="0" destOrd="0" presId="urn:microsoft.com/office/officeart/2008/layout/HorizontalMultiLevelHierarchy"/>
    <dgm:cxn modelId="{22110344-595B-4A91-B79A-798567594EE6}" type="presParOf" srcId="{46ABAE43-6B8A-4DE0-9A99-B1B646330128}" destId="{DC0B4CA1-572B-403E-85C3-EA8D11361A55}" srcOrd="1" destOrd="0" presId="urn:microsoft.com/office/officeart/2008/layout/HorizontalMultiLevelHierarchy"/>
    <dgm:cxn modelId="{0873F1E3-B1BF-42D3-B7E9-F6D2E59322E0}" type="presParOf" srcId="{E296FF3F-4FED-40A6-8436-13F6ECB85064}" destId="{C3B5F66E-593F-4157-9CE6-62DE195132DB}" srcOrd="2" destOrd="0" presId="urn:microsoft.com/office/officeart/2008/layout/HorizontalMultiLevelHierarchy"/>
    <dgm:cxn modelId="{42B185E8-3006-4128-B58C-6FF40C430894}" type="presParOf" srcId="{C3B5F66E-593F-4157-9CE6-62DE195132DB}" destId="{F8302D3A-F3EE-438D-BCA6-8011D3F332A1}" srcOrd="0" destOrd="0" presId="urn:microsoft.com/office/officeart/2008/layout/HorizontalMultiLevelHierarchy"/>
    <dgm:cxn modelId="{31277463-4D4F-4459-BA38-A92D64D08FF1}" type="presParOf" srcId="{E296FF3F-4FED-40A6-8436-13F6ECB85064}" destId="{62499096-0A4B-4362-BD5B-F27C63F3B007}" srcOrd="3" destOrd="0" presId="urn:microsoft.com/office/officeart/2008/layout/HorizontalMultiLevelHierarchy"/>
    <dgm:cxn modelId="{7C632A72-5091-48B2-890D-B60D57C24A4A}" type="presParOf" srcId="{62499096-0A4B-4362-BD5B-F27C63F3B007}" destId="{7B39F006-4E83-4AFD-A2FA-3813890F42D3}" srcOrd="0" destOrd="0" presId="urn:microsoft.com/office/officeart/2008/layout/HorizontalMultiLevelHierarchy"/>
    <dgm:cxn modelId="{14B45C28-C009-4715-BD46-9FA40889514C}" type="presParOf" srcId="{62499096-0A4B-4362-BD5B-F27C63F3B007}" destId="{6E991FD8-E8EC-432B-8361-2CB0D501C2B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5F66E-593F-4157-9CE6-62DE195132DB}">
      <dsp:nvSpPr>
        <dsp:cNvPr id="0" name=""/>
        <dsp:cNvSpPr/>
      </dsp:nvSpPr>
      <dsp:spPr>
        <a:xfrm>
          <a:off x="675734" y="1821247"/>
          <a:ext cx="2322594" cy="776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1297" y="0"/>
              </a:lnTo>
              <a:lnTo>
                <a:pt x="1161297" y="776897"/>
              </a:lnTo>
              <a:lnTo>
                <a:pt x="2322594" y="7768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400" kern="1200"/>
        </a:p>
      </dsp:txBody>
      <dsp:txXfrm>
        <a:off x="1775804" y="2148468"/>
        <a:ext cx="122454" cy="122454"/>
      </dsp:txXfrm>
    </dsp:sp>
    <dsp:sp modelId="{EA479B0F-B13B-4991-84B4-082BF15471CC}">
      <dsp:nvSpPr>
        <dsp:cNvPr id="0" name=""/>
        <dsp:cNvSpPr/>
      </dsp:nvSpPr>
      <dsp:spPr>
        <a:xfrm>
          <a:off x="675734" y="1089722"/>
          <a:ext cx="2304664" cy="731524"/>
        </a:xfrm>
        <a:custGeom>
          <a:avLst/>
          <a:gdLst/>
          <a:ahLst/>
          <a:cxnLst/>
          <a:rect l="0" t="0" r="0" b="0"/>
          <a:pathLst>
            <a:path>
              <a:moveTo>
                <a:pt x="0" y="731524"/>
              </a:moveTo>
              <a:lnTo>
                <a:pt x="1152332" y="731524"/>
              </a:lnTo>
              <a:lnTo>
                <a:pt x="1152332" y="0"/>
              </a:lnTo>
              <a:lnTo>
                <a:pt x="230466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400" kern="1200"/>
        </a:p>
      </dsp:txBody>
      <dsp:txXfrm>
        <a:off x="1767617" y="1395035"/>
        <a:ext cx="120898" cy="120898"/>
      </dsp:txXfrm>
    </dsp:sp>
    <dsp:sp modelId="{9E53714C-65AD-42B9-9132-70FD34B0E1AC}">
      <dsp:nvSpPr>
        <dsp:cNvPr id="0" name=""/>
        <dsp:cNvSpPr/>
      </dsp:nvSpPr>
      <dsp:spPr>
        <a:xfrm rot="16200000">
          <a:off x="-659463" y="1483379"/>
          <a:ext cx="1994661" cy="675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 err="1"/>
            <a:t>SlowFast</a:t>
          </a:r>
          <a:endParaRPr lang="ko-KR" altLang="en-US" sz="2800" kern="1200" dirty="0"/>
        </a:p>
      </dsp:txBody>
      <dsp:txXfrm>
        <a:off x="-659463" y="1483379"/>
        <a:ext cx="1994661" cy="675734"/>
      </dsp:txXfrm>
    </dsp:sp>
    <dsp:sp modelId="{8CDF655A-FF61-4EAE-80AE-823AA1BC3759}">
      <dsp:nvSpPr>
        <dsp:cNvPr id="0" name=""/>
        <dsp:cNvSpPr/>
      </dsp:nvSpPr>
      <dsp:spPr>
        <a:xfrm>
          <a:off x="2980398" y="751855"/>
          <a:ext cx="2216409" cy="675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Slow pathway</a:t>
          </a:r>
          <a:endParaRPr lang="ko-KR" altLang="en-US" sz="2000" kern="1200" dirty="0"/>
        </a:p>
      </dsp:txBody>
      <dsp:txXfrm>
        <a:off x="2980398" y="751855"/>
        <a:ext cx="2216409" cy="675734"/>
      </dsp:txXfrm>
    </dsp:sp>
    <dsp:sp modelId="{7B39F006-4E83-4AFD-A2FA-3813890F42D3}">
      <dsp:nvSpPr>
        <dsp:cNvPr id="0" name=""/>
        <dsp:cNvSpPr/>
      </dsp:nvSpPr>
      <dsp:spPr>
        <a:xfrm>
          <a:off x="2998329" y="2260277"/>
          <a:ext cx="2216409" cy="675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Fast pathway</a:t>
          </a:r>
          <a:endParaRPr lang="ko-KR" altLang="en-US" sz="2000" kern="1200" dirty="0"/>
        </a:p>
      </dsp:txBody>
      <dsp:txXfrm>
        <a:off x="2998329" y="2260277"/>
        <a:ext cx="2216409" cy="675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1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9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55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9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5/21/2022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9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8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393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53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26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53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98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83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3600" b="1" kern="1200" spc="7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2000" b="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80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i="1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i="1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2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id="{05E29671-B9B4-0DE8-467B-429FA3C386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47" r="-1" b="363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4" name="Freeform: Shape 34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36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6" name="Freeform: Shape 38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382E14-4AFC-F126-34EB-3B995A5CA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5600"/>
              <a:t>SlowFast Network for Video Recognition</a:t>
            </a:r>
            <a:br>
              <a:rPr lang="en-US" altLang="ko-KR" sz="5600"/>
            </a:br>
            <a:r>
              <a:rPr lang="ko-KR" altLang="en-US" sz="5600"/>
              <a:t>논문 리뷰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1727E6-4947-2B6A-A960-F07674982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800"/>
              <a:t>서경대학교</a:t>
            </a:r>
            <a:endParaRPr lang="en-US" altLang="ko-KR" sz="800"/>
          </a:p>
          <a:p>
            <a:pPr algn="ctr">
              <a:lnSpc>
                <a:spcPct val="120000"/>
              </a:lnSpc>
            </a:pPr>
            <a:r>
              <a:rPr lang="en-US" altLang="ko-KR" sz="800"/>
              <a:t>2019305020</a:t>
            </a:r>
          </a:p>
          <a:p>
            <a:pPr algn="ctr">
              <a:lnSpc>
                <a:spcPct val="120000"/>
              </a:lnSpc>
            </a:pPr>
            <a:r>
              <a:rPr lang="ko-KR" altLang="en-US" sz="800"/>
              <a:t>박별님</a:t>
            </a:r>
          </a:p>
        </p:txBody>
      </p:sp>
    </p:spTree>
    <p:extLst>
      <p:ext uri="{BB962C8B-B14F-4D97-AF65-F5344CB8AC3E}">
        <p14:creationId xmlns:p14="http://schemas.microsoft.com/office/powerpoint/2010/main" val="136192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C8EFB-8935-1F80-8375-80955892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EA2DD-8260-7F77-5384-0C9B44C4F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Back-bone : ResNet-50</a:t>
            </a:r>
          </a:p>
          <a:p>
            <a:r>
              <a:rPr lang="en-US" altLang="ko-KR" dirty="0"/>
              <a:t>pre-train</a:t>
            </a:r>
            <a:r>
              <a:rPr lang="ko-KR" altLang="en-US" dirty="0"/>
              <a:t>된 모델이 아닌 초기값을 설정합니다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2CF4B4-FB78-A4BC-B8A8-F380EA9FB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734" y="2312276"/>
            <a:ext cx="4213262" cy="381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2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24225-0E3A-40A5-A927-CEFC1443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02B8FB-EF36-4677-B5B5-E9B989F25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3796" cy="6858000"/>
          </a:xfrm>
          <a:custGeom>
            <a:avLst/>
            <a:gdLst>
              <a:gd name="connsiteX0" fmla="*/ 0 w 4583796"/>
              <a:gd name="connsiteY0" fmla="*/ 0 h 6858000"/>
              <a:gd name="connsiteX1" fmla="*/ 1087374 w 4583796"/>
              <a:gd name="connsiteY1" fmla="*/ 0 h 6858000"/>
              <a:gd name="connsiteX2" fmla="*/ 1598212 w 4583796"/>
              <a:gd name="connsiteY2" fmla="*/ 0 h 6858000"/>
              <a:gd name="connsiteX3" fmla="*/ 2960773 w 4583796"/>
              <a:gd name="connsiteY3" fmla="*/ 0 h 6858000"/>
              <a:gd name="connsiteX4" fmla="*/ 2982897 w 4583796"/>
              <a:gd name="connsiteY4" fmla="*/ 14997 h 6858000"/>
              <a:gd name="connsiteX5" fmla="*/ 4583796 w 4583796"/>
              <a:gd name="connsiteY5" fmla="*/ 3621656 h 6858000"/>
              <a:gd name="connsiteX6" fmla="*/ 2709446 w 4583796"/>
              <a:gd name="connsiteY6" fmla="*/ 6374814 h 6858000"/>
              <a:gd name="connsiteX7" fmla="*/ 2192798 w 4583796"/>
              <a:gd name="connsiteY7" fmla="*/ 6780599 h 6858000"/>
              <a:gd name="connsiteX8" fmla="*/ 2081042 w 4583796"/>
              <a:gd name="connsiteY8" fmla="*/ 6858000 h 6858000"/>
              <a:gd name="connsiteX9" fmla="*/ 1598212 w 4583796"/>
              <a:gd name="connsiteY9" fmla="*/ 6858000 h 6858000"/>
              <a:gd name="connsiteX10" fmla="*/ 1087374 w 4583796"/>
              <a:gd name="connsiteY10" fmla="*/ 6858000 h 6858000"/>
              <a:gd name="connsiteX11" fmla="*/ 0 w 4583796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83796" h="6858000">
                <a:moveTo>
                  <a:pt x="0" y="0"/>
                </a:moveTo>
                <a:lnTo>
                  <a:pt x="1087374" y="0"/>
                </a:lnTo>
                <a:lnTo>
                  <a:pt x="1598212" y="0"/>
                </a:lnTo>
                <a:lnTo>
                  <a:pt x="2960773" y="0"/>
                </a:lnTo>
                <a:lnTo>
                  <a:pt x="2982897" y="14997"/>
                </a:lnTo>
                <a:cubicBezTo>
                  <a:pt x="4010060" y="754641"/>
                  <a:pt x="4583796" y="2093192"/>
                  <a:pt x="4583796" y="3621656"/>
                </a:cubicBezTo>
                <a:cubicBezTo>
                  <a:pt x="4583796" y="4969131"/>
                  <a:pt x="3655071" y="5602839"/>
                  <a:pt x="2709446" y="6374814"/>
                </a:cubicBezTo>
                <a:cubicBezTo>
                  <a:pt x="2537243" y="6515397"/>
                  <a:pt x="2366616" y="6653108"/>
                  <a:pt x="2192798" y="6780599"/>
                </a:cubicBezTo>
                <a:lnTo>
                  <a:pt x="2081042" y="6858000"/>
                </a:lnTo>
                <a:lnTo>
                  <a:pt x="1598212" y="6858000"/>
                </a:lnTo>
                <a:lnTo>
                  <a:pt x="108737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30D5C6-EC5C-4D78-8689-1B6822BFF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A73499-12A4-4080-B0DE-351867697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0A52FE6-BB17-4BE4-BFA1-8896FD7CF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7BBF837-70DD-4FFD-A87C-FAD1F5D8A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E5EB792-CB0B-44C0-9561-24A263D87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FB4A96-0FD5-4642-8CE2-57623A3A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427E1E1-0AAC-B47E-7F79-9E8ECFE69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18" y="1833229"/>
            <a:ext cx="3161338" cy="2934031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9B233-9636-A0A7-323E-AAA9F521B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834" y="1105306"/>
            <a:ext cx="4982452" cy="4337435"/>
          </a:xfrm>
        </p:spPr>
        <p:txBody>
          <a:bodyPr anchor="ctr">
            <a:normAutofit fontScale="92500" lnSpcReduction="20000"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ko-KR" altLang="en-US" dirty="0"/>
              <a:t>개요</a:t>
            </a:r>
            <a:endParaRPr lang="en-US" altLang="ko-KR" dirty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ko-KR" dirty="0"/>
              <a:t>Concept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altLang="ko-KR" dirty="0"/>
              <a:t>Slow pathway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altLang="ko-KR" dirty="0"/>
              <a:t>Fast pathway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altLang="ko-KR" dirty="0"/>
              <a:t>Lateral connection</a:t>
            </a:r>
          </a:p>
          <a:p>
            <a:pPr marL="457200" indent="-457200">
              <a:lnSpc>
                <a:spcPct val="100000"/>
              </a:lnSpc>
              <a:buAutoNum type="arabicPeriod" startAt="3"/>
            </a:pPr>
            <a:r>
              <a:rPr lang="ko-KR" altLang="en-US" dirty="0"/>
              <a:t>네트워크 설계</a:t>
            </a:r>
            <a:endParaRPr lang="en-US" altLang="ko-KR" dirty="0"/>
          </a:p>
          <a:p>
            <a:pPr marL="457200" indent="-457200">
              <a:lnSpc>
                <a:spcPct val="100000"/>
              </a:lnSpc>
              <a:buAutoNum type="arabicPeriod" startAt="3"/>
            </a:pPr>
            <a:r>
              <a:rPr lang="ko-KR" altLang="en-US" dirty="0"/>
              <a:t>데이터셋에 따른 학습결과</a:t>
            </a:r>
            <a:endParaRPr lang="en-US" altLang="ko-KR" dirty="0"/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altLang="ko-KR" dirty="0"/>
              <a:t>Kinetics-400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altLang="ko-KR" dirty="0"/>
              <a:t>Kinetics-600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altLang="ko-KR" dirty="0"/>
              <a:t>Charades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altLang="ko-KR" dirty="0"/>
              <a:t>AVA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5.   </a:t>
            </a:r>
            <a:r>
              <a:rPr lang="ko-KR" altLang="en-US" dirty="0"/>
              <a:t>성능 비교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1281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28A79-5548-0D06-FBDD-3148C8B2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D578CA-9FC8-FAAE-B8B3-9A75572E9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4948518"/>
            <a:ext cx="8770571" cy="1228164"/>
          </a:xfrm>
        </p:spPr>
        <p:txBody>
          <a:bodyPr/>
          <a:lstStyle/>
          <a:p>
            <a:r>
              <a:rPr lang="en-US" altLang="ko-KR" dirty="0"/>
              <a:t>Video Recognition</a:t>
            </a:r>
            <a:r>
              <a:rPr lang="ko-KR" altLang="en-US" dirty="0"/>
              <a:t>의 성능을 향상시키는 획기적인 아이디어로 공간 구조를 포착하는 </a:t>
            </a:r>
            <a:r>
              <a:rPr lang="en-US" altLang="ko-KR" dirty="0"/>
              <a:t>Slow pathway</a:t>
            </a:r>
            <a:r>
              <a:rPr lang="ko-KR" altLang="en-US" dirty="0"/>
              <a:t>와 시간사건을 포착하는 </a:t>
            </a:r>
            <a:r>
              <a:rPr lang="en-US" altLang="ko-KR" dirty="0"/>
              <a:t>Fast pathway</a:t>
            </a:r>
            <a:r>
              <a:rPr lang="ko-KR" altLang="en-US" dirty="0"/>
              <a:t>의 개념을 선보입니다</a:t>
            </a:r>
            <a:r>
              <a:rPr lang="en-US" altLang="ko-KR" dirty="0"/>
              <a:t>. </a:t>
            </a:r>
            <a:r>
              <a:rPr lang="ko-KR" altLang="en-US" dirty="0" err="1"/>
              <a:t>프레임률에</a:t>
            </a:r>
            <a:r>
              <a:rPr lang="ko-KR" altLang="en-US" dirty="0"/>
              <a:t> 관한 이야기 추가</a:t>
            </a:r>
            <a:r>
              <a:rPr lang="en-US" altLang="ko-KR" dirty="0"/>
              <a:t>..</a:t>
            </a: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2696041C-E31C-11E5-5815-CE2199059F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5622867"/>
              </p:ext>
            </p:extLst>
          </p:nvPr>
        </p:nvGraphicFramePr>
        <p:xfrm>
          <a:off x="2435412" y="1787489"/>
          <a:ext cx="7040282" cy="3556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그래픽 5" descr="물병자리 단색으로 채워진">
            <a:extLst>
              <a:ext uri="{FF2B5EF4-FFF2-40B4-BE49-F238E27FC236}">
                <a16:creationId xmlns:a16="http://schemas.microsoft.com/office/drawing/2014/main" id="{9234392C-5846-4C5E-FA85-0BD5C2B1C7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96517" y="2478282"/>
            <a:ext cx="767728" cy="767728"/>
          </a:xfrm>
          <a:prstGeom prst="rect">
            <a:avLst/>
          </a:prstGeom>
        </p:spPr>
      </p:pic>
      <p:pic>
        <p:nvPicPr>
          <p:cNvPr id="8" name="그래픽 7" descr="팔레트 단색으로 채워진">
            <a:extLst>
              <a:ext uri="{FF2B5EF4-FFF2-40B4-BE49-F238E27FC236}">
                <a16:creationId xmlns:a16="http://schemas.microsoft.com/office/drawing/2014/main" id="{4C3623E8-6760-EF5D-CA83-1CB753F6B6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10917" y="2478282"/>
            <a:ext cx="767728" cy="767728"/>
          </a:xfrm>
          <a:prstGeom prst="rect">
            <a:avLst/>
          </a:prstGeom>
        </p:spPr>
      </p:pic>
      <p:pic>
        <p:nvPicPr>
          <p:cNvPr id="10" name="그래픽 9" descr="댄스 스텝 단색으로 채워진">
            <a:extLst>
              <a:ext uri="{FF2B5EF4-FFF2-40B4-BE49-F238E27FC236}">
                <a16:creationId xmlns:a16="http://schemas.microsoft.com/office/drawing/2014/main" id="{A6FF4D54-15DB-A3A7-EEAA-9D50A6023F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96517" y="3889764"/>
            <a:ext cx="767728" cy="767728"/>
          </a:xfrm>
          <a:prstGeom prst="rect">
            <a:avLst/>
          </a:prstGeom>
        </p:spPr>
      </p:pic>
      <p:pic>
        <p:nvPicPr>
          <p:cNvPr id="12" name="그래픽 11" descr="춤 단색으로 채워진">
            <a:extLst>
              <a:ext uri="{FF2B5EF4-FFF2-40B4-BE49-F238E27FC236}">
                <a16:creationId xmlns:a16="http://schemas.microsoft.com/office/drawing/2014/main" id="{06F2DA47-D364-48FC-9CA6-2C9F33CB8F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10917" y="3889764"/>
            <a:ext cx="767728" cy="76772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E826E8E-7FDE-B68E-DD21-F012BFE80EA6}"/>
              </a:ext>
            </a:extLst>
          </p:cNvPr>
          <p:cNvSpPr/>
          <p:nvPr/>
        </p:nvSpPr>
        <p:spPr>
          <a:xfrm>
            <a:off x="3585882" y="3281870"/>
            <a:ext cx="1362636" cy="64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Lateral</a:t>
            </a:r>
          </a:p>
          <a:p>
            <a:pPr algn="ctr"/>
            <a:r>
              <a:rPr lang="en-US" altLang="ko-KR" dirty="0"/>
              <a:t>connection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369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B92C9-6A11-DCAE-DE75-2BD29081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4B02F-65E3-9D47-6C7A-D87756246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98F86B-CE78-4A62-5A54-C3200E755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600" y="2669482"/>
            <a:ext cx="5346799" cy="279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56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5F8D5B-8498-015C-16E7-3136542B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3986" cy="1639888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Concept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295276-1124-F793-3006-C88C58CF8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832" y="2384706"/>
            <a:ext cx="6188210" cy="365125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SlowFast</a:t>
            </a:r>
            <a:r>
              <a:rPr lang="ko-KR" altLang="en-US" dirty="0"/>
              <a:t> 연구는 </a:t>
            </a:r>
            <a:r>
              <a:rPr lang="en-US" altLang="ko-KR" dirty="0"/>
              <a:t>retinal ganglion cells</a:t>
            </a:r>
            <a:r>
              <a:rPr lang="ko-KR" altLang="en-US" dirty="0"/>
              <a:t>에 관한 연구에 영향을 받았습니다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P-cells : </a:t>
            </a:r>
            <a:r>
              <a:rPr lang="en-US" altLang="ko-KR" dirty="0" err="1"/>
              <a:t>Parveocellular</a:t>
            </a:r>
            <a:r>
              <a:rPr lang="ko-KR" altLang="en-US" dirty="0"/>
              <a:t> </a:t>
            </a:r>
            <a:r>
              <a:rPr lang="en-US" altLang="ko-KR" dirty="0"/>
              <a:t>cells</a:t>
            </a:r>
          </a:p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공간에 관한 정보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색상에 대해 반응하며 시간적 변화나 사건에는 비교적 덜 반응합니다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M-cells : Magnocellular</a:t>
            </a:r>
            <a:r>
              <a:rPr lang="ko-KR" altLang="en-US" dirty="0"/>
              <a:t> </a:t>
            </a:r>
            <a:r>
              <a:rPr lang="en-US" altLang="ko-KR" dirty="0"/>
              <a:t>cells</a:t>
            </a:r>
          </a:p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시간적 변화나 사건에 대해 반응하며 공간에 관한 정보나 색상에는 비교적 덜 반응합니다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0577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9069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247814E0-CAAC-99E1-F7E1-8572A3EE63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5241101"/>
              </p:ext>
            </p:extLst>
          </p:nvPr>
        </p:nvGraphicFramePr>
        <p:xfrm>
          <a:off x="7611036" y="1485774"/>
          <a:ext cx="4085184" cy="3886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178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E54DAEA-F0C0-5AB6-245C-86D61AB61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38" y="442913"/>
            <a:ext cx="5197655" cy="1639888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Concept</a:t>
            </a:r>
            <a:endParaRPr lang="ko-KR" alt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E5BCCD-DB23-4AD8-B850-9154AAE91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566001" cy="6858000"/>
            <a:chOff x="6505773" y="0"/>
            <a:chExt cx="5566001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871FC61-DD4E-47D4-81FD-8A7E7D12B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865823" y="0"/>
              <a:ext cx="5205951" cy="6858000"/>
            </a:xfrm>
            <a:custGeom>
              <a:avLst/>
              <a:gdLst>
                <a:gd name="connsiteX0" fmla="*/ 0 w 5205951"/>
                <a:gd name="connsiteY0" fmla="*/ 0 h 6858000"/>
                <a:gd name="connsiteX1" fmla="*/ 1709529 w 5205951"/>
                <a:gd name="connsiteY1" fmla="*/ 0 h 6858000"/>
                <a:gd name="connsiteX2" fmla="*/ 2489695 w 5205951"/>
                <a:gd name="connsiteY2" fmla="*/ 0 h 6858000"/>
                <a:gd name="connsiteX3" fmla="*/ 3582928 w 5205951"/>
                <a:gd name="connsiteY3" fmla="*/ 0 h 6858000"/>
                <a:gd name="connsiteX4" fmla="*/ 3605052 w 5205951"/>
                <a:gd name="connsiteY4" fmla="*/ 14997 h 6858000"/>
                <a:gd name="connsiteX5" fmla="*/ 5205951 w 5205951"/>
                <a:gd name="connsiteY5" fmla="*/ 3621656 h 6858000"/>
                <a:gd name="connsiteX6" fmla="*/ 3331601 w 5205951"/>
                <a:gd name="connsiteY6" fmla="*/ 6374814 h 6858000"/>
                <a:gd name="connsiteX7" fmla="*/ 2814953 w 5205951"/>
                <a:gd name="connsiteY7" fmla="*/ 6780599 h 6858000"/>
                <a:gd name="connsiteX8" fmla="*/ 2703197 w 5205951"/>
                <a:gd name="connsiteY8" fmla="*/ 6858000 h 6858000"/>
                <a:gd name="connsiteX9" fmla="*/ 2489695 w 5205951"/>
                <a:gd name="connsiteY9" fmla="*/ 6858000 h 6858000"/>
                <a:gd name="connsiteX10" fmla="*/ 1709529 w 5205951"/>
                <a:gd name="connsiteY10" fmla="*/ 6858000 h 6858000"/>
                <a:gd name="connsiteX11" fmla="*/ 0 w 5205951"/>
                <a:gd name="connsiteY11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05951" h="6858000">
                  <a:moveTo>
                    <a:pt x="0" y="0"/>
                  </a:moveTo>
                  <a:lnTo>
                    <a:pt x="1709529" y="0"/>
                  </a:lnTo>
                  <a:lnTo>
                    <a:pt x="2489695" y="0"/>
                  </a:lnTo>
                  <a:lnTo>
                    <a:pt x="3582928" y="0"/>
                  </a:lnTo>
                  <a:lnTo>
                    <a:pt x="3605052" y="14997"/>
                  </a:lnTo>
                  <a:cubicBezTo>
                    <a:pt x="4632215" y="754641"/>
                    <a:pt x="5205951" y="2093192"/>
                    <a:pt x="5205951" y="3621656"/>
                  </a:cubicBezTo>
                  <a:cubicBezTo>
                    <a:pt x="5205951" y="4969131"/>
                    <a:pt x="4277226" y="5602839"/>
                    <a:pt x="3331601" y="6374814"/>
                  </a:cubicBezTo>
                  <a:cubicBezTo>
                    <a:pt x="3159398" y="6515397"/>
                    <a:pt x="2988771" y="6653108"/>
                    <a:pt x="2814953" y="6780599"/>
                  </a:cubicBezTo>
                  <a:lnTo>
                    <a:pt x="2703197" y="6858000"/>
                  </a:lnTo>
                  <a:lnTo>
                    <a:pt x="2489695" y="6858000"/>
                  </a:lnTo>
                  <a:lnTo>
                    <a:pt x="170952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9A1E2C-5AC8-40FC-99E9-832069D39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505773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5C54A75-E44A-4147-B9D0-FF46CFD31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719069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82C96-1EB4-9E1C-85DD-07D4102FF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6308" y="2268163"/>
            <a:ext cx="6303289" cy="3651250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시각 시스템 세포의 비율과 </a:t>
            </a:r>
            <a:r>
              <a:rPr lang="en-US" altLang="ko-KR" dirty="0" err="1"/>
              <a:t>Slowfast</a:t>
            </a:r>
            <a:r>
              <a:rPr lang="ko-KR" altLang="en-US" dirty="0"/>
              <a:t>의 두가지 </a:t>
            </a:r>
            <a:r>
              <a:rPr lang="en-US" altLang="ko-KR" dirty="0"/>
              <a:t>pathway </a:t>
            </a:r>
            <a:r>
              <a:rPr lang="ko-KR" altLang="en-US" dirty="0" err="1"/>
              <a:t>연산량은</a:t>
            </a:r>
            <a:r>
              <a:rPr lang="ko-KR" altLang="en-US" dirty="0"/>
              <a:t> 비슷합니다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Slow</a:t>
            </a:r>
            <a:r>
              <a:rPr lang="ko-KR" altLang="en-US" dirty="0"/>
              <a:t> </a:t>
            </a:r>
            <a:r>
              <a:rPr lang="en-US" altLang="ko-KR" dirty="0"/>
              <a:t>pathway</a:t>
            </a:r>
          </a:p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전체 계산 시간의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80%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를 차지합니다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Fast pathway</a:t>
            </a:r>
          </a:p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전체 계산 시간의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20%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만을 차지하며 높은 </a:t>
            </a:r>
            <a:r>
              <a:rPr lang="ko-KR" altLang="en-US" dirty="0" err="1">
                <a:solidFill>
                  <a:schemeClr val="accent6">
                    <a:lumMod val="50000"/>
                  </a:schemeClr>
                </a:solidFill>
              </a:rPr>
              <a:t>시간갱신속도를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 가지고 있음에도 경량입니다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endParaRPr lang="ko-KR" altLang="en-US" dirty="0"/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5B8DA749-849B-B2E9-FF5D-8CDE88AD07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097216"/>
              </p:ext>
            </p:extLst>
          </p:nvPr>
        </p:nvGraphicFramePr>
        <p:xfrm>
          <a:off x="91393" y="1124819"/>
          <a:ext cx="4901947" cy="4110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8413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0DD85-94C2-E7E4-B9DB-CD6033F7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 – Slow pathway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F7E957-0836-1669-5613-C1EECE828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낮은 프레임 샘플링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공간적 구조</a:t>
            </a:r>
            <a:r>
              <a:rPr lang="en-US" altLang="ko-KR" dirty="0"/>
              <a:t>(Spatial Structures), </a:t>
            </a:r>
            <a:r>
              <a:rPr lang="ko-KR" altLang="en-US" dirty="0"/>
              <a:t>즉 색상</a:t>
            </a:r>
            <a:r>
              <a:rPr lang="en-US" altLang="ko-KR" dirty="0"/>
              <a:t>, </a:t>
            </a:r>
            <a:r>
              <a:rPr lang="ko-KR" altLang="en-US" dirty="0"/>
              <a:t>질감</a:t>
            </a:r>
            <a:r>
              <a:rPr lang="en-US" altLang="ko-KR" dirty="0"/>
              <a:t>, </a:t>
            </a:r>
            <a:r>
              <a:rPr lang="ko-KR" altLang="en-US" dirty="0"/>
              <a:t>조명 등 행동의 주체는 천천히 변화해갑니다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115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71061-0540-3AF7-C9DE-E196654AE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 – Fast pathway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20D01-4141-8BE5-96FF-835B5B0B4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높은 프레임 샘플링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시간적 사건</a:t>
            </a:r>
            <a:r>
              <a:rPr lang="en-US" altLang="ko-KR" dirty="0"/>
              <a:t>(Temporal Events), </a:t>
            </a:r>
            <a:r>
              <a:rPr lang="ko-KR" altLang="en-US" dirty="0"/>
              <a:t>즉 행동이나 변화는 행동의 주체보다 더 빠르게 변화합니다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3930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48CE9-4586-FDDE-6063-8EC4F1A0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 – Lateral connection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42ED7F-C39F-7E61-A3AA-743B4E077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2-stream network</a:t>
            </a:r>
            <a:r>
              <a:rPr lang="ko-KR" altLang="en-US" dirty="0"/>
              <a:t>에서 고안된 방식으로 모든 단계에서 두 </a:t>
            </a:r>
            <a:r>
              <a:rPr lang="en-US" altLang="ko-KR" dirty="0"/>
              <a:t>pathway </a:t>
            </a:r>
            <a:r>
              <a:rPr lang="ko-KR" altLang="en-US" dirty="0"/>
              <a:t>사이에 하나의 </a:t>
            </a:r>
            <a:r>
              <a:rPr lang="en-US" altLang="ko-KR" dirty="0"/>
              <a:t>Lateral connection</a:t>
            </a:r>
            <a:r>
              <a:rPr lang="ko-KR" altLang="en-US" dirty="0"/>
              <a:t>을 연결합니다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820983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8"/>
      </a:lt2>
      <a:accent1>
        <a:srgbClr val="C69996"/>
      </a:accent1>
      <a:accent2>
        <a:srgbClr val="BA9B7F"/>
      </a:accent2>
      <a:accent3>
        <a:srgbClr val="A9A580"/>
      </a:accent3>
      <a:accent4>
        <a:srgbClr val="99AA74"/>
      </a:accent4>
      <a:accent5>
        <a:srgbClr val="8DAC82"/>
      </a:accent5>
      <a:accent6>
        <a:srgbClr val="78AF80"/>
      </a:accent6>
      <a:hlink>
        <a:srgbClr val="578D91"/>
      </a:hlink>
      <a:folHlink>
        <a:srgbClr val="7F7F7F"/>
      </a:folHlink>
    </a:clrScheme>
    <a:fontScheme name="Custom 7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243</Words>
  <Application>Microsoft Office PowerPoint</Application>
  <PresentationFormat>와이드스크린</PresentationFormat>
  <Paragraphs>60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Meiryo</vt:lpstr>
      <vt:lpstr>Microsoft GothicNeo</vt:lpstr>
      <vt:lpstr>Corbel</vt:lpstr>
      <vt:lpstr>SketchLinesVTI</vt:lpstr>
      <vt:lpstr>SlowFast Network for Video Recognition 논문 리뷰</vt:lpstr>
      <vt:lpstr>목차</vt:lpstr>
      <vt:lpstr>개요</vt:lpstr>
      <vt:lpstr>concept</vt:lpstr>
      <vt:lpstr>Concept</vt:lpstr>
      <vt:lpstr>Concept</vt:lpstr>
      <vt:lpstr>Concept – Slow pathway</vt:lpstr>
      <vt:lpstr>Concept – Fast pathway</vt:lpstr>
      <vt:lpstr>Concept – Lateral connection</vt:lpstr>
      <vt:lpstr>네트워크 설계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SlowFast Network for Video Recognition 논문 리뷰</dc:title>
  <dc:creator>byeolnim</dc:creator>
  <cp:lastModifiedBy>byeolnim</cp:lastModifiedBy>
  <cp:revision>16</cp:revision>
  <dcterms:created xsi:type="dcterms:W3CDTF">2022-05-20T23:08:11Z</dcterms:created>
  <dcterms:modified xsi:type="dcterms:W3CDTF">2022-05-21T10:50:29Z</dcterms:modified>
</cp:coreProperties>
</file>