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3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3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24BCD-61ED-A35C-F779-F43DD963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DDE7A-C91F-859C-AF12-E78CFDB0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4EF8E-C185-5914-30AB-B3924B7F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671E-D2B0-DEED-2B78-CC3CC085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D08C-6554-FBB9-AB82-A3550B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B824D-6663-A2D4-8BFE-6A777D5F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10453-8F49-F5CE-5DA2-F3AA3062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18F82-65EF-8C43-1821-533CAEBD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00BB4-786F-B8F7-D3AE-C84099AF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E4F7F-DD55-CCE7-7487-E4B1B56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0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9731C-A51D-CF04-ECA0-5023617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CC20F-1F80-E3AC-23F7-4A148A64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BBB6E-F631-984B-1ED7-226519E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139C6-CECE-4907-28CD-F8A948E4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402CF-E87D-65E2-95C6-4BE872A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7E50-22D6-DFA9-0D6C-8283001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D1316-6547-53B6-5959-0D2FD83B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F150E-FE6A-8CB8-7535-90D98331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415F7-7881-3B8F-2407-D557519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04C98-19CF-7341-6F88-836D78C0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0C80B-D312-211D-8D07-0ABCF02B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6703-8F4D-33D6-415B-5AD5FA63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15C3-84B0-EA3C-1797-4E48F666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45B8-5A4D-BC3C-15A5-87584A14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A05C1-5802-43C4-554C-B7AABCFC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FC5E-3B59-6493-CE75-E49D4EED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E75DA-788B-8EC4-56BD-D26124F21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71C32-01F0-CBCF-0446-DEEFEB573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DC80-F883-AB78-C3A6-B227791C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04F78-4424-077C-E6AD-B03B2D0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CA1A0-53F1-70CB-CA88-A139636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443A-830B-5BEA-5957-2E334120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D3DFB-0748-6DD1-D3F4-729DE1BB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E99EE-A8F0-7858-34F1-F91CCFFE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68C4-38BE-5817-3FCF-77421D83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D6916-CE6B-BBE8-F273-C95EA22D9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54122-3F3C-3AEE-4941-2165D6B4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A269F-FBC3-7953-22FD-6A9AE8EF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456D4-C3E0-166D-0087-27939867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2BDD-74CA-4A52-A439-63CBB5A5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F66C6-7AB7-D912-0656-063B94EF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117E6-AC05-060E-8AB5-568623F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DB712-0EA6-4245-A3AC-BDF6AD0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9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42CD9-62DC-E920-DE39-06B87A68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F91AC-91A4-1D0B-CC0B-1476F97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210DA-F92C-583C-228B-2987541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79B0-294F-52D7-0A99-361F77DE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C266A-4822-639A-86DA-ADD4D7AD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3064-8803-818D-C6C3-417A0320F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83999-1D7D-9094-9752-CF60EA45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785EB-A95C-AE96-658B-79F24A25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27585-2248-B92C-4F0F-C10EE373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8887-CDD0-5D4B-1E77-E4C0C7F0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7927C-37E9-BFD8-4110-3A8225BD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BB703-AD02-93BF-1EFE-06128D96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FBE0C-1A31-BA99-D5EC-F79915D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24213-600F-A058-4DB4-E1047780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ED5A1-E4D8-34E6-AE29-EC1EEFC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7E939-80ED-9748-BDF1-2BE76DD0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83B80-8E1A-6984-6FE6-F1FE5353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87AAF-876B-47CA-2112-7ADAD9FDD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3952-D2FC-4FE7-B486-E077F389578E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5793-D587-F0D2-EC44-24A6D129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55E2A-B0BB-8158-F731-B4EE6131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8FA53C6-79FF-A6C9-4E9F-57512B28A8AF}"/>
              </a:ext>
            </a:extLst>
          </p:cNvPr>
          <p:cNvCxnSpPr>
            <a:cxnSpLocks/>
          </p:cNvCxnSpPr>
          <p:nvPr/>
        </p:nvCxnSpPr>
        <p:spPr>
          <a:xfrm>
            <a:off x="0" y="2291882"/>
            <a:ext cx="77875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80DE28B1-9162-373B-B0F3-7C3D9A093F7D}"/>
              </a:ext>
            </a:extLst>
          </p:cNvPr>
          <p:cNvSpPr/>
          <p:nvPr/>
        </p:nvSpPr>
        <p:spPr>
          <a:xfrm>
            <a:off x="7733542" y="223788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BBDC0-4270-8431-2B77-D02BEC05DFDC}"/>
              </a:ext>
            </a:extLst>
          </p:cNvPr>
          <p:cNvSpPr txBox="1"/>
          <p:nvPr/>
        </p:nvSpPr>
        <p:spPr>
          <a:xfrm>
            <a:off x="4605554" y="1384219"/>
            <a:ext cx="3699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논문리뷰</a:t>
            </a:r>
            <a:endParaRPr lang="ko-KR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2E530-899E-0259-FBA7-7610A97A3C13}"/>
              </a:ext>
            </a:extLst>
          </p:cNvPr>
          <p:cNvSpPr txBox="1"/>
          <p:nvPr/>
        </p:nvSpPr>
        <p:spPr>
          <a:xfrm>
            <a:off x="7787542" y="4726962"/>
            <a:ext cx="4182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2017305045</a:t>
            </a:r>
          </a:p>
          <a:p>
            <a:pPr algn="r"/>
            <a:r>
              <a:rPr lang="ko-KR" altLang="en-US" sz="4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염동빈</a:t>
            </a:r>
            <a:endParaRPr lang="en-US" altLang="ko-KR" sz="45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8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69635" y="4508220"/>
            <a:ext cx="6715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∴ 해당 모델이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Ref[14, 16]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Deep Architecture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큰 차이로 능가함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실험결과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최신 것과의 비교</a:t>
            </a: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1E099-F2C9-94A6-59D7-114123E4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5" y="2001859"/>
            <a:ext cx="6353175" cy="21907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31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3227521" y="2247179"/>
            <a:ext cx="5540919" cy="4005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Action Dataset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인간 중심적인 경향이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1483131" y="3449945"/>
            <a:ext cx="902970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명시적인 포즈 단서가 있으면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raw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pixel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flow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추론이 더 간단할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1117122" y="4625391"/>
            <a:ext cx="976171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Framework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third input stream(based on human pose)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08A3B8-FBE9-CA76-E85A-012DB76B3FB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97981" y="2647711"/>
            <a:ext cx="0" cy="8022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08A3B8-FBE9-CA76-E85A-012DB76B3FB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5997981" y="3850055"/>
            <a:ext cx="0" cy="7753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4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포즈 표현 방법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957533"/>
            <a:ext cx="4077471" cy="22363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993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Backbone Architecture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1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0" y="570142"/>
            <a:ext cx="8479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PERF-NET Pose Empowered RGB-Flow Net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Distillation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다중 스트림 융합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70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7CD43-2A10-9A63-8263-7589998F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90" y="2506976"/>
            <a:ext cx="5427413" cy="2972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1121861" y="1852811"/>
            <a:ext cx="95355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2-streams hypothesis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사람의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시각피질이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경로를 포함한다는 가설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73CB7-0C12-D9CB-993B-D6896EA103DF}"/>
              </a:ext>
            </a:extLst>
          </p:cNvPr>
          <p:cNvSpPr txBox="1"/>
          <p:nvPr/>
        </p:nvSpPr>
        <p:spPr>
          <a:xfrm>
            <a:off x="1013698" y="5821611"/>
            <a:ext cx="975191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신경망을 이와 같이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흐름으로 나누어 각각 학습시키면 성능이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올라갈까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08A3B8-FBE9-CA76-E85A-012DB76B3FBC}"/>
              </a:ext>
            </a:extLst>
          </p:cNvPr>
          <p:cNvCxnSpPr/>
          <p:nvPr/>
        </p:nvCxnSpPr>
        <p:spPr>
          <a:xfrm>
            <a:off x="1752990" y="2252921"/>
            <a:ext cx="0" cy="356869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674D74-A9E9-6FB2-5452-10CDCFF3847F}"/>
              </a:ext>
            </a:extLst>
          </p:cNvPr>
          <p:cNvSpPr txBox="1"/>
          <p:nvPr/>
        </p:nvSpPr>
        <p:spPr>
          <a:xfrm>
            <a:off x="7463504" y="3605944"/>
            <a:ext cx="3607265" cy="7078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Ventral stream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물체 인식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Dorsal steam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모션 인식</a:t>
            </a:r>
          </a:p>
        </p:txBody>
      </p:sp>
    </p:spTree>
    <p:extLst>
      <p:ext uri="{BB962C8B-B14F-4D97-AF65-F5344CB8AC3E}">
        <p14:creationId xmlns:p14="http://schemas.microsoft.com/office/powerpoint/2010/main" val="22935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" panose="020B0600000101010101"/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" panose="020B0600000101010101"/>
              </a:rPr>
              <a:t>모델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62092-5580-8635-5249-987511F6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686249"/>
            <a:ext cx="6320817" cy="2261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9A626A-6E46-5100-85DC-F57227D94DB0}"/>
              </a:ext>
            </a:extLst>
          </p:cNvPr>
          <p:cNvSpPr txBox="1"/>
          <p:nvPr/>
        </p:nvSpPr>
        <p:spPr>
          <a:xfrm>
            <a:off x="1195719" y="3961191"/>
            <a:ext cx="92066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ㆍ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 stream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공간적 정보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프레임 형태로 묘사된 장면과 객체에 대한 정보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넣어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ㆍ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: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시간적 정보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프레임과 프레임 사이의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넣어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ㆍ두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개의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DNN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구현되고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late fusion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결합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ㆍ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계층 구성의 유일한 차이점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소비를 줄이기 위해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정규화 계층을 제거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7BE56A1A-072D-8521-10CF-4DC1AFCC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0" y="2085152"/>
            <a:ext cx="6381606" cy="101295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Temporal stream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B25EA-468C-128E-3393-F38DF969D347}"/>
              </a:ext>
            </a:extLst>
          </p:cNvPr>
          <p:cNvSpPr txBox="1"/>
          <p:nvPr/>
        </p:nvSpPr>
        <p:spPr>
          <a:xfrm>
            <a:off x="662071" y="3098104"/>
            <a:ext cx="85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690A4-9B8B-0DDA-D44A-AD3FBEB4D812}"/>
              </a:ext>
            </a:extLst>
          </p:cNvPr>
          <p:cNvSpPr txBox="1"/>
          <p:nvPr/>
        </p:nvSpPr>
        <p:spPr>
          <a:xfrm>
            <a:off x="1786855" y="3098104"/>
            <a:ext cx="104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t+1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EEFC2-46EB-7A2E-6501-DBCAC0C46D80}"/>
              </a:ext>
            </a:extLst>
          </p:cNvPr>
          <p:cNvSpPr txBox="1"/>
          <p:nvPr/>
        </p:nvSpPr>
        <p:spPr>
          <a:xfrm>
            <a:off x="2856169" y="3098104"/>
            <a:ext cx="14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9F07450-E7FE-CED0-959D-F78A43330EAD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1698343" y="2764343"/>
            <a:ext cx="12700" cy="1221520"/>
          </a:xfrm>
          <a:prstGeom prst="bentConnector3">
            <a:avLst>
              <a:gd name="adj1" fmla="val 1337614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09E14F-DC16-D981-9690-C2D2B1191C12}"/>
              </a:ext>
            </a:extLst>
          </p:cNvPr>
          <p:cNvSpPr txBox="1"/>
          <p:nvPr/>
        </p:nvSpPr>
        <p:spPr>
          <a:xfrm>
            <a:off x="882703" y="3595725"/>
            <a:ext cx="164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인접한 프레임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1CFC06-23D5-E735-F72E-685762ED76F5}"/>
                  </a:ext>
                </a:extLst>
              </p:cNvPr>
              <p:cNvSpPr txBox="1"/>
              <p:nvPr/>
            </p:nvSpPr>
            <p:spPr>
              <a:xfrm>
                <a:off x="4090098" y="3098103"/>
                <a:ext cx="1445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변위벡터장의</a:t>
                </a:r>
                <a:endPara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수평성분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</m:oMath>
                </a14:m>
                <a:endPara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1CFC06-23D5-E735-F72E-685762ED7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098" y="3098103"/>
                <a:ext cx="1445888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60605C-3640-AA6D-ABB4-C08F1218734E}"/>
                  </a:ext>
                </a:extLst>
              </p:cNvPr>
              <p:cNvSpPr txBox="1"/>
              <p:nvPr/>
            </p:nvSpPr>
            <p:spPr>
              <a:xfrm>
                <a:off x="5373056" y="3080150"/>
                <a:ext cx="1445888" cy="479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변위벡터장의</a:t>
                </a:r>
                <a:endPara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수직선분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sup>
                    </m:sSubSup>
                  </m:oMath>
                </a14:m>
                <a:endPara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60605C-3640-AA6D-ABB4-C08F12187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56" y="3080150"/>
                <a:ext cx="1445888" cy="479618"/>
              </a:xfrm>
              <a:prstGeom prst="rect">
                <a:avLst/>
              </a:prstGeom>
              <a:blipFill>
                <a:blip r:embed="rId4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7B70D5-8491-4423-B48B-274BAC476943}"/>
              </a:ext>
            </a:extLst>
          </p:cNvPr>
          <p:cNvSpPr/>
          <p:nvPr/>
        </p:nvSpPr>
        <p:spPr>
          <a:xfrm>
            <a:off x="10666690" y="3125069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CE2BD8-D42B-429C-0244-74FF06FEB7FB}"/>
              </a:ext>
            </a:extLst>
          </p:cNvPr>
          <p:cNvSpPr/>
          <p:nvPr/>
        </p:nvSpPr>
        <p:spPr>
          <a:xfrm>
            <a:off x="10595291" y="3168997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13AF6-2C34-41DD-6273-3358A9F728FB}"/>
              </a:ext>
            </a:extLst>
          </p:cNvPr>
          <p:cNvSpPr/>
          <p:nvPr/>
        </p:nvSpPr>
        <p:spPr>
          <a:xfrm>
            <a:off x="10548716" y="3230313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71E9F0-E296-D949-2CD0-E508CD1040E9}"/>
              </a:ext>
            </a:extLst>
          </p:cNvPr>
          <p:cNvSpPr/>
          <p:nvPr/>
        </p:nvSpPr>
        <p:spPr>
          <a:xfrm>
            <a:off x="10492115" y="3276225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A0BDBF-0088-5A17-C7E7-D21476851F9F}"/>
              </a:ext>
            </a:extLst>
          </p:cNvPr>
          <p:cNvSpPr/>
          <p:nvPr/>
        </p:nvSpPr>
        <p:spPr>
          <a:xfrm>
            <a:off x="10423435" y="3319869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7DD1A-AC9F-606A-A4B4-F1D8CD522AB9}"/>
              </a:ext>
            </a:extLst>
          </p:cNvPr>
          <p:cNvSpPr/>
          <p:nvPr/>
        </p:nvSpPr>
        <p:spPr>
          <a:xfrm>
            <a:off x="10354755" y="3374214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CDBE1D-6A03-D389-8727-96A16B5148BA}"/>
              </a:ext>
            </a:extLst>
          </p:cNvPr>
          <p:cNvSpPr/>
          <p:nvPr/>
        </p:nvSpPr>
        <p:spPr>
          <a:xfrm>
            <a:off x="10302840" y="3425887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463A8B-AB25-BC63-E629-A61E11D15F9B}"/>
              </a:ext>
            </a:extLst>
          </p:cNvPr>
          <p:cNvSpPr/>
          <p:nvPr/>
        </p:nvSpPr>
        <p:spPr>
          <a:xfrm>
            <a:off x="8452081" y="2519902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559679-4ECB-200E-D910-68ECA416EB2A}"/>
              </a:ext>
            </a:extLst>
          </p:cNvPr>
          <p:cNvSpPr/>
          <p:nvPr/>
        </p:nvSpPr>
        <p:spPr>
          <a:xfrm>
            <a:off x="8302478" y="2680349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57992A-E22D-5C5D-1E38-65E3C1936D4B}"/>
              </a:ext>
            </a:extLst>
          </p:cNvPr>
          <p:cNvSpPr/>
          <p:nvPr/>
        </p:nvSpPr>
        <p:spPr>
          <a:xfrm>
            <a:off x="8152875" y="2840796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DAC403-64C0-64FB-9A56-CEFBB66A3A19}"/>
              </a:ext>
            </a:extLst>
          </p:cNvPr>
          <p:cNvSpPr/>
          <p:nvPr/>
        </p:nvSpPr>
        <p:spPr>
          <a:xfrm>
            <a:off x="7964411" y="3001243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8674FB-8AE2-8A55-88FF-CFA847F5C608}"/>
              </a:ext>
            </a:extLst>
          </p:cNvPr>
          <p:cNvSpPr/>
          <p:nvPr/>
        </p:nvSpPr>
        <p:spPr>
          <a:xfrm>
            <a:off x="8452081" y="3879950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65591E-7BA3-C79E-42F7-5BE95E748638}"/>
              </a:ext>
            </a:extLst>
          </p:cNvPr>
          <p:cNvSpPr/>
          <p:nvPr/>
        </p:nvSpPr>
        <p:spPr>
          <a:xfrm>
            <a:off x="8302478" y="4040397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1F794A-D939-148A-8EFD-1A2B1DC72492}"/>
              </a:ext>
            </a:extLst>
          </p:cNvPr>
          <p:cNvSpPr/>
          <p:nvPr/>
        </p:nvSpPr>
        <p:spPr>
          <a:xfrm>
            <a:off x="8152875" y="4200844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056CB2-AB7A-02A5-6733-2CB30815AC90}"/>
              </a:ext>
            </a:extLst>
          </p:cNvPr>
          <p:cNvSpPr/>
          <p:nvPr/>
        </p:nvSpPr>
        <p:spPr>
          <a:xfrm>
            <a:off x="7964411" y="4361291"/>
            <a:ext cx="530720" cy="5499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B92B501-F5B2-FE6A-8F82-4776109401B1}"/>
              </a:ext>
            </a:extLst>
          </p:cNvPr>
          <p:cNvCxnSpPr/>
          <p:nvPr/>
        </p:nvCxnSpPr>
        <p:spPr>
          <a:xfrm>
            <a:off x="9166250" y="2955331"/>
            <a:ext cx="964734" cy="59587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DC34BA-A097-89E6-67B7-972CEDAD1A9C}"/>
              </a:ext>
            </a:extLst>
          </p:cNvPr>
          <p:cNvCxnSpPr>
            <a:cxnSpLocks/>
          </p:cNvCxnSpPr>
          <p:nvPr/>
        </p:nvCxnSpPr>
        <p:spPr>
          <a:xfrm flipV="1">
            <a:off x="9178543" y="3918013"/>
            <a:ext cx="964734" cy="4432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BD9926-366E-368E-0832-D8EEED435EF0}"/>
              </a:ext>
            </a:extLst>
          </p:cNvPr>
          <p:cNvSpPr/>
          <p:nvPr/>
        </p:nvSpPr>
        <p:spPr>
          <a:xfrm>
            <a:off x="10249016" y="3477560"/>
            <a:ext cx="530720" cy="5499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FD5B78-4C84-771B-55D3-E5FB77731709}"/>
              </a:ext>
            </a:extLst>
          </p:cNvPr>
          <p:cNvCxnSpPr/>
          <p:nvPr/>
        </p:nvCxnSpPr>
        <p:spPr>
          <a:xfrm flipH="1">
            <a:off x="7865957" y="2519902"/>
            <a:ext cx="436521" cy="435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C506366-A675-5577-E49E-A652CB8232D0}"/>
              </a:ext>
            </a:extLst>
          </p:cNvPr>
          <p:cNvCxnSpPr/>
          <p:nvPr/>
        </p:nvCxnSpPr>
        <p:spPr>
          <a:xfrm flipH="1">
            <a:off x="7865079" y="3869833"/>
            <a:ext cx="436521" cy="435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2E6874-D7EE-8D88-6468-C5DC9DD3717E}"/>
              </a:ext>
            </a:extLst>
          </p:cNvPr>
          <p:cNvCxnSpPr>
            <a:cxnSpLocks/>
          </p:cNvCxnSpPr>
          <p:nvPr/>
        </p:nvCxnSpPr>
        <p:spPr>
          <a:xfrm flipH="1">
            <a:off x="10779736" y="3717486"/>
            <a:ext cx="491341" cy="4374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BF0E94-554E-2FE7-E940-C42F9B6FFE0F}"/>
              </a:ext>
            </a:extLst>
          </p:cNvPr>
          <p:cNvSpPr txBox="1"/>
          <p:nvPr/>
        </p:nvSpPr>
        <p:spPr>
          <a:xfrm>
            <a:off x="7840915" y="252543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40881-F93A-127E-7961-6B7766DE362D}"/>
              </a:ext>
            </a:extLst>
          </p:cNvPr>
          <p:cNvSpPr txBox="1"/>
          <p:nvPr/>
        </p:nvSpPr>
        <p:spPr>
          <a:xfrm>
            <a:off x="7875407" y="381940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5CBF1C-00FA-73E2-0DFA-6321590B5D12}"/>
              </a:ext>
            </a:extLst>
          </p:cNvPr>
          <p:cNvSpPr txBox="1"/>
          <p:nvPr/>
        </p:nvSpPr>
        <p:spPr>
          <a:xfrm>
            <a:off x="11027947" y="388650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2L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FA2BF1-941E-F1D7-BE29-5C0BA17158A4}"/>
                  </a:ext>
                </a:extLst>
              </p:cNvPr>
              <p:cNvSpPr txBox="1"/>
              <p:nvPr/>
            </p:nvSpPr>
            <p:spPr>
              <a:xfrm>
                <a:off x="7347858" y="5071702"/>
                <a:ext cx="4387360" cy="652486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임의의 프레임 </a:t>
                </a:r>
                <a:r>
                  <a:rPr lang="pt-BR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τ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 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ConvNet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입력값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τ</m:t>
                        </m:r>
                      </m:sub>
                    </m:sSub>
                  </m:oMath>
                </a14:m>
                <a:r>
                  <a:rPr lang="pt-BR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R</m:t>
                        </m:r>
                      </m:e>
                      <m:sup>
                        <m:r>
                          <a:rPr lang="pt-BR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a:rPr lang="pt-BR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</a:t>
                </a:r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/>
                </a:r>
                <a:b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e>
                    </m:d>
                    <m:r>
                      <a: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</m:e>
                    </m:d>
                    <m:r>
                      <a: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r>
                      <a:rPr lang="en-US" altLang="ko-KR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나눔스퀘어" panose="020B0600000101010101" pitchFamily="50" charset="-127"/>
                  </a:rPr>
                  <a:t> </a:t>
                </a:r>
                <a:b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나눔스퀘어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e>
                    </m:d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τ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</m:e>
                    </m:d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u</m:t>
                    </m:r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w</m:t>
                        </m:r>
                      </m:e>
                    </m:d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v</m:t>
                    </m:r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</m:d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k</m:t>
                    </m:r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=[1;</m:t>
                    </m:r>
                    <m:r>
                      <a:rPr lang="en-US" altLang="ko-KR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  <m:r>
                      <a:rPr lang="en-US" altLang="ko-KR" sz="12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]</m:t>
                    </m:r>
                  </m:oMath>
                </a14:m>
                <a:r>
                  <a:rPr lang="en-US" altLang="ko-KR" sz="1200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FA2BF1-941E-F1D7-BE29-5C0BA171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58" y="5071702"/>
                <a:ext cx="4387360" cy="652486"/>
              </a:xfrm>
              <a:prstGeom prst="rect">
                <a:avLst/>
              </a:prstGeom>
              <a:blipFill>
                <a:blip r:embed="rId5"/>
                <a:stretch>
                  <a:fillRect b="-893"/>
                </a:stretch>
              </a:blip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0D5BB31-FF07-5840-ACC5-EF6D244A892A}"/>
                  </a:ext>
                </a:extLst>
              </p:cNvPr>
              <p:cNvSpPr txBox="1"/>
              <p:nvPr/>
            </p:nvSpPr>
            <p:spPr>
              <a:xfrm>
                <a:off x="8462450" y="2109822"/>
                <a:ext cx="420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τ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0D5BB31-FF07-5840-ACC5-EF6D244A8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450" y="2109822"/>
                <a:ext cx="420089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99497B-D5EF-E8FA-B454-7124A49179E1}"/>
                  </a:ext>
                </a:extLst>
              </p:cNvPr>
              <p:cNvSpPr txBox="1"/>
              <p:nvPr/>
            </p:nvSpPr>
            <p:spPr>
              <a:xfrm>
                <a:off x="8462450" y="3485043"/>
                <a:ext cx="420089" cy="410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altLang="ko-KR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τ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299497B-D5EF-E8FA-B454-7124A491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450" y="3485043"/>
                <a:ext cx="420089" cy="410690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45C6091-D12A-147C-D3F6-D55AAA2AD57B}"/>
              </a:ext>
            </a:extLst>
          </p:cNvPr>
          <p:cNvSpPr txBox="1"/>
          <p:nvPr/>
        </p:nvSpPr>
        <p:spPr>
          <a:xfrm>
            <a:off x="8563787" y="1686145"/>
            <a:ext cx="2707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stacking</a:t>
            </a:r>
            <a:endParaRPr lang="ko-KR" altLang="en-US" b="1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ED4F589-11AA-6D9B-9C6E-08347914FF1E}"/>
              </a:ext>
            </a:extLst>
          </p:cNvPr>
          <p:cNvCxnSpPr/>
          <p:nvPr/>
        </p:nvCxnSpPr>
        <p:spPr>
          <a:xfrm flipH="1">
            <a:off x="9503277" y="5793196"/>
            <a:ext cx="1155" cy="31588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2DBA36-D9C6-1023-D1FB-BBD1E00B46BB}"/>
              </a:ext>
            </a:extLst>
          </p:cNvPr>
          <p:cNvSpPr txBox="1"/>
          <p:nvPr/>
        </p:nvSpPr>
        <p:spPr>
          <a:xfrm>
            <a:off x="7214717" y="6040073"/>
            <a:ext cx="4653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연속적인 시간적 정보를 넣어주기 위해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stacking</a:t>
            </a:r>
            <a:endParaRPr lang="ko-KR" altLang="en-US" sz="1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FD143-EC3F-B09F-04E8-676D5A83D73B}"/>
              </a:ext>
            </a:extLst>
          </p:cNvPr>
          <p:cNvSpPr txBox="1"/>
          <p:nvPr/>
        </p:nvSpPr>
        <p:spPr>
          <a:xfrm>
            <a:off x="2355118" y="1717872"/>
            <a:ext cx="2743206" cy="383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overview</a:t>
            </a:r>
            <a:endParaRPr lang="ko-KR" alt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9B810-CC8E-D906-A5A9-D079F99FB9A3}"/>
              </a:ext>
            </a:extLst>
          </p:cNvPr>
          <p:cNvSpPr txBox="1"/>
          <p:nvPr/>
        </p:nvSpPr>
        <p:spPr>
          <a:xfrm>
            <a:off x="1693492" y="3957708"/>
            <a:ext cx="301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Bi-directional optical flow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/>
              <p:nvPr/>
            </p:nvSpPr>
            <p:spPr>
              <a:xfrm>
                <a:off x="1747316" y="4315379"/>
                <a:ext cx="4036687" cy="649858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나눔스퀘어" panose="020B0600000101010101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각</m:t>
                    </m:r>
                    <m:r>
                      <a:rPr lang="ko-KR" altLang="en-US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의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입</m:t>
                    </m:r>
                    <m:r>
                      <a:rPr lang="ko-KR" altLang="en-US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력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  <m:r>
                          <a:rPr lang="en-US" altLang="ko-KR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τ</m:t>
                        </m:r>
                      </m:sub>
                    </m:sSub>
                    <m:r>
                      <a:rPr lang="ko-KR" altLang="en-US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아래와 같이 구성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/2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개의 </a:t>
                </a:r>
                <a:r>
                  <a:rPr lang="pt-B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τ ~ τ+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en-US" altLang="ko-KR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/2 </a:t>
                </a:r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사이의 </a:t>
                </a:r>
                <a:r>
                  <a:rPr lang="en-US" altLang="ko-KR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forward</a:t>
                </a:r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flow,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/2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개의 </a:t>
                </a:r>
                <a:r>
                  <a:rPr lang="pt-B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τ-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/2 ~ τ</a:t>
                </a:r>
                <a:r>
                  <a:rPr lang="en-US" altLang="ko-KR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사이의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backword</a:t>
                </a:r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flow</a:t>
                </a:r>
                <a:r>
                  <a:rPr lang="ko-KR" alt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stacking</a:t>
                </a:r>
                <a:endParaRPr lang="en-US" altLang="ko-KR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16" y="4315379"/>
                <a:ext cx="4036687" cy="649858"/>
              </a:xfrm>
              <a:prstGeom prst="rect">
                <a:avLst/>
              </a:prstGeom>
              <a:blipFill>
                <a:blip r:embed="rId8"/>
                <a:stretch>
                  <a:fillRect b="-2679"/>
                </a:stretch>
              </a:blip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8540EF56-69EA-DF2B-FC7E-D88066B10EFE}"/>
              </a:ext>
            </a:extLst>
          </p:cNvPr>
          <p:cNvSpPr txBox="1"/>
          <p:nvPr/>
        </p:nvSpPr>
        <p:spPr>
          <a:xfrm>
            <a:off x="1305977" y="5223574"/>
            <a:ext cx="255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flow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subtraction</a:t>
            </a:r>
            <a:endParaRPr lang="ko-KR" alt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20BECF-7ECB-B0D3-15A3-79F1A4714B15}"/>
              </a:ext>
            </a:extLst>
          </p:cNvPr>
          <p:cNvSpPr txBox="1"/>
          <p:nvPr/>
        </p:nvSpPr>
        <p:spPr>
          <a:xfrm>
            <a:off x="1374220" y="5563533"/>
            <a:ext cx="4977594" cy="646331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프레임간의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frame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각각의 변위에 의해 지배될 수 있음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Ex.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카메라의 움직임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변위 벡터장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평균벡터를 빼주어 이를 보상하는 방법 사용</a:t>
            </a:r>
            <a:endParaRPr lang="en-US" altLang="ko-KR" sz="1200" b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47B0A6F2-7073-C62D-A2D9-8EACFD13FF60}"/>
              </a:ext>
            </a:extLst>
          </p:cNvPr>
          <p:cNvCxnSpPr>
            <a:stCxn id="78" idx="1"/>
            <a:endCxn id="80" idx="1"/>
          </p:cNvCxnSpPr>
          <p:nvPr/>
        </p:nvCxnSpPr>
        <p:spPr>
          <a:xfrm rot="10800000" flipV="1">
            <a:off x="1374220" y="4640307"/>
            <a:ext cx="373096" cy="1246391"/>
          </a:xfrm>
          <a:prstGeom prst="bentConnector3">
            <a:avLst>
              <a:gd name="adj1" fmla="val 16127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99A090A-FF70-6818-34BD-44F27B85B068}"/>
              </a:ext>
            </a:extLst>
          </p:cNvPr>
          <p:cNvSpPr txBox="1"/>
          <p:nvPr/>
        </p:nvSpPr>
        <p:spPr>
          <a:xfrm>
            <a:off x="170590" y="50332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consider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4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Multi-task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65CC3-6CBA-A699-68FE-F5259BDF122D}"/>
              </a:ext>
            </a:extLst>
          </p:cNvPr>
          <p:cNvSpPr txBox="1"/>
          <p:nvPr/>
        </p:nvSpPr>
        <p:spPr>
          <a:xfrm>
            <a:off x="272930" y="1949684"/>
            <a:ext cx="2633555" cy="338554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91DA88-305E-3429-9244-F6825DAB04EA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2906485" y="2118961"/>
            <a:ext cx="533002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273811-D7DF-7454-11C7-FC5C758D28B6}"/>
              </a:ext>
            </a:extLst>
          </p:cNvPr>
          <p:cNvSpPr txBox="1"/>
          <p:nvPr/>
        </p:nvSpPr>
        <p:spPr>
          <a:xfrm>
            <a:off x="3439485" y="1949684"/>
            <a:ext cx="7516985" cy="33855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거대한 정적 이미지 분류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가능</a:t>
            </a:r>
            <a:endParaRPr lang="en-US" altLang="ko-KR" sz="1600" b="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744EF5-B133-3E2A-916B-CAF543F79BB1}"/>
              </a:ext>
            </a:extLst>
          </p:cNvPr>
          <p:cNvSpPr txBox="1"/>
          <p:nvPr/>
        </p:nvSpPr>
        <p:spPr>
          <a:xfrm>
            <a:off x="272931" y="2480725"/>
            <a:ext cx="2847774" cy="338554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ConvNet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2105B19-DF96-6DD5-0811-8F3296DE646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120705" y="2650002"/>
            <a:ext cx="318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2AB645-76D4-B555-2E54-ACD910BB0757}"/>
              </a:ext>
            </a:extLst>
          </p:cNvPr>
          <p:cNvSpPr txBox="1"/>
          <p:nvPr/>
        </p:nvSpPr>
        <p:spPr>
          <a:xfrm>
            <a:off x="3439485" y="2480725"/>
            <a:ext cx="7157757" cy="584775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데이터에 대해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학습되어야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작업 분류에 사용할 수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데이터셋의</a:t>
            </a:r>
            <a:r>
              <a:rPr lang="ko-KR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크기가 작음</a:t>
            </a:r>
            <a:endParaRPr lang="en-US" altLang="ko-KR" sz="1600" b="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13762-F0AC-0570-AD3A-644C3CC60047}"/>
              </a:ext>
            </a:extLst>
          </p:cNvPr>
          <p:cNvSpPr/>
          <p:nvPr/>
        </p:nvSpPr>
        <p:spPr>
          <a:xfrm>
            <a:off x="272930" y="2480725"/>
            <a:ext cx="10324311" cy="5847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B3713C-8942-FB0F-15CE-84DA6297BFFD}"/>
              </a:ext>
            </a:extLst>
          </p:cNvPr>
          <p:cNvCxnSpPr/>
          <p:nvPr/>
        </p:nvCxnSpPr>
        <p:spPr>
          <a:xfrm>
            <a:off x="5087631" y="3079697"/>
            <a:ext cx="4487" cy="3493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D3B1D6-3DCF-1884-5520-F63BD9C99F8A}"/>
              </a:ext>
            </a:extLst>
          </p:cNvPr>
          <p:cNvSpPr txBox="1"/>
          <p:nvPr/>
        </p:nvSpPr>
        <p:spPr>
          <a:xfrm>
            <a:off x="5087632" y="3095628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6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우려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722A7D-13E6-671A-CAA9-427C349A34EE}"/>
              </a:ext>
            </a:extLst>
          </p:cNvPr>
          <p:cNvCxnSpPr/>
          <p:nvPr/>
        </p:nvCxnSpPr>
        <p:spPr>
          <a:xfrm flipH="1">
            <a:off x="5087632" y="3874237"/>
            <a:ext cx="2242" cy="36350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5B582B-F799-4080-F6A2-87BAA402FF2B}"/>
              </a:ext>
            </a:extLst>
          </p:cNvPr>
          <p:cNvSpPr txBox="1"/>
          <p:nvPr/>
        </p:nvSpPr>
        <p:spPr>
          <a:xfrm>
            <a:off x="2323605" y="3483637"/>
            <a:ext cx="608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학습에 사용되는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UCF-101, HMDB-51 Data Set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결합을 고려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682861-AA11-6E01-1162-5CD5F8D0B4B5}"/>
              </a:ext>
            </a:extLst>
          </p:cNvPr>
          <p:cNvSpPr txBox="1"/>
          <p:nvPr/>
        </p:nvSpPr>
        <p:spPr>
          <a:xfrm>
            <a:off x="5087632" y="3869055"/>
            <a:ext cx="4448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집합 간의 교차로 간단한 문제가 아님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74B61-2352-F660-DB54-7EC3D8F95F3C}"/>
              </a:ext>
            </a:extLst>
          </p:cNvPr>
          <p:cNvSpPr txBox="1"/>
          <p:nvPr/>
        </p:nvSpPr>
        <p:spPr>
          <a:xfrm>
            <a:off x="2005185" y="4291079"/>
            <a:ext cx="7106157" cy="34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learning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기반으로 두 분류에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가능한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표현을 배우는 것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83AAA5-668E-9A7D-31F0-4618B11E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85" y="4767993"/>
            <a:ext cx="3762375" cy="1390650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073C17C-D5D6-A5DB-A18C-2D7DB1B71C93}"/>
              </a:ext>
            </a:extLst>
          </p:cNvPr>
          <p:cNvCxnSpPr/>
          <p:nvPr/>
        </p:nvCxnSpPr>
        <p:spPr>
          <a:xfrm flipH="1">
            <a:off x="5087632" y="4702760"/>
            <a:ext cx="2242" cy="36350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5B50E4-748F-3EBF-F487-DEA6EF1101D3}"/>
              </a:ext>
            </a:extLst>
          </p:cNvPr>
          <p:cNvSpPr txBox="1"/>
          <p:nvPr/>
        </p:nvSpPr>
        <p:spPr>
          <a:xfrm>
            <a:off x="2906485" y="4702760"/>
            <a:ext cx="218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BCC40C2-F3F6-D58E-FA84-8B6AF8D0736F}"/>
              </a:ext>
            </a:extLst>
          </p:cNvPr>
          <p:cNvCxnSpPr/>
          <p:nvPr/>
        </p:nvCxnSpPr>
        <p:spPr>
          <a:xfrm>
            <a:off x="5869860" y="4857226"/>
            <a:ext cx="1450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1636C6-410C-2231-F367-FB9623918B9F}"/>
              </a:ext>
            </a:extLst>
          </p:cNvPr>
          <p:cNvCxnSpPr/>
          <p:nvPr/>
        </p:nvCxnSpPr>
        <p:spPr>
          <a:xfrm>
            <a:off x="5869860" y="5578679"/>
            <a:ext cx="1450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9230D8-4D24-120F-CF14-43BF984001CB}"/>
              </a:ext>
            </a:extLst>
          </p:cNvPr>
          <p:cNvSpPr txBox="1"/>
          <p:nvPr/>
        </p:nvSpPr>
        <p:spPr>
          <a:xfrm>
            <a:off x="5955599" y="4727707"/>
            <a:ext cx="112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UCF-101</a:t>
            </a:r>
            <a:endParaRPr lang="ko-KR" altLang="en-US" sz="11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945EAA-0C81-EC79-14C4-C52BA47945C1}"/>
              </a:ext>
            </a:extLst>
          </p:cNvPr>
          <p:cNvSpPr txBox="1"/>
          <p:nvPr/>
        </p:nvSpPr>
        <p:spPr>
          <a:xfrm>
            <a:off x="5955599" y="5441056"/>
            <a:ext cx="112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HMDB-51</a:t>
            </a:r>
            <a:endParaRPr lang="ko-KR" altLang="en-US" sz="11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8BCF0B2-8315-5EB6-B2EA-EF961CF2853A}"/>
              </a:ext>
            </a:extLst>
          </p:cNvPr>
          <p:cNvCxnSpPr>
            <a:stCxn id="67" idx="3"/>
            <a:endCxn id="68" idx="3"/>
          </p:cNvCxnSpPr>
          <p:nvPr/>
        </p:nvCxnSpPr>
        <p:spPr>
          <a:xfrm>
            <a:off x="7084573" y="4858512"/>
            <a:ext cx="12700" cy="71334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8D413A-02F3-9862-8AB4-9B408EF1113A}"/>
              </a:ext>
            </a:extLst>
          </p:cNvPr>
          <p:cNvSpPr txBox="1"/>
          <p:nvPr/>
        </p:nvSpPr>
        <p:spPr>
          <a:xfrm>
            <a:off x="7300829" y="4799687"/>
            <a:ext cx="3296414" cy="83099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손실함수를 갖음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200" b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대해서만 학습을 수행</a:t>
            </a:r>
            <a:endParaRPr lang="en-US" altLang="ko-KR" sz="1200" b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전체에 대한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각각의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합함 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줄이기 위해 </a:t>
            </a:r>
            <a:r>
              <a:rPr lang="en-US" altLang="ko-KR" sz="1200" b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back-propagation </a:t>
            </a:r>
            <a:r>
              <a:rPr lang="ko-KR" altLang="en-US" sz="1200" b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</a:t>
            </a:r>
            <a:endParaRPr lang="en-US" altLang="ko-KR" sz="1200" b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4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Training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6397E-E2D5-F5F0-B0C5-D30C36571A1E}"/>
                  </a:ext>
                </a:extLst>
              </p:cNvPr>
              <p:cNvSpPr txBox="1"/>
              <p:nvPr/>
            </p:nvSpPr>
            <p:spPr>
              <a:xfrm>
                <a:off x="272930" y="2071246"/>
                <a:ext cx="10490144" cy="4216539"/>
              </a:xfrm>
              <a:prstGeom prst="rect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공통</a:t>
                </a:r>
                <a:endPara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가중치는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0.9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운동량의 확률적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경사하강법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미니배치를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사용하여 학습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 반복에서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샘플의 미니 배치는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학습 비디오를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샘플링하여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구성되며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 비디오에서 단일 프레임이 무작위로 선택됨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6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Spartial</a:t>
                </a:r>
                <a:endPara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224X224 sub-image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선택된 프레임에서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무작위하게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cropped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이후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무작위하게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horizontal flipping,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RGB Jittering</a:t>
                </a:r>
              </a:p>
              <a:p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비디오는 프레임의 가장 작은 면의 크기가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되도록 미리 재조정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/>
                </a:r>
                <a:b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하위 이미지는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256X256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Center Crop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아닌 전체 프레임에서 샘플링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(Ref[15]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와의 차이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Temporal</a:t>
                </a:r>
              </a:p>
              <a:p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Optical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flow volume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𝐼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계산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224X224X2L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입력은 무작위로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cropped and flipped</a:t>
                </a:r>
              </a:p>
              <a:p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학습률은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초기에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0.01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설정되고 학습에 따라 감소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36397E-E2D5-F5F0-B0C5-D30C3657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0" y="2071246"/>
                <a:ext cx="10490144" cy="4216539"/>
              </a:xfrm>
              <a:prstGeom prst="rect">
                <a:avLst/>
              </a:prstGeom>
              <a:blipFill>
                <a:blip r:embed="rId2"/>
                <a:stretch>
                  <a:fillRect l="-232" t="-144"/>
                </a:stretch>
              </a:blip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32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4229F-5E06-34AD-6D7C-071A4CFC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966295"/>
            <a:ext cx="6953250" cy="18002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30" y="4046566"/>
            <a:ext cx="5404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 측정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(UCF-101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UCF-101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처음부터 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ILSVRC-2012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사전 학습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UCF-101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미세조정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ILSVRC-2012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사전 학습된 망 고정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분류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레이어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UCF-101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대해서만 학습 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발생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fine-tuning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last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학습한 것보다 약간 우세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pre-trained + last layer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세팅을 택함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(fine-tuning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더 어려움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3A78B-4550-EEEF-F640-D519EE3D3471}"/>
              </a:ext>
            </a:extLst>
          </p:cNvPr>
          <p:cNvSpPr txBox="1"/>
          <p:nvPr/>
        </p:nvSpPr>
        <p:spPr>
          <a:xfrm>
            <a:off x="5555097" y="4046566"/>
            <a:ext cx="66369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 측정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(UCF-101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단일 프레임 광학 흐름을 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(L=1)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광학 흐름을 쌓아서 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(L=5)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광학 흐름을 쌓아서 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위치점의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궤적을 쌓아서 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입력값을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광학 흐름을 쌓아서 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 양방향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변위장을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다중으로 쌓아서 주는 것이 더 효과적임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기간의 동작에서 더 잘 구별됨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 subtraction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것이 프레임간의 전역 모션 효과를 감소시켜 도움이 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Trajectory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flow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미세한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단방향과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미세한 차이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Tempolar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훨씬 능가 → 시간적 정보의 중요성을 확인함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6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3545606"/>
            <a:ext cx="9206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성능측정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(HMDB-51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HMDB-51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UCF-101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사전학습된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Fine-tuning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UCF-101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78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클래스를 추가하여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HMDB-51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교차점이 없도록 선택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HMDB-51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UCF-101 Multi-task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최고의 성능을 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절차에서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사용가능한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모든 학습 데이터를 활용할 수 있기 때문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5AC42-DB63-28EF-788E-951F5AEF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9" y="1992040"/>
            <a:ext cx="6553200" cy="1247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635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3599684"/>
            <a:ext cx="920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성능측정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(UCF-101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Spatial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+ bi-directional Temporal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Spatial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Spatial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(multi-task learning)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Spatial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(multi-task learning)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fusion(SVM)</a:t>
            </a: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spatial, temporal stream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상호 보완적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SVM fusion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Averaging fusion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능가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Bi-directional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사용하는 것이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fusion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 유익하지 않음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learning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single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fusion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사용 시 둘 다 최고의 성능을 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DB928-4F4F-FC0E-0DDB-671A0E5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2007024"/>
            <a:ext cx="5495925" cy="127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788</Words>
  <Application>Microsoft Office PowerPoint</Application>
  <PresentationFormat>와이드스크린</PresentationFormat>
  <Paragraphs>145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염동빈</dc:creator>
  <cp:lastModifiedBy>동빈</cp:lastModifiedBy>
  <cp:revision>37</cp:revision>
  <dcterms:created xsi:type="dcterms:W3CDTF">2022-05-18T16:54:14Z</dcterms:created>
  <dcterms:modified xsi:type="dcterms:W3CDTF">2022-05-21T09:09:42Z</dcterms:modified>
</cp:coreProperties>
</file>