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3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30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7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2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71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55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96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4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0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9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3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D527A80-BF0E-8F56-178F-C7580501B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200" dirty="0"/>
              <a:t>Two-Stream Convolution Network for Action Recognition in Video </a:t>
            </a:r>
            <a:r>
              <a:rPr lang="ko-KR" altLang="en-US" sz="4200" dirty="0"/>
              <a:t>논문 리뷰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65D89-7179-C181-6DE6-0F36A29CB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ko-KR" altLang="en-US" dirty="0"/>
              <a:t>서경대학교</a:t>
            </a:r>
            <a:endParaRPr lang="en-US" altLang="ko-KR" dirty="0"/>
          </a:p>
          <a:p>
            <a:r>
              <a:rPr lang="en-US" altLang="ko-KR" dirty="0"/>
              <a:t>2019305020</a:t>
            </a:r>
          </a:p>
          <a:p>
            <a:r>
              <a:rPr lang="ko-KR" altLang="en-US" dirty="0" err="1"/>
              <a:t>박별님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6FF68-5158-1BAA-BB1A-92B9589D9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49" r="36086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9CD2F-C8A5-2FC6-2FC8-953CA71C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스트림 </a:t>
            </a:r>
            <a:r>
              <a:rPr lang="en-US" altLang="ko-KR" dirty="0"/>
              <a:t>input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C9706B-9829-F607-5B37-274B75A1D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/>
                  <a:t>양방향 </a:t>
                </a:r>
                <a:r>
                  <a:rPr lang="en-US" altLang="ko-KR" sz="1800" dirty="0"/>
                  <a:t>optical flow</a:t>
                </a:r>
              </a:p>
              <a:p>
                <a:pPr>
                  <a:buFontTx/>
                  <a:buChar char="-"/>
                </a:pP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앞의 두가지 방식은 순방향 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optical flow 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입니다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그 반대 방향으로 변위 필드의 추가 집합을 계산하여 얻습니다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프레임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+L/2 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사이에 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L/2 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순방향 흐름을 쌓습니다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프레임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와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sz="14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L/2 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사이에 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L/2 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역방향 흐름을 쌓습니다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입력 크기는 이전과 동일한 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2L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입니다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C9706B-9829-F607-5B37-274B75A1D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9F846D4-10AD-E229-F56E-83F7D5D308F9}"/>
              </a:ext>
            </a:extLst>
          </p:cNvPr>
          <p:cNvSpPr txBox="1">
            <a:spLocks/>
          </p:cNvSpPr>
          <p:nvPr/>
        </p:nvSpPr>
        <p:spPr>
          <a:xfrm>
            <a:off x="6194613" y="2160016"/>
            <a:ext cx="5728446" cy="3601212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 spc="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Mean flow subtraction</a:t>
            </a:r>
          </a:p>
          <a:p>
            <a:pPr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평균값을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으로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, zero-centering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을 통한 후 입력합니다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입력과 같이 출력도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zero-centering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되어 활성화 시 더 큰 변화를 줄 수 있어 효과적입니다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관찰자의 움직임으로 발생한 경향을 보상하기 위해 각각의 변위 벡터 필드에 평균 벡터를 빼는 방식입니다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7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10C40-B62C-DB40-E965-E59D36EF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Architecture</a:t>
            </a:r>
            <a:r>
              <a:rPr lang="ko-KR" altLang="en-US"/>
              <a:t>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multi</a:t>
            </a:r>
            <a:r>
              <a:rPr lang="ko-KR" altLang="en-US"/>
              <a:t> </a:t>
            </a:r>
            <a:r>
              <a:rPr lang="en-US" altLang="ko-KR"/>
              <a:t>task</a:t>
            </a:r>
            <a:r>
              <a:rPr lang="ko-KR" altLang="en-US"/>
              <a:t> </a:t>
            </a:r>
            <a:r>
              <a:rPr lang="en-US" altLang="ko-KR"/>
              <a:t>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E4581-8CED-7D5C-6CA4-076948C3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UCF-101 </a:t>
            </a:r>
            <a:r>
              <a:rPr lang="ko-KR" altLang="en-US" sz="1800" dirty="0"/>
              <a:t>데이터셋과 </a:t>
            </a:r>
            <a:r>
              <a:rPr lang="en-US" altLang="ko-KR" sz="1800" dirty="0"/>
              <a:t>HMDB-51 </a:t>
            </a:r>
            <a:r>
              <a:rPr lang="ko-KR" altLang="en-US" sz="1800" dirty="0"/>
              <a:t>데이터셋을 통합하고자 합니다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Temporal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ConvNet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학습 시 부족한 데이터셋으로 인한 과적합을 해결하기 위한 방법입니다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두 데이터셋의 클래스가 달라 유사한 작업에 대해 은닉층을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</a:rPr>
              <a:t>공유시켜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 학습시킵니다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>
              <a:buFontTx/>
              <a:buChar char="-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Fully-connected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레이어 뒤에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</a:rPr>
              <a:t>소프트맥스를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 두개 가져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각각의 데이터셋에 대해 스코어 및 손실함수를 계산합니다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전체 손실은 두 손실의 합이며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이후 역전파로 개선됩니다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PDF] UCF101: A Dataset of 101 Human Actions Classes From Videos in The Wild  | Semantic Scholar">
            <a:extLst>
              <a:ext uri="{FF2B5EF4-FFF2-40B4-BE49-F238E27FC236}">
                <a16:creationId xmlns:a16="http://schemas.microsoft.com/office/drawing/2014/main" id="{D38F4415-0675-4767-C646-DB5BCBE38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87" y="4168677"/>
            <a:ext cx="1676690" cy="126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MDB51 Dataset | Papers With Code">
            <a:extLst>
              <a:ext uri="{FF2B5EF4-FFF2-40B4-BE49-F238E27FC236}">
                <a16:creationId xmlns:a16="http://schemas.microsoft.com/office/drawing/2014/main" id="{E09F409C-61C9-FD7A-D305-9EAB6F79C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53447" b="30408"/>
          <a:stretch/>
        </p:blipFill>
        <p:spPr bwMode="auto">
          <a:xfrm>
            <a:off x="9950160" y="4030304"/>
            <a:ext cx="1676690" cy="187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3226A4-84B2-2589-7968-3BDCC81A8205}"/>
              </a:ext>
            </a:extLst>
          </p:cNvPr>
          <p:cNvSpPr txBox="1"/>
          <p:nvPr/>
        </p:nvSpPr>
        <p:spPr>
          <a:xfrm>
            <a:off x="8483391" y="401558"/>
            <a:ext cx="25728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B8A50C-8DA3-74A4-D22D-C709A12B3ADB}"/>
              </a:ext>
            </a:extLst>
          </p:cNvPr>
          <p:cNvSpPr txBox="1"/>
          <p:nvPr/>
        </p:nvSpPr>
        <p:spPr>
          <a:xfrm>
            <a:off x="8483391" y="1082383"/>
            <a:ext cx="25728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Hidden2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7FB9F0-B9B1-7F06-D95D-C174066DF7F7}"/>
              </a:ext>
            </a:extLst>
          </p:cNvPr>
          <p:cNvSpPr txBox="1"/>
          <p:nvPr/>
        </p:nvSpPr>
        <p:spPr>
          <a:xfrm>
            <a:off x="8483389" y="1782124"/>
            <a:ext cx="25728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Hidden.n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E1DBA4-73E4-77EA-90E5-86792CFC008F}"/>
              </a:ext>
            </a:extLst>
          </p:cNvPr>
          <p:cNvSpPr/>
          <p:nvPr/>
        </p:nvSpPr>
        <p:spPr>
          <a:xfrm>
            <a:off x="8456496" y="2671395"/>
            <a:ext cx="1260477" cy="44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softmax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21F1B5-2711-1413-0BF7-B53617EF5C52}"/>
              </a:ext>
            </a:extLst>
          </p:cNvPr>
          <p:cNvSpPr/>
          <p:nvPr/>
        </p:nvSpPr>
        <p:spPr>
          <a:xfrm>
            <a:off x="9872548" y="2682139"/>
            <a:ext cx="1260477" cy="44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softmax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FEF4943-310E-174A-BA3B-FB7076E080FA}"/>
              </a:ext>
            </a:extLst>
          </p:cNvPr>
          <p:cNvCxnSpPr>
            <a:stCxn id="5" idx="2"/>
          </p:cNvCxnSpPr>
          <p:nvPr/>
        </p:nvCxnSpPr>
        <p:spPr>
          <a:xfrm flipH="1">
            <a:off x="9086734" y="3119630"/>
            <a:ext cx="1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3B3800-2B3D-D947-CA02-38288EC12BCB}"/>
              </a:ext>
            </a:extLst>
          </p:cNvPr>
          <p:cNvSpPr/>
          <p:nvPr/>
        </p:nvSpPr>
        <p:spPr>
          <a:xfrm>
            <a:off x="8519250" y="3479985"/>
            <a:ext cx="1094527" cy="44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Score 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22C8F97-AFD9-C456-F55D-2F394009C322}"/>
              </a:ext>
            </a:extLst>
          </p:cNvPr>
          <p:cNvSpPr/>
          <p:nvPr/>
        </p:nvSpPr>
        <p:spPr>
          <a:xfrm>
            <a:off x="9955268" y="3479985"/>
            <a:ext cx="1094527" cy="448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Score 1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D57253-3578-B219-C819-3848280E4994}"/>
              </a:ext>
            </a:extLst>
          </p:cNvPr>
          <p:cNvCxnSpPr>
            <a:stCxn id="47" idx="2"/>
            <a:endCxn id="51" idx="0"/>
          </p:cNvCxnSpPr>
          <p:nvPr/>
        </p:nvCxnSpPr>
        <p:spPr>
          <a:xfrm flipH="1">
            <a:off x="10502532" y="3130374"/>
            <a:ext cx="255" cy="34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85EBFE-88AE-58BE-0730-531BCB5A50A5}"/>
              </a:ext>
            </a:extLst>
          </p:cNvPr>
          <p:cNvCxnSpPr>
            <a:stCxn id="4" idx="2"/>
            <a:endCxn id="43" idx="0"/>
          </p:cNvCxnSpPr>
          <p:nvPr/>
        </p:nvCxnSpPr>
        <p:spPr>
          <a:xfrm>
            <a:off x="9769826" y="770890"/>
            <a:ext cx="0" cy="31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9817994-E7E8-B83F-AE67-38CE1CC0CBFF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9769824" y="1451715"/>
            <a:ext cx="2" cy="33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B7752CD-6E15-B01E-A816-61A8A53C6363}"/>
              </a:ext>
            </a:extLst>
          </p:cNvPr>
          <p:cNvCxnSpPr>
            <a:stCxn id="44" idx="2"/>
            <a:endCxn id="5" idx="0"/>
          </p:cNvCxnSpPr>
          <p:nvPr/>
        </p:nvCxnSpPr>
        <p:spPr>
          <a:xfrm flipH="1">
            <a:off x="9086735" y="2151456"/>
            <a:ext cx="683089" cy="51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2B10857-0E7D-CB4B-9307-CDE80B1CF4A7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>
            <a:off x="9769824" y="2151456"/>
            <a:ext cx="732963" cy="53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77946F-DD5A-0571-577A-6D8761C04F1F}"/>
              </a:ext>
            </a:extLst>
          </p:cNvPr>
          <p:cNvSpPr txBox="1"/>
          <p:nvPr/>
        </p:nvSpPr>
        <p:spPr>
          <a:xfrm>
            <a:off x="8483389" y="601324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UCF-101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881BF-A842-DDB3-C824-D2B994955120}"/>
              </a:ext>
            </a:extLst>
          </p:cNvPr>
          <p:cNvSpPr txBox="1"/>
          <p:nvPr/>
        </p:nvSpPr>
        <p:spPr>
          <a:xfrm>
            <a:off x="10212866" y="601090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HMDB-51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9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71BBF-7223-2AE6-CB6A-2B3BC578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Late fusion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DAFB9-B162-63D8-BDE5-0B1ACDAC8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9421532" cy="3601212"/>
          </a:xfrm>
        </p:spPr>
        <p:txBody>
          <a:bodyPr/>
          <a:lstStyle/>
          <a:p>
            <a:r>
              <a:rPr lang="en-US" altLang="ko-KR" dirty="0"/>
              <a:t>Special </a:t>
            </a:r>
            <a:r>
              <a:rPr lang="ko-KR" altLang="en-US" dirty="0"/>
              <a:t>및 </a:t>
            </a:r>
            <a:r>
              <a:rPr lang="en-US" altLang="ko-KR" dirty="0"/>
              <a:t>Temporal </a:t>
            </a:r>
            <a:r>
              <a:rPr lang="en-US" altLang="ko-KR" dirty="0" err="1"/>
              <a:t>ConvNet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융합하기 위한 방식입니다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- 1) 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평균화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- 2) L2 </a:t>
            </a:r>
            <a:r>
              <a:rPr lang="ko-KR" altLang="en-US" sz="1800" dirty="0" err="1">
                <a:solidFill>
                  <a:schemeClr val="accent1">
                    <a:lumMod val="50000"/>
                  </a:schemeClr>
                </a:solidFill>
              </a:rPr>
              <a:t>정규화된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800" dirty="0" err="1">
                <a:solidFill>
                  <a:schemeClr val="accent1">
                    <a:lumMod val="50000"/>
                  </a:schemeClr>
                </a:solidFill>
              </a:rPr>
              <a:t>소프트맥스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 점수를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feature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로 사용하여 멀티 클래스 선형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SVM 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284468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41401E-32FD-EA36-DE8A-5A429386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– UCF-101</a:t>
            </a:r>
            <a:endParaRPr lang="ko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58B1EA9-3DBF-C554-7B8E-EFA0041B8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940"/>
          <a:stretch/>
        </p:blipFill>
        <p:spPr>
          <a:xfrm>
            <a:off x="654869" y="1822952"/>
            <a:ext cx="4578433" cy="26125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79037C-2B4C-297D-CECB-101E03C95617}"/>
              </a:ext>
            </a:extLst>
          </p:cNvPr>
          <p:cNvSpPr txBox="1"/>
          <p:nvPr/>
        </p:nvSpPr>
        <p:spPr>
          <a:xfrm>
            <a:off x="651511" y="3686453"/>
            <a:ext cx="45817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사전학습 없이 모델을 처음부터 구성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ImageNet </a:t>
            </a:r>
            <a:r>
              <a:rPr lang="ko-KR" altLang="en-US" dirty="0"/>
              <a:t>사전학습 및 </a:t>
            </a:r>
            <a:r>
              <a:rPr lang="en-US" altLang="ko-KR" dirty="0"/>
              <a:t>fine-tunning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ImagNet</a:t>
            </a:r>
            <a:r>
              <a:rPr lang="ko-KR" altLang="en-US" dirty="0"/>
              <a:t> 사전학습 및 </a:t>
            </a:r>
            <a:r>
              <a:rPr lang="en-US" altLang="ko-KR" dirty="0"/>
              <a:t>Last layer </a:t>
            </a:r>
            <a:r>
              <a:rPr lang="ko-KR" altLang="en-US" dirty="0"/>
              <a:t>학습 </a:t>
            </a:r>
          </a:p>
          <a:p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사전학습을 사용하는 것이 효과적입니다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Fine-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tunin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과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last layer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의 성능이 차이가 나지 않으나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Last layer,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즉 마지막의 분류 레이어만 학습하는 것이 효과적이기에 채택되었습니다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2EA6E8AB-C8EC-2ACD-02EA-446528E57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59"/>
          <a:stretch/>
        </p:blipFill>
        <p:spPr>
          <a:xfrm>
            <a:off x="5498980" y="344654"/>
            <a:ext cx="6307187" cy="2612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CEF2A-7350-AFB1-841B-6ECA898B592D}"/>
              </a:ext>
            </a:extLst>
          </p:cNvPr>
          <p:cNvSpPr txBox="1"/>
          <p:nvPr/>
        </p:nvSpPr>
        <p:spPr>
          <a:xfrm>
            <a:off x="5625687" y="2795073"/>
            <a:ext cx="60598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단일 프레임 </a:t>
            </a:r>
            <a:r>
              <a:rPr lang="en-US" altLang="ko-KR" dirty="0"/>
              <a:t>optical flow</a:t>
            </a:r>
          </a:p>
          <a:p>
            <a:pPr marL="342900" indent="-342900">
              <a:buAutoNum type="arabicPeriod"/>
            </a:pPr>
            <a:r>
              <a:rPr lang="en-US" altLang="ko-KR" dirty="0"/>
              <a:t>Optical flow Stacking (L=5)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Optical flow Stacking (L=10)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궤적 </a:t>
            </a:r>
            <a:r>
              <a:rPr lang="en-US" altLang="ko-KR" dirty="0"/>
              <a:t>stacking (L=10)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양방향 </a:t>
            </a:r>
            <a:r>
              <a:rPr lang="en-US" altLang="ko-KR" dirty="0"/>
              <a:t>Optical flow Stacking (L=10)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</a:rPr>
              <a:t>드랍아웃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=0.9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Optical flow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에 관한 성능 실험입니다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 변화함에 따라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1~3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경우에서 비약적으로 향상되었으며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10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이후로는 변화가 크지 않아 기본값으로 고정했습니다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Mean subtraction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 성능에 도움이 되어 기본값으로 채택합니다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A43ADF-9B48-5684-307A-D7AB6A946F1C}"/>
              </a:ext>
            </a:extLst>
          </p:cNvPr>
          <p:cNvSpPr/>
          <p:nvPr/>
        </p:nvSpPr>
        <p:spPr>
          <a:xfrm>
            <a:off x="5492428" y="1283889"/>
            <a:ext cx="6272927" cy="85898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85AFB4-508E-48AE-32CE-5406CC0BC556}"/>
              </a:ext>
            </a:extLst>
          </p:cNvPr>
          <p:cNvSpPr/>
          <p:nvPr/>
        </p:nvSpPr>
        <p:spPr>
          <a:xfrm>
            <a:off x="9698816" y="1847307"/>
            <a:ext cx="2049251" cy="5394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67CEA2-DD6A-B6BF-657A-EDC2FC76C84E}"/>
              </a:ext>
            </a:extLst>
          </p:cNvPr>
          <p:cNvSpPr/>
          <p:nvPr/>
        </p:nvSpPr>
        <p:spPr>
          <a:xfrm>
            <a:off x="5492428" y="1819599"/>
            <a:ext cx="6313739" cy="60139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14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48AE5-205B-1BFD-AFB1-C3E2AD32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dirty="0"/>
              <a:t>– UCF-101 two-stream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FC67B-13FF-66C2-DB61-63BB45E8D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57" y="3005822"/>
            <a:ext cx="10620086" cy="233222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양방향</a:t>
            </a:r>
            <a:r>
              <a:rPr lang="en-US" altLang="ko-KR" sz="1800" dirty="0"/>
              <a:t>, </a:t>
            </a:r>
            <a:r>
              <a:rPr lang="ko-KR" altLang="en-US" sz="1800" dirty="0"/>
              <a:t>단방향</a:t>
            </a:r>
            <a:r>
              <a:rPr lang="en-US" altLang="ko-KR" sz="1800" dirty="0"/>
              <a:t>, </a:t>
            </a:r>
            <a:r>
              <a:rPr lang="ko-KR" altLang="en-US" sz="1800" dirty="0"/>
              <a:t>멀티 태스크에 관한 비교와 </a:t>
            </a:r>
            <a:r>
              <a:rPr lang="en-US" altLang="ko-KR" sz="1800" dirty="0"/>
              <a:t>fusion </a:t>
            </a:r>
            <a:r>
              <a:rPr lang="ko-KR" altLang="en-US" sz="1800" dirty="0"/>
              <a:t>방식에 대해 비교합니다</a:t>
            </a:r>
            <a:r>
              <a:rPr lang="en-US" altLang="ko-KR" sz="18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1800" dirty="0"/>
              <a:t>양방향 </a:t>
            </a:r>
            <a:r>
              <a:rPr lang="en-US" altLang="ko-KR" sz="1800" dirty="0"/>
              <a:t>stacking,</a:t>
            </a:r>
            <a:r>
              <a:rPr lang="ko-KR" altLang="en-US" sz="1800" dirty="0"/>
              <a:t> 평균화 </a:t>
            </a:r>
            <a:r>
              <a:rPr lang="en-US" altLang="ko-KR" sz="1800" dirty="0"/>
              <a:t>fusion</a:t>
            </a:r>
          </a:p>
          <a:p>
            <a:pPr marL="457200" indent="-457200">
              <a:buAutoNum type="arabicPeriod"/>
            </a:pPr>
            <a:r>
              <a:rPr lang="ko-KR" altLang="en-US" sz="1800" dirty="0"/>
              <a:t>단방향 </a:t>
            </a:r>
            <a:r>
              <a:rPr lang="en-US" altLang="ko-KR" sz="1800" dirty="0"/>
              <a:t>stacking, </a:t>
            </a:r>
            <a:r>
              <a:rPr lang="ko-KR" altLang="en-US" sz="1800" dirty="0"/>
              <a:t>평균화 </a:t>
            </a:r>
            <a:r>
              <a:rPr lang="en-US" altLang="ko-KR" sz="1800" dirty="0"/>
              <a:t>fusion</a:t>
            </a:r>
          </a:p>
          <a:p>
            <a:pPr marL="457200" indent="-457200">
              <a:buAutoNum type="arabicPeriod"/>
            </a:pPr>
            <a:r>
              <a:rPr lang="ko-KR" altLang="en-US" sz="1800" dirty="0"/>
              <a:t>단방향 </a:t>
            </a:r>
            <a:r>
              <a:rPr lang="en-US" altLang="ko-KR" sz="1800" dirty="0"/>
              <a:t>stacking </a:t>
            </a:r>
            <a:r>
              <a:rPr lang="ko-KR" altLang="en-US" sz="1800" dirty="0"/>
              <a:t>멀티 태스크</a:t>
            </a:r>
            <a:r>
              <a:rPr lang="en-US" altLang="ko-KR" sz="1800" dirty="0"/>
              <a:t>, </a:t>
            </a:r>
            <a:r>
              <a:rPr lang="ko-KR" altLang="en-US" sz="1800" dirty="0"/>
              <a:t>평균화 </a:t>
            </a:r>
            <a:r>
              <a:rPr lang="en-US" altLang="ko-KR" sz="1800" dirty="0"/>
              <a:t>fusion</a:t>
            </a:r>
          </a:p>
          <a:p>
            <a:pPr marL="457200" indent="-457200">
              <a:buAutoNum type="arabicPeriod"/>
            </a:pPr>
            <a:r>
              <a:rPr lang="ko-KR" altLang="en-US" sz="1800" dirty="0"/>
              <a:t>단방향 </a:t>
            </a:r>
            <a:r>
              <a:rPr lang="en-US" altLang="ko-KR" sz="1800" dirty="0"/>
              <a:t>stacking</a:t>
            </a:r>
            <a:r>
              <a:rPr lang="ko-KR" altLang="en-US" sz="1800" dirty="0"/>
              <a:t> 멀티 태스크</a:t>
            </a:r>
            <a:r>
              <a:rPr lang="en-US" altLang="ko-KR" sz="1800" dirty="0"/>
              <a:t>, SVM</a:t>
            </a:r>
            <a:r>
              <a:rPr lang="ko-KR" altLang="en-US" sz="1800" dirty="0"/>
              <a:t> </a:t>
            </a:r>
            <a:r>
              <a:rPr lang="en-US" altLang="ko-KR" sz="1800" dirty="0"/>
              <a:t>fusion</a:t>
            </a:r>
          </a:p>
          <a:p>
            <a:pPr>
              <a:buFontTx/>
              <a:buChar char="-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단일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</a:rPr>
              <a:t>스트림만을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 사용하는 것보다 향상되었습니다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양방향보다는 단방향이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</a:rPr>
              <a:t>멀티태스크를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 사용하는 편이 더 효과적입니다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SVM fusion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방식이 평균화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fusion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방식보다 효과적입니다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AFA287-1E7A-B273-765F-8770456D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176" y="1643975"/>
            <a:ext cx="7225553" cy="13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20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6BB52-0337-0478-EA45-2E85634B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dirty="0"/>
              <a:t>– HMDB-51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E5669-733E-5DA9-F9B2-36863B173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3002414"/>
            <a:ext cx="10867023" cy="2758814"/>
          </a:xfrm>
        </p:spPr>
        <p:txBody>
          <a:bodyPr/>
          <a:lstStyle/>
          <a:p>
            <a:r>
              <a:rPr lang="en-US" altLang="ko-KR" sz="1800" dirty="0"/>
              <a:t>Temporal </a:t>
            </a:r>
            <a:r>
              <a:rPr lang="en-US" altLang="ko-KR" sz="1800" dirty="0" err="1"/>
              <a:t>ConvNet</a:t>
            </a:r>
            <a:r>
              <a:rPr lang="ko-KR" altLang="en-US" sz="1800" dirty="0"/>
              <a:t>에 관한 정확도로 </a:t>
            </a:r>
            <a:r>
              <a:rPr lang="en-US" altLang="ko-KR" sz="1800" dirty="0"/>
              <a:t>UCF-101</a:t>
            </a:r>
            <a:r>
              <a:rPr lang="ko-KR" altLang="en-US" sz="1800" dirty="0"/>
              <a:t>와 </a:t>
            </a:r>
            <a:r>
              <a:rPr lang="en-US" altLang="ko-KR" sz="1800" dirty="0"/>
              <a:t>HMDB-51</a:t>
            </a:r>
            <a:r>
              <a:rPr lang="ko-KR" altLang="en-US" sz="1800" dirty="0"/>
              <a:t>의 데이터셋을 통합하는 여러 변형들을 평가합니다</a:t>
            </a:r>
            <a:r>
              <a:rPr lang="en-US" altLang="ko-KR" sz="18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1800" dirty="0"/>
              <a:t>HMDB-51</a:t>
            </a:r>
            <a:r>
              <a:rPr lang="ko-KR" altLang="en-US" sz="1800" dirty="0"/>
              <a:t>만을 사용하여 학습</a:t>
            </a:r>
            <a:endParaRPr lang="en-US" altLang="ko-KR" sz="1800" dirty="0"/>
          </a:p>
          <a:p>
            <a:pPr marL="457200" indent="-457200">
              <a:buAutoNum type="arabicPeriod"/>
            </a:pPr>
            <a:r>
              <a:rPr lang="en-US" altLang="ko-KR" sz="1800" dirty="0"/>
              <a:t>UCF-101 </a:t>
            </a:r>
            <a:r>
              <a:rPr lang="ko-KR" altLang="en-US" sz="1800" dirty="0"/>
              <a:t>사전훈련 및 </a:t>
            </a:r>
            <a:r>
              <a:rPr lang="en-US" altLang="ko-KR" sz="1800" dirty="0"/>
              <a:t>Fine-tuning</a:t>
            </a:r>
          </a:p>
          <a:p>
            <a:pPr marL="457200" indent="-457200">
              <a:buAutoNum type="arabicPeriod"/>
            </a:pPr>
            <a:r>
              <a:rPr lang="en-US" altLang="ko-KR" sz="1800" dirty="0"/>
              <a:t>UCF-101</a:t>
            </a:r>
            <a:r>
              <a:rPr lang="ko-KR" altLang="en-US" sz="1800" dirty="0"/>
              <a:t>이 추가된 </a:t>
            </a:r>
            <a:r>
              <a:rPr lang="en-US" altLang="ko-KR" sz="1800" dirty="0"/>
              <a:t>HMDB-51</a:t>
            </a:r>
            <a:r>
              <a:rPr lang="ko-KR" altLang="en-US" sz="1800" dirty="0"/>
              <a:t>로 학습</a:t>
            </a:r>
            <a:endParaRPr lang="en-US" altLang="ko-KR" sz="1800" dirty="0"/>
          </a:p>
          <a:p>
            <a:pPr marL="457200" indent="-457200">
              <a:buAutoNum type="arabicPeriod"/>
            </a:pPr>
            <a:r>
              <a:rPr lang="en-US" altLang="ko-KR" sz="1800" dirty="0"/>
              <a:t>HMDB-51</a:t>
            </a:r>
            <a:r>
              <a:rPr lang="ko-KR" altLang="en-US" sz="1800" dirty="0"/>
              <a:t>과 </a:t>
            </a:r>
            <a:r>
              <a:rPr lang="en-US" altLang="ko-KR" sz="1800" dirty="0"/>
              <a:t>UCF-101</a:t>
            </a:r>
            <a:r>
              <a:rPr lang="ko-KR" altLang="en-US" sz="1800" dirty="0"/>
              <a:t>의 멀티 태스크 학습</a:t>
            </a:r>
            <a:endParaRPr lang="en-US" altLang="ko-KR" sz="1800" dirty="0"/>
          </a:p>
          <a:p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</a:rPr>
              <a:t>멀티태스크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 학습이 단일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HMDB-51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로 학습하는 것 보다 정확도는 약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8.8%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 더 높습니다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0A725D-F06B-36BF-E34E-D0E50D9B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17" y="1558555"/>
            <a:ext cx="5955366" cy="13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EB957-2308-9E00-788E-3017F5E9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최신 기술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2FE52-9215-FDB6-E4BC-E943061DE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3560474"/>
            <a:ext cx="10740159" cy="2200753"/>
          </a:xfrm>
        </p:spPr>
        <p:txBody>
          <a:bodyPr/>
          <a:lstStyle/>
          <a:p>
            <a:r>
              <a:rPr lang="en-US" altLang="ko-KR" sz="2000" dirty="0" err="1"/>
              <a:t>Spetial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temporal</a:t>
            </a:r>
            <a:r>
              <a:rPr lang="ko-KR" altLang="en-US" sz="2000" dirty="0"/>
              <a:t> </a:t>
            </a:r>
            <a:r>
              <a:rPr lang="en-US" altLang="ko-KR" sz="2000" dirty="0" err="1"/>
              <a:t>ConvNet</a:t>
            </a:r>
            <a:r>
              <a:rPr lang="ko-KR" altLang="en-US" sz="2000" dirty="0"/>
              <a:t>를 각기 사용했을 때는 기존의 방식들</a:t>
            </a:r>
            <a:r>
              <a:rPr lang="en-US" altLang="ko-KR" sz="2000" dirty="0"/>
              <a:t>(IDT)</a:t>
            </a:r>
            <a:r>
              <a:rPr lang="ko-KR" altLang="en-US" sz="2000" dirty="0"/>
              <a:t>보다 높지 못합니다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두 </a:t>
            </a:r>
            <a:r>
              <a:rPr lang="en-US" altLang="ko-KR" sz="2000" dirty="0" err="1"/>
              <a:t>ConvNet</a:t>
            </a:r>
            <a:r>
              <a:rPr lang="ko-KR" altLang="en-US" sz="2000" dirty="0"/>
              <a:t>을 같이 사용했을 때 성능이 크게 향상됩니다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C56FE9-185D-5074-E0FF-BF5060F1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4" y="1483590"/>
            <a:ext cx="6762606" cy="20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4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4A1728-F18C-275A-B3EC-08BBECF0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DF3774D7-DA88-36C2-8791-1D6EB8757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>
            <a:normAutofit/>
          </a:bodyPr>
          <a:lstStyle/>
          <a:p>
            <a:r>
              <a:rPr lang="ko-KR" altLang="en-US" dirty="0"/>
              <a:t>동영상 동작 인식을 위해 </a:t>
            </a:r>
            <a:r>
              <a:rPr lang="en-US" altLang="ko-KR" dirty="0" err="1"/>
              <a:t>ConvNets</a:t>
            </a:r>
            <a:r>
              <a:rPr lang="en-US" altLang="ko-KR" dirty="0"/>
              <a:t> </a:t>
            </a:r>
            <a:r>
              <a:rPr lang="ko-KR" altLang="en-US" dirty="0"/>
              <a:t>심층 </a:t>
            </a:r>
            <a:r>
              <a:rPr lang="ko-KR" altLang="en-US" dirty="0" err="1"/>
              <a:t>컨볼루션</a:t>
            </a:r>
            <a:r>
              <a:rPr lang="ko-KR" altLang="en-US" dirty="0"/>
              <a:t> 네트워크 아키텍처를 기반으로 연구했습니다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UCF-101 </a:t>
            </a:r>
            <a:r>
              <a:rPr lang="ko-KR" altLang="en-US" dirty="0"/>
              <a:t>및 </a:t>
            </a:r>
            <a:r>
              <a:rPr lang="en-US" altLang="ko-KR" dirty="0"/>
              <a:t>HMDB-51</a:t>
            </a:r>
            <a:r>
              <a:rPr lang="ko-KR" altLang="en-US" dirty="0"/>
              <a:t>로 훈련 및 평가됩니다</a:t>
            </a:r>
            <a:r>
              <a:rPr lang="en-US" altLang="ko-KR" dirty="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9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4BE867-2D28-AB4C-D33A-7D04C953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041A0-E2F6-7C17-F2BF-75BEC702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>
            <a:normAutofit/>
          </a:bodyPr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Chanllenge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정지영상에서의 등장과 프레임 간 동작을 잡아냅니다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공간 및 시간 네트워크를 통합하는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two-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stream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ConvNet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아키텍처 제안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다중 프레임 고밀도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optical flow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ko-KR" altLang="en-US" sz="1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합성곱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신경망 훈련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400" kern="100" dirty="0">
                <a:solidFill>
                  <a:schemeClr val="accent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제한된 학습 데이터임에도 불구하고 배우 우수한 성능을 달성할 수 있습니다</a:t>
            </a:r>
            <a:r>
              <a:rPr lang="en-US" altLang="ko-KR" sz="1400" kern="100" dirty="0">
                <a:solidFill>
                  <a:schemeClr val="accent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400" kern="100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두가지 행동 분류 데이터셋을 사용하여 멀티 태스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크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학습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400" kern="1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학습</a:t>
            </a:r>
            <a:r>
              <a:rPr lang="ko-KR" altLang="ko-KR" sz="1400" kern="100" dirty="0">
                <a:solidFill>
                  <a:schemeClr val="accent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데이터</a:t>
            </a:r>
            <a:r>
              <a:rPr lang="ko-KR" altLang="en-US" sz="1400" kern="100" dirty="0">
                <a:solidFill>
                  <a:schemeClr val="accent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증가하며</a:t>
            </a:r>
            <a:r>
              <a:rPr lang="en-US" altLang="ko-KR" sz="1400" kern="100" dirty="0">
                <a:solidFill>
                  <a:schemeClr val="accent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solidFill>
                  <a:schemeClr val="accent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두가지 </a:t>
            </a:r>
            <a:r>
              <a:rPr lang="ko-KR" altLang="en-US" sz="1400" kern="1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데이터셋에 대해 모두 성능이 향상되었습니다</a:t>
            </a:r>
            <a:r>
              <a:rPr lang="en-US" altLang="ko-KR" sz="1400" kern="1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solidFill>
                <a:schemeClr val="accent2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5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腦 시각피질, 시각-시공간적 특성 함께 처리">
            <a:extLst>
              <a:ext uri="{FF2B5EF4-FFF2-40B4-BE49-F238E27FC236}">
                <a16:creationId xmlns:a16="http://schemas.microsoft.com/office/drawing/2014/main" id="{4C536932-9307-1D83-DDB4-4ED9EFFB9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200" y="3086735"/>
            <a:ext cx="42576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B17AB2-E685-74EB-FC99-EDD4B3E5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E9504-CB7D-A754-B904-02102A3E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92689"/>
            <a:ext cx="7335835" cy="3968539"/>
          </a:xfrm>
        </p:spPr>
        <p:txBody>
          <a:bodyPr/>
          <a:lstStyle/>
          <a:p>
            <a:r>
              <a:rPr lang="ko-KR" altLang="en-US" dirty="0"/>
              <a:t>사람의 시각 피질은 </a:t>
            </a:r>
            <a:r>
              <a:rPr lang="en-US" altLang="ko-KR" dirty="0"/>
              <a:t>2</a:t>
            </a:r>
            <a:r>
              <a:rPr lang="ko-KR" altLang="en-US" dirty="0"/>
              <a:t>개의 경로를 가집니다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 이를 모방하여 신경망을 두가지 경로로 나누어 학습합니다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63D8B7-6D79-364C-9C95-E16215061EA7}"/>
              </a:ext>
            </a:extLst>
          </p:cNvPr>
          <p:cNvSpPr/>
          <p:nvPr/>
        </p:nvSpPr>
        <p:spPr>
          <a:xfrm>
            <a:off x="6887376" y="5065311"/>
            <a:ext cx="3903648" cy="1126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Ventral Stream</a:t>
            </a:r>
          </a:p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물체를 인식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A168FA-F55E-34AA-80F8-27E420653F65}"/>
              </a:ext>
            </a:extLst>
          </p:cNvPr>
          <p:cNvSpPr/>
          <p:nvPr/>
        </p:nvSpPr>
        <p:spPr>
          <a:xfrm>
            <a:off x="7336962" y="2812278"/>
            <a:ext cx="3653397" cy="1126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Dorsal Stream</a:t>
            </a:r>
          </a:p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물체의 움직임을 인식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041FB7-4A80-951F-AC6F-9B2AC25AC68F}"/>
              </a:ext>
            </a:extLst>
          </p:cNvPr>
          <p:cNvSpPr txBox="1"/>
          <p:nvPr/>
        </p:nvSpPr>
        <p:spPr>
          <a:xfrm>
            <a:off x="502396" y="6203611"/>
            <a:ext cx="8112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Goodale</a:t>
            </a:r>
            <a:r>
              <a:rPr lang="ko-KR" altLang="en-US" sz="1600" dirty="0"/>
              <a:t> and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D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Milner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Separate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visual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pathways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perception</a:t>
            </a:r>
            <a:r>
              <a:rPr lang="ko-KR" altLang="en-US" sz="1600" dirty="0"/>
              <a:t> and </a:t>
            </a:r>
            <a:r>
              <a:rPr lang="ko-KR" altLang="en-US" sz="1600" dirty="0" err="1"/>
              <a:t>action</a:t>
            </a:r>
            <a:r>
              <a:rPr lang="ko-KR" altLang="en-US" sz="1600" dirty="0"/>
              <a:t>. </a:t>
            </a:r>
            <a:r>
              <a:rPr lang="ko-KR" altLang="en-US" sz="1600" dirty="0" err="1"/>
              <a:t>Trends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Neurosciences</a:t>
            </a:r>
            <a:r>
              <a:rPr lang="ko-KR" altLang="en-US" sz="1600" dirty="0"/>
              <a:t>, 15(1):20–25, 1992.</a:t>
            </a:r>
          </a:p>
        </p:txBody>
      </p:sp>
    </p:spTree>
    <p:extLst>
      <p:ext uri="{BB962C8B-B14F-4D97-AF65-F5344CB8AC3E}">
        <p14:creationId xmlns:p14="http://schemas.microsoft.com/office/powerpoint/2010/main" val="39795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515697-03C6-544E-C1A5-BB83B425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2A8A4-AFBB-938A-5F7F-87816D04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817197"/>
            <a:ext cx="5457725" cy="1541148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altLang="ko-KR" sz="1700" dirty="0"/>
              <a:t>Two-stream </a:t>
            </a:r>
            <a:r>
              <a:rPr lang="ko-KR" altLang="en-US" sz="1700" dirty="0"/>
              <a:t>아키텍처는 공간 스트림 </a:t>
            </a:r>
            <a:r>
              <a:rPr lang="en-US" altLang="ko-KR" sz="1700" dirty="0" err="1"/>
              <a:t>ConvNet</a:t>
            </a:r>
            <a:r>
              <a:rPr lang="ko-KR" altLang="en-US" sz="1700" dirty="0"/>
              <a:t>과 시간 스트림 </a:t>
            </a:r>
            <a:r>
              <a:rPr lang="en-US" altLang="ko-KR" sz="1700" dirty="0" err="1"/>
              <a:t>ConvNet</a:t>
            </a:r>
            <a:r>
              <a:rPr lang="ko-KR" altLang="en-US" sz="1700" dirty="0"/>
              <a:t>으로 나뉩니다</a:t>
            </a:r>
            <a:r>
              <a:rPr lang="en-US" altLang="ko-KR" sz="1700" dirty="0"/>
              <a:t>.</a:t>
            </a:r>
          </a:p>
          <a:p>
            <a:pPr>
              <a:lnSpc>
                <a:spcPct val="104000"/>
              </a:lnSpc>
            </a:pPr>
            <a:r>
              <a:rPr lang="ko-KR" altLang="en-US" sz="1700" dirty="0"/>
              <a:t>각 스트림은 </a:t>
            </a:r>
            <a:r>
              <a:rPr lang="en-US" altLang="ko-KR" sz="1700" dirty="0" err="1"/>
              <a:t>softmax</a:t>
            </a:r>
            <a:r>
              <a:rPr lang="en-US" altLang="ko-KR" sz="1700" dirty="0"/>
              <a:t> </a:t>
            </a:r>
            <a:r>
              <a:rPr lang="ko-KR" altLang="en-US" sz="1700" dirty="0"/>
              <a:t>점수를 사용하며 </a:t>
            </a:r>
            <a:r>
              <a:rPr lang="en-US" altLang="ko-KR" sz="1700" dirty="0"/>
              <a:t>late fusion</a:t>
            </a:r>
            <a:r>
              <a:rPr lang="ko-KR" altLang="en-US" sz="1700" dirty="0"/>
              <a:t>으로 결합됩니다</a:t>
            </a:r>
            <a:r>
              <a:rPr lang="en-US" altLang="ko-KR" sz="1700" dirty="0"/>
              <a:t>.</a:t>
            </a:r>
          </a:p>
          <a:p>
            <a:pPr>
              <a:lnSpc>
                <a:spcPct val="104000"/>
              </a:lnSpc>
            </a:pPr>
            <a:endParaRPr lang="ko-KR" altLang="en-US" sz="1700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92C2AF6-0206-5B92-9789-ADE99B0AE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13" y="2691638"/>
            <a:ext cx="8339171" cy="318973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82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2CC066-08D1-E61D-FC4A-0DF886B8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294208"/>
            <a:ext cx="4541446" cy="1587162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Architecture – </a:t>
            </a:r>
            <a:r>
              <a:rPr lang="ko-KR" altLang="en-US" dirty="0"/>
              <a:t>공간 스트림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6AAB7-482D-C494-272B-6EE62C46C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874" y="4088469"/>
            <a:ext cx="6424166" cy="1746596"/>
          </a:xfrm>
        </p:spPr>
        <p:txBody>
          <a:bodyPr anchor="b">
            <a:normAutofit fontScale="92500" lnSpcReduction="20000"/>
          </a:bodyPr>
          <a:lstStyle/>
          <a:p>
            <a:pPr>
              <a:lnSpc>
                <a:spcPct val="104000"/>
              </a:lnSpc>
            </a:pPr>
            <a:r>
              <a:rPr lang="ko-KR" altLang="en-US" sz="1700" dirty="0"/>
              <a:t>단일 프레임을 입력으로 정지 영상에서의 장면 및 물체에 관한 정보인식을 수행합니다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altLang="ko-KR" sz="15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</a:rPr>
              <a:t>특정 행동들은 인물과 </a:t>
            </a:r>
            <a:r>
              <a:rPr lang="ko-KR" altLang="en-US" sz="1500" dirty="0" err="1">
                <a:solidFill>
                  <a:schemeClr val="accent1">
                    <a:lumMod val="50000"/>
                  </a:schemeClr>
                </a:solidFill>
              </a:rPr>
              <a:t>관련있는</a:t>
            </a:r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</a:rPr>
              <a:t> 물체와 </a:t>
            </a:r>
            <a:r>
              <a:rPr lang="ko-KR" altLang="en-US" sz="1500" dirty="0" err="1">
                <a:solidFill>
                  <a:schemeClr val="accent1">
                    <a:lumMod val="50000"/>
                  </a:schemeClr>
                </a:solidFill>
              </a:rPr>
              <a:t>연관되어있어</a:t>
            </a:r>
            <a:r>
              <a:rPr lang="en-US" altLang="ko-KR" sz="1500" dirty="0">
                <a:solidFill>
                  <a:schemeClr val="accent1">
                    <a:lumMod val="50000"/>
                  </a:schemeClr>
                </a:solidFill>
              </a:rPr>
              <a:t>(ex: </a:t>
            </a:r>
            <a:r>
              <a:rPr lang="ko-KR" altLang="en-US" sz="1500" dirty="0" err="1">
                <a:solidFill>
                  <a:schemeClr val="accent1">
                    <a:lumMod val="50000"/>
                  </a:schemeClr>
                </a:solidFill>
              </a:rPr>
              <a:t>활쏘기와</a:t>
            </a:r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</a:rPr>
              <a:t> 활</a:t>
            </a:r>
            <a:r>
              <a:rPr lang="en-US" altLang="ko-KR" sz="15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500" dirty="0">
                <a:solidFill>
                  <a:schemeClr val="accent1">
                    <a:lumMod val="50000"/>
                  </a:schemeClr>
                </a:solidFill>
              </a:rPr>
              <a:t> 유용한 단서가 될 수 있습니다</a:t>
            </a:r>
            <a:r>
              <a:rPr lang="en-US" altLang="ko-KR" sz="15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04000"/>
              </a:lnSpc>
            </a:pPr>
            <a:r>
              <a:rPr lang="en-US" altLang="ko-KR" sz="1700" dirty="0"/>
              <a:t>ImageNet </a:t>
            </a:r>
            <a:r>
              <a:rPr lang="ko-KR" altLang="en-US" sz="1700" dirty="0"/>
              <a:t>데이터세트와 같은 대규모 데이터세트로 사전훈련 할 수 있습니다</a:t>
            </a:r>
            <a:r>
              <a:rPr lang="en-US" altLang="ko-KR" sz="1700" dirty="0"/>
              <a:t>.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27F4AF9C-16C7-E824-A6A5-2BBB7DA72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8" t="10011" r="10415" b="48768"/>
          <a:stretch/>
        </p:blipFill>
        <p:spPr>
          <a:xfrm>
            <a:off x="651489" y="1170933"/>
            <a:ext cx="10885620" cy="230019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8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7A14D-9382-7E38-9007-6FC435EB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 – </a:t>
            </a:r>
            <a:r>
              <a:rPr lang="ko-KR" altLang="en-US" dirty="0"/>
              <a:t>시간 스트림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D0C09-AC41-6F6A-B799-609505885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1044144" cy="3601212"/>
          </a:xfrm>
        </p:spPr>
        <p:txBody>
          <a:bodyPr/>
          <a:lstStyle/>
          <a:p>
            <a:r>
              <a:rPr lang="ko-KR" altLang="en-US" sz="2000" dirty="0"/>
              <a:t>관찰자와 움직임에 대한 정보 인식을 수행합니다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연속 프레임들 사이의 </a:t>
            </a:r>
            <a:r>
              <a:rPr lang="en-US" altLang="ko-KR" sz="2000" dirty="0"/>
              <a:t>optical flow displacement fields</a:t>
            </a:r>
            <a:r>
              <a:rPr lang="ko-KR" altLang="en-US" sz="2000" dirty="0"/>
              <a:t>를 입력으로 합니다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Optical flow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를 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feature</a:t>
            </a:r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로 입력하면 신경망 속에서 이를 추정할 필요가 없어 효과적입니다</a:t>
            </a:r>
            <a:r>
              <a:rPr lang="en-US" altLang="ko-KR" sz="1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CB18C-0728-A432-28AE-9DAF0CAB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6" y="4208556"/>
            <a:ext cx="8297464" cy="15526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3E0F96C-6397-CFA4-6091-842FA176BBE5}"/>
              </a:ext>
            </a:extLst>
          </p:cNvPr>
          <p:cNvSpPr/>
          <p:nvPr/>
        </p:nvSpPr>
        <p:spPr>
          <a:xfrm>
            <a:off x="354106" y="4208556"/>
            <a:ext cx="3331919" cy="16238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A0DD6-1442-0BC1-9B9E-5385F23E731F}"/>
              </a:ext>
            </a:extLst>
          </p:cNvPr>
          <p:cNvSpPr txBox="1"/>
          <p:nvPr/>
        </p:nvSpPr>
        <p:spPr>
          <a:xfrm>
            <a:off x="8693927" y="4381235"/>
            <a:ext cx="3498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(a),(b):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연속 프레임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(c): (a),(b)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 박스 안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optical flow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rgbClr val="7030A0"/>
                </a:solidFill>
              </a:rPr>
              <a:t>(d),(e): </a:t>
            </a:r>
            <a:r>
              <a:rPr lang="ko-KR" altLang="en-US" dirty="0">
                <a:solidFill>
                  <a:srgbClr val="7030A0"/>
                </a:solidFill>
              </a:rPr>
              <a:t>변위 벡터 필드의 수평</a:t>
            </a:r>
            <a:r>
              <a:rPr lang="en-US" altLang="ko-KR" dirty="0">
                <a:solidFill>
                  <a:srgbClr val="7030A0"/>
                </a:solidFill>
              </a:rPr>
              <a:t>(d) </a:t>
            </a:r>
          </a:p>
          <a:p>
            <a:r>
              <a:rPr lang="ko-KR" altLang="en-US" dirty="0">
                <a:solidFill>
                  <a:srgbClr val="7030A0"/>
                </a:solidFill>
              </a:rPr>
              <a:t>및 수직</a:t>
            </a:r>
            <a:r>
              <a:rPr lang="en-US" altLang="ko-KR" dirty="0">
                <a:solidFill>
                  <a:srgbClr val="7030A0"/>
                </a:solidFill>
              </a:rPr>
              <a:t>(e) </a:t>
            </a:r>
            <a:r>
              <a:rPr lang="ko-KR" altLang="en-US" dirty="0">
                <a:solidFill>
                  <a:srgbClr val="7030A0"/>
                </a:solidFill>
              </a:rPr>
              <a:t>성분</a:t>
            </a:r>
          </a:p>
          <a:p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9D0BD5-1E9A-6F90-AF2C-03F5E84F88CE}"/>
              </a:ext>
            </a:extLst>
          </p:cNvPr>
          <p:cNvSpPr/>
          <p:nvPr/>
        </p:nvSpPr>
        <p:spPr>
          <a:xfrm>
            <a:off x="3686025" y="4208556"/>
            <a:ext cx="1622612" cy="16238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807438-0961-0916-8002-D4C99B8A0012}"/>
              </a:ext>
            </a:extLst>
          </p:cNvPr>
          <p:cNvSpPr/>
          <p:nvPr/>
        </p:nvSpPr>
        <p:spPr>
          <a:xfrm>
            <a:off x="5308637" y="4190626"/>
            <a:ext cx="3331919" cy="164768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8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F16A7-3C73-71F3-D957-AB384BD1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스트림 </a:t>
            </a:r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FB5A8-036C-71F4-9129-32D5DAAC6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Optical flow stacking</a:t>
            </a: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고밀도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optical flow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는 연속 프레임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와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t+1 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사이의 변위 벡터 필드 집합입니다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프레임 간 행동 인식을 위해 총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 L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개의 연속 프레임의 수직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수평성분의 흐름을 번갈아 쌓아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2L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의 입력 채널을 형성했습니다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항상 동일한 위치에서 변위 벡터를 </a:t>
            </a:r>
            <a:r>
              <a:rPr lang="ko-KR" altLang="en-US" sz="1800" dirty="0" err="1">
                <a:solidFill>
                  <a:schemeClr val="accent1">
                    <a:lumMod val="50000"/>
                  </a:schemeClr>
                </a:solidFill>
              </a:rPr>
              <a:t>샘플링합니다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buFontTx/>
              <a:buChar char="-"/>
            </a:pP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9A171C-5385-905D-D429-117C31CC917A}"/>
                  </a:ext>
                </a:extLst>
              </p:cNvPr>
              <p:cNvSpPr txBox="1"/>
              <p:nvPr/>
            </p:nvSpPr>
            <p:spPr>
              <a:xfrm>
                <a:off x="8328212" y="2233024"/>
                <a:ext cx="3863788" cy="2098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ko-KR" altLang="en-US" dirty="0"/>
                  <a:t>프레임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의 점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u,v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변위 벡터 필드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수직성분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수평성분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9A171C-5385-905D-D429-117C31CC9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12" y="2233024"/>
                <a:ext cx="3863788" cy="2098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2F312FE-CC0E-9BC6-0681-3C80081E2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85" y="4779587"/>
            <a:ext cx="5731510" cy="6991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ACB651-FB95-BA25-AF47-83E3EE7327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128"/>
          <a:stretch/>
        </p:blipFill>
        <p:spPr>
          <a:xfrm>
            <a:off x="8859706" y="4123751"/>
            <a:ext cx="2686461" cy="1618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2C9B6B-383E-95C5-5C97-BCC7A5933248}"/>
                  </a:ext>
                </a:extLst>
              </p:cNvPr>
              <p:cNvSpPr txBox="1"/>
              <p:nvPr/>
            </p:nvSpPr>
            <p:spPr>
              <a:xfrm>
                <a:off x="565150" y="5449668"/>
                <a:ext cx="7244868" cy="311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임의의 프레임 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t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에 대해 </a:t>
                </a:r>
                <a:r>
                  <a:rPr lang="en-US" altLang="ko-KR" sz="1400" dirty="0" err="1">
                    <a:solidFill>
                      <a:schemeClr val="accent1">
                        <a:lumMod val="50000"/>
                      </a:schemeClr>
                    </a:solidFill>
                  </a:rPr>
                  <a:t>ConvNet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의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입력 값인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ko-KR" altLang="en-US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sz="1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r>
                          <a:rPr lang="en-US" altLang="ko-KR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입력 크기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ko-KR" altLang="en-US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에 대한 식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2C9B6B-383E-95C5-5C97-BCC7A5933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0" y="5449668"/>
                <a:ext cx="7244868" cy="311560"/>
              </a:xfrm>
              <a:prstGeom prst="rect">
                <a:avLst/>
              </a:prstGeom>
              <a:blipFill>
                <a:blip r:embed="rId5"/>
                <a:stretch>
                  <a:fillRect l="-253"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56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F16A7-3C73-71F3-D957-AB384BD1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스트림 </a:t>
            </a:r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FB5A8-036C-71F4-9129-32D5DAAC6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Trajectory stacking</a:t>
            </a:r>
          </a:p>
          <a:p>
            <a:pPr>
              <a:buFontTx/>
              <a:buChar char="-"/>
            </a:pP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Optical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flow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와 달리 이동 궤적을 고려하여 변위 벡터를 갱신합니다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고전적인 방식이지만 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optical flow stacking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보다 성능이 좋지 못합니다</a:t>
            </a:r>
            <a:r>
              <a:rPr lang="en-US" altLang="ko-KR" sz="18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9A171C-5385-905D-D429-117C31CC917A}"/>
                  </a:ext>
                </a:extLst>
              </p:cNvPr>
              <p:cNvSpPr txBox="1"/>
              <p:nvPr/>
            </p:nvSpPr>
            <p:spPr>
              <a:xfrm>
                <a:off x="8223212" y="2160016"/>
                <a:ext cx="3863788" cy="2098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ko-KR" altLang="en-US" dirty="0"/>
                  <a:t>프레임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의 점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u,v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변위 벡터 필드</a:t>
                </a:r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수직성분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수평성분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algn="ctr"/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9A171C-5385-905D-D429-117C31CC9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12" y="2160016"/>
                <a:ext cx="3863788" cy="2098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텍스트, 게이지, 장치이(가) 표시된 사진&#10;&#10;자동 생성된 설명">
            <a:extLst>
              <a:ext uri="{FF2B5EF4-FFF2-40B4-BE49-F238E27FC236}">
                <a16:creationId xmlns:a16="http://schemas.microsoft.com/office/drawing/2014/main" id="{8AB62CE4-73E4-73B9-89C2-6B76F890B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77" y="4272280"/>
            <a:ext cx="5731510" cy="7150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E4AADC-9549-3C6B-4A9E-C629A470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77" y="5366685"/>
            <a:ext cx="5114925" cy="45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AE21AD-ACAC-89E1-62E4-D6B08EAF71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576"/>
          <a:stretch/>
        </p:blipFill>
        <p:spPr>
          <a:xfrm>
            <a:off x="8584282" y="4203080"/>
            <a:ext cx="2947409" cy="1618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EB2F09-4150-149B-ACEA-F0444B58D135}"/>
                  </a:ext>
                </a:extLst>
              </p:cNvPr>
              <p:cNvSpPr txBox="1"/>
              <p:nvPr/>
            </p:nvSpPr>
            <p:spPr>
              <a:xfrm>
                <a:off x="814186" y="5018547"/>
                <a:ext cx="5257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임의의 프레임 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t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에 대해 </a:t>
                </a:r>
                <a:r>
                  <a:rPr lang="en-US" altLang="ko-KR" sz="1400" dirty="0" err="1">
                    <a:solidFill>
                      <a:schemeClr val="accent1">
                        <a:lumMod val="50000"/>
                      </a:schemeClr>
                    </a:solidFill>
                  </a:rPr>
                  <a:t>ConvNet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의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입력 크기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ko-KR" altLang="en-US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에 대한 식</a:t>
                </a:r>
                <a:endParaRPr lang="en-US" altLang="ko-KR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EB2F09-4150-149B-ACEA-F0444B58D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86" y="5018547"/>
                <a:ext cx="5257273" cy="307777"/>
              </a:xfrm>
              <a:prstGeom prst="rect">
                <a:avLst/>
              </a:prstGeom>
              <a:blipFill>
                <a:blip r:embed="rId6"/>
                <a:stretch>
                  <a:fillRect l="-348" t="-1961" r="-348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85487C-5FF1-B124-AF47-C8598FEAD199}"/>
                  </a:ext>
                </a:extLst>
              </p:cNvPr>
              <p:cNvSpPr txBox="1"/>
              <p:nvPr/>
            </p:nvSpPr>
            <p:spPr>
              <a:xfrm>
                <a:off x="887377" y="5809357"/>
                <a:ext cx="6371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는 궤적의 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k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번째 점으로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프레임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 속 위치 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lang="en-US" altLang="ko-KR" sz="1400" dirty="0" err="1">
                    <a:solidFill>
                      <a:schemeClr val="accent1">
                        <a:lumMod val="50000"/>
                      </a:schemeClr>
                    </a:solidFill>
                  </a:rPr>
                  <a:t>u,v</a:t>
                </a:r>
                <a:r>
                  <a:rPr lang="en-US" altLang="ko-KR" sz="1400" dirty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r>
                  <a:rPr lang="ko-KR" alt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에서 시작하여 위와 같이 반복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85487C-5FF1-B124-AF47-C8598FEAD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77" y="5809357"/>
                <a:ext cx="6371296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02128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3B3521"/>
      </a:dk2>
      <a:lt2>
        <a:srgbClr val="E2E8E6"/>
      </a:lt2>
      <a:accent1>
        <a:srgbClr val="E72975"/>
      </a:accent1>
      <a:accent2>
        <a:srgbClr val="D51A17"/>
      </a:accent2>
      <a:accent3>
        <a:srgbClr val="E77B29"/>
      </a:accent3>
      <a:accent4>
        <a:srgbClr val="BCA214"/>
      </a:accent4>
      <a:accent5>
        <a:srgbClr val="8AB01F"/>
      </a:accent5>
      <a:accent6>
        <a:srgbClr val="49BA14"/>
      </a:accent6>
      <a:hlink>
        <a:srgbClr val="31946D"/>
      </a:hlink>
      <a:folHlink>
        <a:srgbClr val="7F7F7F"/>
      </a:folHlink>
    </a:clrScheme>
    <a:fontScheme name="Punchcar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979</Words>
  <Application>Microsoft Office PowerPoint</Application>
  <PresentationFormat>와이드스크린</PresentationFormat>
  <Paragraphs>130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Malgun Gothic Semilight</vt:lpstr>
      <vt:lpstr>맑은 고딕</vt:lpstr>
      <vt:lpstr>맑은 고딕</vt:lpstr>
      <vt:lpstr>Arial</vt:lpstr>
      <vt:lpstr>Cambria Math</vt:lpstr>
      <vt:lpstr>PunchcardVTI</vt:lpstr>
      <vt:lpstr>Two-Stream Convolution Network for Action Recognition in Video 논문 리뷰</vt:lpstr>
      <vt:lpstr>개요</vt:lpstr>
      <vt:lpstr>contribution</vt:lpstr>
      <vt:lpstr>motivation</vt:lpstr>
      <vt:lpstr>architecture</vt:lpstr>
      <vt:lpstr>Architecture – 공간 스트림</vt:lpstr>
      <vt:lpstr>Architecture – 시간 스트림</vt:lpstr>
      <vt:lpstr>시간 스트림 input</vt:lpstr>
      <vt:lpstr>시간 스트림 input</vt:lpstr>
      <vt:lpstr>시간 스트림 input</vt:lpstr>
      <vt:lpstr>Architecture – multi task learning</vt:lpstr>
      <vt:lpstr>Architecture – Late fusion</vt:lpstr>
      <vt:lpstr>결과 – UCF-101</vt:lpstr>
      <vt:lpstr>결과 – UCF-101 two-stream</vt:lpstr>
      <vt:lpstr>결과 – HMDB-51</vt:lpstr>
      <vt:lpstr>최신 기술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Two-Stream Convolution Network for Action Recognition in Video 논문 리뷰</dc:title>
  <dc:creator>byeolnim</dc:creator>
  <cp:lastModifiedBy>byeolnim</cp:lastModifiedBy>
  <cp:revision>30</cp:revision>
  <dcterms:created xsi:type="dcterms:W3CDTF">2022-05-24T11:49:31Z</dcterms:created>
  <dcterms:modified xsi:type="dcterms:W3CDTF">2022-05-26T06:32:59Z</dcterms:modified>
</cp:coreProperties>
</file>